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3" r:id="rId3"/>
    <p:sldId id="257" r:id="rId4"/>
    <p:sldId id="308" r:id="rId5"/>
    <p:sldId id="309" r:id="rId6"/>
    <p:sldId id="275" r:id="rId7"/>
    <p:sldId id="276" r:id="rId8"/>
    <p:sldId id="278" r:id="rId9"/>
    <p:sldId id="313" r:id="rId10"/>
    <p:sldId id="315" r:id="rId11"/>
    <p:sldId id="314" r:id="rId12"/>
    <p:sldId id="259" r:id="rId13"/>
    <p:sldId id="267" r:id="rId14"/>
    <p:sldId id="261" r:id="rId15"/>
    <p:sldId id="285" r:id="rId16"/>
    <p:sldId id="279" r:id="rId17"/>
    <p:sldId id="293" r:id="rId18"/>
    <p:sldId id="302" r:id="rId19"/>
    <p:sldId id="264" r:id="rId20"/>
    <p:sldId id="290" r:id="rId21"/>
    <p:sldId id="296" r:id="rId22"/>
    <p:sldId id="277" r:id="rId23"/>
    <p:sldId id="263" r:id="rId24"/>
    <p:sldId id="287" r:id="rId25"/>
    <p:sldId id="288" r:id="rId26"/>
    <p:sldId id="262" r:id="rId27"/>
    <p:sldId id="310" r:id="rId28"/>
    <p:sldId id="304" r:id="rId29"/>
    <p:sldId id="289" r:id="rId30"/>
    <p:sldId id="305" r:id="rId31"/>
    <p:sldId id="306" r:id="rId32"/>
    <p:sldId id="280" r:id="rId33"/>
    <p:sldId id="281" r:id="rId34"/>
    <p:sldId id="282" r:id="rId35"/>
    <p:sldId id="311" r:id="rId36"/>
    <p:sldId id="292" r:id="rId37"/>
    <p:sldId id="297" r:id="rId38"/>
    <p:sldId id="291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F9BB-8A0B-49FD-BF83-6A9877AB7469}" type="datetimeFigureOut">
              <a:rPr lang="sr-Latn-CS" smtClean="0"/>
              <a:pPr/>
              <a:t>28.5.2014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1A79D-D42F-4A69-B38E-5D9229AE55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71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DF869-E4C4-4D14-BE9E-D44393FB08F2}" type="datetimeFigureOut">
              <a:rPr lang="hr-HR" smtClean="0"/>
              <a:pPr/>
              <a:t>28.5.2014.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2D589-97C2-4A87-AAD0-6C964CD55D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50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MV-AURIS5-PC\Users\Public\Downloads\Kongres%20Sibenik\Subota\Prvic_b_dvorana\&#352;ibenik\Rezidua%20final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0" dirty="0" smtClean="0"/>
              <a:t>Prednosti i ograničenja ambulatne histeroskopije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854696" cy="1752600"/>
          </a:xfrm>
        </p:spPr>
        <p:txBody>
          <a:bodyPr/>
          <a:lstStyle/>
          <a:p>
            <a:pPr algn="l"/>
            <a:r>
              <a:rPr lang="hr-HR" dirty="0" smtClean="0"/>
              <a:t>Igor Maričić</a:t>
            </a:r>
          </a:p>
          <a:p>
            <a:pPr algn="l"/>
            <a:r>
              <a:rPr lang="hr-HR" dirty="0" smtClean="0"/>
              <a:t>Poliklinika “IVF” </a:t>
            </a:r>
          </a:p>
          <a:p>
            <a:pPr algn="l"/>
            <a:r>
              <a:rPr lang="hr-HR" dirty="0" smtClean="0"/>
              <a:t>Zagreb</a:t>
            </a:r>
            <a:endParaRPr lang="en-US" dirty="0"/>
          </a:p>
        </p:txBody>
      </p:sp>
      <p:pic>
        <p:nvPicPr>
          <p:cNvPr id="4" name="Picture 3" descr="logo simu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525" y="3829050"/>
            <a:ext cx="2657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ndreja\Download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6715"/>
            <a:ext cx="4425098" cy="33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ndreja\Downloads\photo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591" y="3571454"/>
            <a:ext cx="4502878" cy="33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205" y="0"/>
            <a:ext cx="4721787" cy="354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joeydevilla.com/wordpress/wp-content/uploads/2011/01/iv-b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404817" cy="35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REhMSEhIQFBITFhcRFRUVFxUQFBQQFRIYFhQVFBQbHCggGBolGxUVITEhJSkrLi4uFx8zODMsNygtLisBCgoKDg0OGhAQFTckHCUsLCwrNDc3MC0sLCwtLywsLCwtLCwsLCwsLCw0LCwsNywsLCwsLDcsKywsLDc3LCwsN//AABEIAOEA4QMBIgACEQEDEQH/xAAcAAEAAgMBAQEAAAAAAAAAAAAABgcDBAUIAgH/xABSEAACAQICBAYLCQwJBQAAAAAAAQIDEQQhBQYSMQcTQVFh8CIycXSBkaGxs8HRFDRCc4OisrTCIzVEU2JjcnWjw+HxFSQlM1KCkpOkFkNkteL/xAAZAQEBAQEBAQAAAAAAAAAAAAAAAgMBBAX/xAAlEQEAAgIBAgcAAwAAAAAAAAAAAQIDMRETUQQSFCFBQlIyM8H/2gAMAwEAAhEDEQA/ALxAAAAAAAABH6uttG8lSp4rEbLcXKhRnVhtJ2aVSyi7PmZgnre0tp4DSMY3V5VKcIKMW0nJ9m3lfda75EwJOaulMfDD0qlaq7U6cXOTWbsuZcrOf/1LSfaU8TNPc40pWf8AqszT0zpFYihVoSwePcKsHTbVON1tK11eazW/wAfH9PY+p/c6McU908TiKVFW5G4U1OR3dEuu6a90qjGrd3VFznBRv2NnJJ3tvyIBjtNVaU8NtzxkIUqSw2IslSlGq4qVKvaScZbTi4ttON7pN8ufHadxtHERouo7SpudJSo04yqu26pPaUbqzzio2yye4CxAV/gtcatLCYerVarTnKcJJ2ptqKve8IPZt+iSLB6ZxFWKlHC05RfLDE06kfA0swO8DlrH1+XCv/ci/UfL0rUV9rCVss+wcZt9y7S8oHWBFXrvDjJUo4PSM6kEnOMKMZOCe7a7Pls/EzPDWtvP+j9KJdNGGXg4y/kAkYNLROlKWJp8ZRltRu4tWcZRmt8ZxecZLmZugAAAAAAAAAAAAAAAAAAANDTt/c9bZbTdOSTW9XjvRvn41fJga2iqMYUaUIbOxGnCMdmyjsqKScbZWOfVm8RieLV+Jw9pVOadZq8Kd+jtmsnlHkkfGF0BKjeFHE1YUG7qlaMti7vKMKj7JLmXIdfCYWNKOzBWW/nbb3tvlYGYAAaGmND0cXTlSrw24SVnnKDte+UotNZpbnyHI1torawCtdLFRWeeXE1FnfeSYjutv95gO+4+iqAQLgj0PTr0qka8Nu21a7lFqO3G2y0096eZK9NauQwkKdTCVa+GfHUoVakZutJ0ZzUOz47bU7OUX2V7dy9+TwTVc9n/AMWFR92WMxMf3aJ/pbAqvRq0W7cZBxvyxbXYyXSnZ+AD80TXnOmuNtxsbwqWi4R4yOTcYttqLyks3lJZs3Dg6rwxP3aWJhsSk4K101KdOkoVKsEm9mE3FNJu6W/M7wHG05TdKUMZCN5Uk4Vkk254Ru87Jb5QaU1y5SS7Y61KopRUotSjJXTTumnuafKfZReveIeD01hqFCriKeGl7nlUowq1YUr1cRONS0IySWVnbddZ3zQFqavyUsVpBwXYcbTjdZJ1o0Iqpbnt2Kb578xIDXwOBp0I7FKEYRvey5Xzt8ryXiNgAAAAAAAAAAAAAAAAAAAAAAAAAAABHtbe3wPfcPRVCQke1t7bA9+U/R1AIvwUw7KL58FBeLSGN9pZJXnBYsod628WkMV7SwwAAAHnjhbxFtOKT3U/cifcUlP7R6HPMnDJPa0njc+14uPiw9N+sD02AAAAAAAAAAAAAAAAAAAAAAAAAAAAAEe1v7bA9+0voTJCR7W/fgu/aP0ZgR7gr7WHe8l/z8SWEVDwLaUlWni6MkksPBwjJZNwnia88+lNyz7hXOhNLYyq4qGNxalxak269a3J+VvzOxHM8Q5MxEcy9SA85LEaQvb3diF8tW9puxxOkYq/u+v/ALtVldK/Zl6jH+noA8wcLCvpTH/pR+q0iWU9YdKQ3Y9+GFOq/nQOHpbQVTF1aleviVKpVacmqSinaCgslK26KO9G/ZyfE4o+z0RgZ7VOnLnhF+OKZnKXqay6UjGMKeKoJQioq1KEW0kkr7Smas9Z9M8mKi+a0MN66Zycd4+HYz45+y8gefcTrhpyN74h5cvF4VfYMOD190msTQjVxU+yq0YzjsUdlwlOKayhypvxkzWY3DSL1tqXogAHFAAAAAAAAAAAAAAAAAAAAAAR3XF54Hv6j5pkiI5rlvwPf1H6NQCs+Be/HaVtv4tW7vG17EI1Ljao+il64k44FJf1jSnRTXpa5AtTKlppXtel5nE0x/zhj4j+qUtirs2ZPIxU2ucyN7j3visNTM2FkjW5fCbLW8OpjoSlN4ek6eHpVFas5OVm9uLlsLuN2XIZaCqraVTRtGaTdpQWzdLotN5+s1dWdZKNLCqlUVS95p7KW6Um8nfJ5maOnMNF7cZ4pLwtJWzSV8uQ8dov5p9n1cd8XkjmY0z0cNCpLYno1Ru5Rc7NwUVtWlnHmS8LKJ05tUcS776bi0/0bNF+YTWTCx7JTryey1eSlJ7N725t5SHCJFe6aso9rKLnHkyvJLzE2i3lnmFVmnnjyz3/AMepAYsJO8IN73GLfdaRlMnoAAAAAAAAAAAAAAAAAAAAAAjmuW/A9/Ufo1CRkc1z34Hv6h9GYFZ8CvvjSvxa9LWKy0VXlT2XBXbppWs5ZO263SkWfwML+saV+L/fViHcHcrVL/mPXB+o7G024mPdhoaQxTfY0peCnNmV4/GbuKnl+bkWdgqyfIvJ15DZ2IvkNeb/AKYRjx/lUU8bi3/25/7cjWhLEb/6xe999Qt+tRXTyvrl0nNk7NrPm+Fu3cxne1vmWlKU+IQCjpLEQikoSa/KjJvu3MsdYKyydOPikvWWjRpLp5uX2H0qEd7Xj6S4tfumcWKfqq+nrDJfAXjaOPrDjnXadrWg42vtdPrRd1HDQ/wx8S/iQzhXwcI0qE4wjF7coNpKOThfO3cOWteY4mSmLHW3NY911aIntUKMuenB+OCZtnM1Yd8HhO96PoonTM24AAAAAAAAAAAAAAAAAAAAAEc1z/Ae/qHmmSMjeuv4D3/h/tgVtwM++NK/F/vqxDOD/t5fEr7JMuB52xGluim3+1rEN4P+3l8SvslRtNtLFwTy68zN+EuuXN3Tn4apl16TaVTpXkNZYwyvP+XSc2pQvPl7ZcnT3Dd2+5yec0sM7zX6V+Xp6DK7Wjswhv7vMfaju9h8xWXX2H3COe7yfwLSzRyy9ZDeFj3vR+N/dzJTt5kX4U5p4anz8cvRyOTp2NrY1U95YTvej6GJ1Tlaqe8cH3vR9DE6pm0AAAAAAAAAAAAAAAAAAAAAAjWu/wCA9/4f7RJSM68fgPf+H88gK34IVfE6VXPTkv2tX2kG1Db41fE+uHtJ3wOK+L0mvyJr9vUINweNe6I33Oi/sP1FRtNtLEw8exT/AIH3xvT5f4mdpKPX1GnVl5+nnNWLOp5cnkNfBP7ot2983MxGt1zNbB4ns/Hz9PSRf4XT5Smlybt3QfaXc8hhoz69WbEHkdHw4c3qRBOFZvYoK++U3z5xikvB2TLAd+Tr5SA8LkcsO2vxq5eaBM6dja59VfeWE73o+iidQ52rkNnCYZc1CkvFSidEhoAAAAAAAAAAAAAAAAAAAAABGNevwD9YYbzyJORfXvdgP1hhvPICveBdf13SXcn9ZmQrg3pKWIin+Ib8N4E34FPf+kf8/wBamQbg5g3iIpb+If2Co2mdLRlhbR8HR7DmV13DqR2lHO+40qyz683dNGTVhHo5z4hgEp7Xh3G7TXr9fSbcY+v19I9p2afeHl1zNteHy+01oRt17nSZmr9f5h2GVVbc9vD7SB8LWJvToxe+9SXPlspP1E3tmuvmaK/4WYdnQs99Op47oidLja/tHRtSprmhFfNRsHzShspR5kl4kfRCwAAAAAAAAAAAAAAAAAAAAAIvr5uwH6ww30pEoIvr5uwP6wwv0pAV/wACn3w0j8p9amQLg8q7OJpv81JfNRPuBb74aR+U+tTK+1AnbEU3v+5S+ijsbTOlvxrKUfJ1yOdiI5+H1m1Sj2Ka6+UwVI+b1d01ZMVDr4WbcN3Xl/masV1y6Tbpr1c3tAzLl7pm5F19pigt/d6D769dwdG8/D15UV1wnTvXox/Nv507fZLFTzXh68hXXCGlLHUI88KcfHWkiJ0uNvRYAIWAAAAAAAAAAAAAAAAAAAAABF9fd2B/WGF+lIlBF9fe1wP6wwv0mBX/AAMu2kNJfK/Wpleag1dnE0r/AIuS+YWFwOffDSfyv1qZXGpKTxFO9/7t/Q8x2NpnS3o4lWyT6p9BhqYi/J18R8+5exTTv/JmvUpvy9Bvww5ZoS65+w3oPz9PP3Dl0t/Xo6Tp0Ffm8ntJXDYhfr1Qm/B5PYZEYpPrkB+U3n0eLr4yu9e5f2jQ/Ro+nkWFDfu9RXGuc76TormeHj+2v60RbS67ekgAQsAAAAAAAAAAAAAAAAAAAAACMa9rscF3/hfSEnI1rz2mD7+wvpQK84F/vjpL5X61IrjUdJ14Xy+5v6KLH4GH/aOkvlPrUyttSV92j8U/snY2mdLcwiSVlu/gftZef1mngqptSzN2DEodczfw6NOEetv4G7R3ELhnk+vIYJK/P5z7k+v8T82b9bnR80115PCVhrPL+1I9FXD+RwZalCOZVuvkOK0g5/FVV4LLzxZFl1emAAQsAAAAAAAAAAAAAAAAAAAAACN68dphO/sL6VEkI3rx2mE7+wvpQK44G5Wx+lHzKq/+TMqvV7SHueansuXYbNllvt7C1OCbDShiNKVmmlP3TGN8rqnWbck+VXqNf5WVbqzh1OaUldcXfnzyKiOZ4Re0VrMyltHXWmt9Kr81+s24a9U/xVb5ntObHRVN/Bh4j6joqC+DE36V+7yeqx9nRjrvT/FVfme02Y6+01uo1X4Yo4tXRkF8GJ909G00ruKZzo37nq8fGnUqa+/4cPLwzS8yMX/Xs+TDx8M//k1amj6SfaxWVz6p4CivgxfgO9C3dz1lPy+5a+1r5UqK7rlL1oi2s2l54mpxtVQUlCy2U0tlNvlb5yY0owj2sI36EiMa7NuUcs+La5uVk3wzWvPK8XioyX8sVepoSTSa3NXXcZ+mrouopUaUlulThJdxwTNowewAAAAAAAAAAAAAAAAAAAAACMa97sD+sMN9KRJyMa9bsD3/AIb6UgIrqfUUMPWk7JRw+Pk3uSXu2q234ijdC6RjRltOz7HZ3pc3sPQPBpG9r7nDE+XSFUnSwNP8XT/0x9h2J4nmEzWLRxLy+9Y6bd1Fp8vZRt5zMtYYNdo7r8qPtPTPuCl+Kpf6I+w+ZaLoPfQovuwg/Uada/dh6XF2eaq2sEGleElna6s8vGZf6fg1lGp4EvaegNI6qYSrTqR9yYVSnGUdriqakm42Uk7XTXOU9gMFQeruIqOhSWJpVeKlUcYuqnx0H29rrKTWT5B17npMXZGMZrDC9lGzivhSUfJZmOlpmpO2xBSX5KlPzI9F6o6PpU8HhdmnTi3RpybUYpuUqabbds22953Dk5bz8qjw2KPq8xUsbil2uGqP5Kq/UaWmqlaq6fHUZwd3GH3OpBzlK3Yra7Z5bkeqgcnJaY4mVVw0rPMR7uTqlJvA4S8ZRfueimpJxkmqUU0080zrAENQAAAAAAAAAAAAAAAAAAAAAIzrxuwPf+G88gAOLwZ/B+Lr/wDsKpYAAkAAAKGp/eTSvfi9PEASLn1a954X4il6KJ0g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033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714" y="3717032"/>
            <a:ext cx="3744416" cy="28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1/3 </a:t>
            </a:r>
            <a:r>
              <a:rPr lang="hr-HR" dirty="0"/>
              <a:t>bolesnica koje su imale uredan nalaz </a:t>
            </a:r>
            <a:r>
              <a:rPr lang="hr-HR" dirty="0" smtClean="0"/>
              <a:t>histerosalpingografije  ----intrauterina </a:t>
            </a:r>
            <a:r>
              <a:rPr lang="hr-HR" dirty="0"/>
              <a:t>patologija kod dijagnostičke histeroskopije.  </a:t>
            </a:r>
            <a:endParaRPr lang="en-US" dirty="0" smtClean="0"/>
          </a:p>
          <a:p>
            <a:r>
              <a:rPr lang="hr-HR" dirty="0" smtClean="0"/>
              <a:t>Histeroskopija </a:t>
            </a:r>
            <a:r>
              <a:rPr lang="hr-HR" dirty="0"/>
              <a:t>može puno precizije  od ultrazvuka i HSGa dijagnosticirati male intrauterine lezije, koje mogu utjecati na plodnost. </a:t>
            </a:r>
            <a:endParaRPr lang="en-US" dirty="0" smtClean="0"/>
          </a:p>
          <a:p>
            <a:r>
              <a:rPr lang="hr-HR" dirty="0" smtClean="0"/>
              <a:t>Obzirom </a:t>
            </a:r>
            <a:r>
              <a:rPr lang="hr-HR" dirty="0"/>
              <a:t>na navedeno brojni stručnjaci koriste histeroskopiju kao prvi izbor, bez obzira na sadašnje preporuke.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Jedan </a:t>
            </a:r>
            <a:r>
              <a:rPr lang="hr-HR" dirty="0"/>
              <a:t>od prvih koraka u obradi neplodnosti je procjena oblika i pravilnosti šupljine </a:t>
            </a:r>
            <a:r>
              <a:rPr lang="hr-HR" dirty="0" smtClean="0"/>
              <a:t>maternice.</a:t>
            </a:r>
          </a:p>
          <a:p>
            <a:r>
              <a:rPr lang="hr-HR" dirty="0" smtClean="0"/>
              <a:t>miomi, endometralni polipi, intrauterine adhezije ili anomalije,  </a:t>
            </a:r>
            <a:r>
              <a:rPr lang="hr-HR" dirty="0"/>
              <a:t>mogu uzrokovati neplodnost  ometanjem pravilne implantacije i rasta embrija. </a:t>
            </a:r>
            <a:endParaRPr lang="en-US" dirty="0"/>
          </a:p>
          <a:p>
            <a:r>
              <a:rPr lang="hr-HR" dirty="0"/>
              <a:t>Smatra se da je histeroskopsko liječenje tih intrauterinih promjena povezano sa boljim uspjehom liječenja neplodnosti.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850832" cy="9144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KONGENITALNE MALFORMACIJE MATERNICE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incidencija </a:t>
            </a:r>
            <a:r>
              <a:rPr lang="hr-HR" dirty="0"/>
              <a:t>kod neplodnih žena varira između 1 i 26% kod raznih </a:t>
            </a:r>
            <a:r>
              <a:rPr lang="hr-HR" dirty="0" smtClean="0"/>
              <a:t>autora - srednja </a:t>
            </a:r>
            <a:r>
              <a:rPr lang="hr-HR" dirty="0"/>
              <a:t>učestalost oko 3.4%. </a:t>
            </a:r>
            <a:endParaRPr lang="en-US" dirty="0"/>
          </a:p>
          <a:p>
            <a:r>
              <a:rPr lang="hr-HR" dirty="0"/>
              <a:t>Najčešće malformacije su septum (uzdužna pregrada) maternice i dvoroga maternica. </a:t>
            </a:r>
            <a:endParaRPr lang="en-US" dirty="0"/>
          </a:p>
          <a:p>
            <a:r>
              <a:rPr lang="hr-HR" dirty="0"/>
              <a:t>Osim precizne dijagnoze, histeroskopija omogućuje optimalno kirurško liječenje pregrade maternice.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smtClean="0"/>
              <a:t>CONUTA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(ESHRE) </a:t>
            </a:r>
            <a:r>
              <a:rPr lang="hr-HR" sz="2000" dirty="0" smtClean="0"/>
              <a:t> i </a:t>
            </a:r>
            <a:r>
              <a:rPr lang="en-US" sz="2000" dirty="0" smtClean="0"/>
              <a:t>(ESGE) </a:t>
            </a:r>
            <a:r>
              <a:rPr lang="hr-HR" sz="2000" dirty="0" smtClean="0"/>
              <a:t>su osnovali zajedničku radnu skupinu pod nazivom </a:t>
            </a:r>
            <a:r>
              <a:rPr lang="en-US" sz="2000" dirty="0" smtClean="0"/>
              <a:t>CONUTA (</a:t>
            </a:r>
            <a:r>
              <a:rPr lang="en-US" sz="2000" dirty="0" err="1" smtClean="0"/>
              <a:t>CONgenital</a:t>
            </a:r>
            <a:r>
              <a:rPr lang="en-US" sz="2000" dirty="0" smtClean="0"/>
              <a:t> </a:t>
            </a:r>
            <a:r>
              <a:rPr lang="en-US" sz="2000" dirty="0" err="1" smtClean="0"/>
              <a:t>UTerine</a:t>
            </a:r>
            <a:r>
              <a:rPr lang="en-US" sz="2000" dirty="0" smtClean="0"/>
              <a:t> Anomalies), </a:t>
            </a:r>
            <a:r>
              <a:rPr lang="hr-HR" sz="2000" dirty="0" smtClean="0"/>
              <a:t>sa  ciljem razvoja nove klasifikacije anomalija. </a:t>
            </a:r>
          </a:p>
        </p:txBody>
      </p:sp>
      <p:pic>
        <p:nvPicPr>
          <p:cNvPr id="4" name="Picture 2" descr="https://www.scienceopen.com/document_file/3955806d-522d-4cea-98a3-f9f43d18f944/PubMedCentral/image/det09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04199"/>
            <a:ext cx="7092280" cy="535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Septum maternice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r>
              <a:rPr lang="hr-HR" dirty="0" smtClean="0"/>
              <a:t>2-4% opće i neplodne populacije</a:t>
            </a:r>
          </a:p>
          <a:p>
            <a:r>
              <a:rPr lang="hr-HR" dirty="0" smtClean="0"/>
              <a:t>Ponavljani pobačaji – 10% učestalosti septuma</a:t>
            </a:r>
            <a:endParaRPr lang="hr-HR" dirty="0"/>
          </a:p>
        </p:txBody>
      </p:sp>
      <p:pic>
        <p:nvPicPr>
          <p:cNvPr id="4" name="Picture 3" descr="IMG_20140122_2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1988840"/>
            <a:ext cx="6492213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389120"/>
          </a:xfrm>
        </p:spPr>
        <p:txBody>
          <a:bodyPr/>
          <a:lstStyle/>
          <a:p>
            <a:r>
              <a:rPr lang="hr-HR" dirty="0" smtClean="0"/>
              <a:t>U pripremi AOH nezamjenjiva je upotreba ultrazvuka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Obavezno u koronarnom 3D presjeku prikazati fundus uterusa– nije potrebna laparoskopija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Izmjeriti duljinu septuma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Točno odrediti anatomske odnose</a:t>
            </a:r>
          </a:p>
          <a:p>
            <a:endParaRPr lang="hr-HR" dirty="0" smtClean="0"/>
          </a:p>
        </p:txBody>
      </p:sp>
      <p:pic>
        <p:nvPicPr>
          <p:cNvPr id="1026" name="Picture 2" descr="D:\D51001-14-01-15-1_macan septum_\20140115_105049\IMG_20140513_1_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49980"/>
            <a:ext cx="5745584" cy="4308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20140513_2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344816" cy="5508612"/>
          </a:xfrm>
        </p:spPr>
      </p:pic>
      <p:sp>
        <p:nvSpPr>
          <p:cNvPr id="5" name="Rectangle 4"/>
          <p:cNvSpPr/>
          <p:nvPr/>
        </p:nvSpPr>
        <p:spPr>
          <a:xfrm>
            <a:off x="1403648" y="908720"/>
            <a:ext cx="1368152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INTRAUTERINE ADHEZIJE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Intrauteirne </a:t>
            </a:r>
            <a:r>
              <a:rPr lang="hr-HR" dirty="0"/>
              <a:t>adhezije (priraslice) se obično javljaju nakon kiretaže maternice  nakon poroda ili pobačaja, tako da se povezuju sa sekundarnom neplodnosti. </a:t>
            </a:r>
            <a:endParaRPr lang="hr-HR" dirty="0" smtClean="0"/>
          </a:p>
          <a:p>
            <a:r>
              <a:rPr lang="hr-HR" dirty="0" smtClean="0"/>
              <a:t>10</a:t>
            </a:r>
            <a:r>
              <a:rPr lang="hr-HR" dirty="0"/>
              <a:t>% pacijentica sa ponavljanim neuspjelim IVF postupkom, koje nisu imale raniji pobačaj ili intrauterine zahvate. </a:t>
            </a:r>
            <a:endParaRPr lang="hr-HR" dirty="0" smtClean="0"/>
          </a:p>
          <a:p>
            <a:r>
              <a:rPr lang="hr-HR" dirty="0" smtClean="0"/>
              <a:t>Nakon kiretaže 7.7-20% </a:t>
            </a:r>
            <a:endParaRPr lang="en-US" dirty="0"/>
          </a:p>
          <a:p>
            <a:r>
              <a:rPr lang="hr-HR" dirty="0"/>
              <a:t>Intrauterine adhezije se također liječe isključivo histeroskopski.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Osobine neplodnih pacijentica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Učestalost neplodnosti: 15% parova</a:t>
            </a:r>
          </a:p>
          <a:p>
            <a:r>
              <a:rPr lang="hr-HR" dirty="0" smtClean="0"/>
              <a:t>Početak liječenja: 32 godine</a:t>
            </a:r>
          </a:p>
          <a:p>
            <a:r>
              <a:rPr lang="hr-HR" dirty="0" smtClean="0"/>
              <a:t>Početak liječenja IVFom: 34 godine</a:t>
            </a:r>
          </a:p>
          <a:p>
            <a:r>
              <a:rPr lang="hr-HR" dirty="0" smtClean="0"/>
              <a:t>Udio pacijentica &gt;40 godina</a:t>
            </a:r>
          </a:p>
          <a:p>
            <a:pPr lvl="1"/>
            <a:r>
              <a:rPr lang="hr-HR" dirty="0" smtClean="0"/>
              <a:t>RH 15-20%</a:t>
            </a:r>
          </a:p>
          <a:p>
            <a:pPr lvl="1"/>
            <a:r>
              <a:rPr lang="hr-HR" dirty="0" smtClean="0"/>
              <a:t>Privatne klinike 30-40%</a:t>
            </a:r>
          </a:p>
          <a:p>
            <a:r>
              <a:rPr lang="hr-HR" dirty="0" smtClean="0"/>
              <a:t>Udio sa intrauterinom patologijom: </a:t>
            </a:r>
          </a:p>
          <a:p>
            <a:pPr lvl="1"/>
            <a:r>
              <a:rPr lang="hr-HR" dirty="0" smtClean="0"/>
              <a:t>30-40%</a:t>
            </a:r>
          </a:p>
          <a:p>
            <a:pPr lvl="1"/>
            <a:r>
              <a:rPr lang="hr-HR" dirty="0" smtClean="0"/>
              <a:t>&gt;42 godine           60%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3808" y="58772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AMBULANTNA HISTEROSKOPIJA I INTRAUTERINE SINEHIJE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Ozbiljan operativni zahvat</a:t>
            </a:r>
          </a:p>
          <a:p>
            <a:r>
              <a:rPr lang="hr-HR" dirty="0" smtClean="0"/>
              <a:t>Promijenjena anatomija – </a:t>
            </a:r>
            <a:r>
              <a:rPr lang="hr-HR" dirty="0" smtClean="0">
                <a:solidFill>
                  <a:srgbClr val="FF0000"/>
                </a:solidFill>
              </a:rPr>
              <a:t>VELIKA OPASNOST OD PERFORACIJE</a:t>
            </a:r>
          </a:p>
          <a:p>
            <a:r>
              <a:rPr lang="hr-HR" dirty="0" smtClean="0"/>
              <a:t>Kod teških oblika: </a:t>
            </a:r>
          </a:p>
          <a:p>
            <a:pPr lvl="1"/>
            <a:r>
              <a:rPr lang="hr-HR" dirty="0" smtClean="0"/>
              <a:t>Teško se prolazi kroz cervikalni kanal bez dilatacije</a:t>
            </a:r>
          </a:p>
          <a:p>
            <a:pPr lvl="1"/>
            <a:r>
              <a:rPr lang="hr-HR" dirty="0" smtClean="0"/>
              <a:t>Ne prepozna se unutarnje ušće </a:t>
            </a:r>
          </a:p>
          <a:p>
            <a:pPr lvl="1"/>
            <a:r>
              <a:rPr lang="hr-HR" dirty="0" smtClean="0"/>
              <a:t>Ne mogu se prikazati tubarna ušća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TEŠKO JE OPERIRATI AKO NE ZNAŠ GDJE SI</a:t>
            </a:r>
          </a:p>
          <a:p>
            <a:pPr lvl="1"/>
            <a:r>
              <a:rPr lang="hr-HR" dirty="0" smtClean="0"/>
              <a:t>SAMOKRITIČNOST!! – TREBA ZNATI STATI!!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i1.ytimg.com/vi/ywNfHhn9WEQ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46175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7704" y="4797152"/>
            <a:ext cx="158417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ENDOMETRALNI POLIP I NEPLODNOST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12-32%</a:t>
            </a:r>
          </a:p>
          <a:p>
            <a:r>
              <a:rPr lang="hr-HR" dirty="0" smtClean="0"/>
              <a:t>Prosječna veličina 16 mm</a:t>
            </a:r>
          </a:p>
          <a:p>
            <a:r>
              <a:rPr lang="hr-HR" dirty="0" smtClean="0"/>
              <a:t>Nije utvrđeno da polipi &lt;2 (&lt;1.5) cm utječu na IVF</a:t>
            </a:r>
          </a:p>
          <a:p>
            <a:r>
              <a:rPr lang="hr-HR" dirty="0" smtClean="0"/>
              <a:t>Polipektomija i IUI  </a:t>
            </a:r>
          </a:p>
          <a:p>
            <a:pPr lvl="2"/>
            <a:r>
              <a:rPr lang="hr-HR" dirty="0" smtClean="0"/>
              <a:t>Trudnoća RR 2.1 (CI 1.5-2.9)</a:t>
            </a:r>
          </a:p>
          <a:p>
            <a:r>
              <a:rPr lang="hr-HR" dirty="0" smtClean="0"/>
              <a:t>BMI &gt;30       52% polipa</a:t>
            </a:r>
          </a:p>
          <a:p>
            <a:pPr>
              <a:buNone/>
            </a:pPr>
            <a:r>
              <a:rPr lang="hr-HR" dirty="0" smtClean="0"/>
              <a:t>           &lt;30        15% polipa</a:t>
            </a:r>
          </a:p>
          <a:p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45091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1720" y="50131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172200" cy="762000"/>
          </a:xfrm>
        </p:spPr>
        <p:txBody>
          <a:bodyPr/>
          <a:lstStyle/>
          <a:p>
            <a:r>
              <a:rPr lang="hr-HR" sz="3600" dirty="0"/>
              <a:t>ENDOMETRALNI </a:t>
            </a:r>
            <a:r>
              <a:rPr lang="hr-HR" sz="3600" dirty="0" smtClean="0"/>
              <a:t>POLIPI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kirurško liječenje endomeralnih polipa &gt; 1 cm , i kod žena bez simpotoma, jer iako mali, velika je vjerojatnost da utječu na plodnost.</a:t>
            </a:r>
            <a:endParaRPr lang="en-US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AOH  </a:t>
            </a:r>
            <a:r>
              <a:rPr lang="hr-HR" dirty="0">
                <a:solidFill>
                  <a:srgbClr val="FF0000"/>
                </a:solidFill>
              </a:rPr>
              <a:t>je zlatni standard za odstranjivanje endometralnih polipa. 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PREDNOST AMBULANTE HISTEROSKOPIJE- MOŽE SE UČINITI ZAHVAT ODMAH - U ISTOM CIKLUSU SE MOŽE POTOM UČINITI IVF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704088"/>
            <a:ext cx="5122912" cy="70868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IMG_20140510_1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36" y="-78219"/>
            <a:ext cx="8077619" cy="6760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3610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" y="-1"/>
            <a:ext cx="8881539" cy="667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SUBMUKOZNI MIOMI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20-40% žena – jedan ili više mioma tijekom života</a:t>
            </a:r>
          </a:p>
          <a:p>
            <a:r>
              <a:rPr lang="hr-HR" dirty="0" smtClean="0"/>
              <a:t>5-10% neplodnih parova </a:t>
            </a:r>
          </a:p>
          <a:p>
            <a:r>
              <a:rPr lang="hr-HR" dirty="0" smtClean="0"/>
              <a:t>2-3% - miom kao jedini uzrok neplodnosti</a:t>
            </a:r>
          </a:p>
          <a:p>
            <a:r>
              <a:rPr lang="hr-HR" dirty="0" smtClean="0"/>
              <a:t>Mehanizam?</a:t>
            </a:r>
          </a:p>
          <a:p>
            <a:pPr lvl="1"/>
            <a:r>
              <a:rPr lang="hr-HR" dirty="0" smtClean="0"/>
              <a:t>Promjena oblika materišta koja smeta nidaciji</a:t>
            </a:r>
          </a:p>
          <a:p>
            <a:pPr lvl="1"/>
            <a:r>
              <a:rPr lang="hr-HR" dirty="0" smtClean="0"/>
              <a:t>Povećanje i deformacija maternice – transport spermija</a:t>
            </a:r>
          </a:p>
          <a:p>
            <a:pPr lvl="1"/>
            <a:r>
              <a:rPr lang="hr-HR" dirty="0" smtClean="0"/>
              <a:t>Promjene kontraktilnosti maternice</a:t>
            </a:r>
          </a:p>
          <a:p>
            <a:pPr lvl="1"/>
            <a:r>
              <a:rPr lang="hr-HR" dirty="0" smtClean="0"/>
              <a:t>Nazočnost krvi ili ugrušaka u kavumu</a:t>
            </a:r>
          </a:p>
          <a:p>
            <a:pPr lvl="1"/>
            <a:r>
              <a:rPr lang="hr-HR" dirty="0" smtClean="0"/>
              <a:t>Miomi mogu okludirati ušće jajovoda</a:t>
            </a:r>
            <a:endParaRPr lang="en-US" dirty="0"/>
          </a:p>
          <a:p>
            <a:r>
              <a:rPr lang="hr-HR" dirty="0"/>
              <a:t>Histeroskopija omogućuje preciznu dijagnozu i kod određenih jasno indiciranih slučajeva i operativno odstranjivanje mioma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2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Kada operirati submukozni miom tip - 0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hr-HR" dirty="0" smtClean="0"/>
              <a:t>PROMJER MIOMA NIJE ISTO ŠTO I VOLUMEN MIOMA </a:t>
            </a:r>
          </a:p>
          <a:p>
            <a:r>
              <a:rPr lang="hr-HR" dirty="0" smtClean="0"/>
              <a:t>Miom promjera: </a:t>
            </a:r>
          </a:p>
          <a:p>
            <a:pPr lvl="1"/>
            <a:r>
              <a:rPr lang="hr-HR" dirty="0" smtClean="0"/>
              <a:t>1 cm -  V oko 0.5 cm</a:t>
            </a:r>
            <a:r>
              <a:rPr lang="hr-HR" baseline="30000" dirty="0" smtClean="0"/>
              <a:t>3</a:t>
            </a:r>
            <a:endParaRPr lang="hr-HR" dirty="0" smtClean="0"/>
          </a:p>
          <a:p>
            <a:pPr lvl="1"/>
            <a:r>
              <a:rPr lang="hr-HR" dirty="0" smtClean="0"/>
              <a:t>2 cm – V oko 4 cm</a:t>
            </a:r>
            <a:r>
              <a:rPr lang="hr-HR" baseline="30000" dirty="0" smtClean="0"/>
              <a:t>3</a:t>
            </a:r>
            <a:endParaRPr lang="hr-HR" dirty="0" smtClean="0"/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3 cm – V oko 14 cm</a:t>
            </a:r>
            <a:r>
              <a:rPr lang="hr-HR" baseline="30000" dirty="0" smtClean="0">
                <a:solidFill>
                  <a:srgbClr val="FF0000"/>
                </a:solidFill>
              </a:rPr>
              <a:t>3</a:t>
            </a:r>
          </a:p>
          <a:p>
            <a:pPr>
              <a:buNone/>
            </a:pPr>
            <a:endParaRPr lang="hr-HR" baseline="30000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IMG_20140514_2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16824" cy="556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389120"/>
          </a:xfrm>
        </p:spPr>
        <p:txBody>
          <a:bodyPr/>
          <a:lstStyle/>
          <a:p>
            <a:r>
              <a:rPr lang="hr-HR" dirty="0" smtClean="0"/>
              <a:t>SAMO MALI MIOMI Tip 0 (&lt; od 1.5 cm?, 2 cm? – ISKUSTVO KIRURGA!!) se mogu operirati sa operativnom ambulantnom histeroskopijom</a:t>
            </a:r>
          </a:p>
          <a:p>
            <a:endParaRPr lang="hr-HR" dirty="0" smtClean="0"/>
          </a:p>
          <a:p>
            <a:r>
              <a:rPr lang="hr-HR" dirty="0" smtClean="0"/>
              <a:t>ZA VEĆE MIOME I ONE KOJI SU SMJEŠTENI DJELOMIČNO INTRAMURALNO, OBAVEZNA JE UPOTREBA RESEKTOSKOPA U BOLNICI!!</a:t>
            </a:r>
          </a:p>
        </p:txBody>
      </p:sp>
      <p:pic>
        <p:nvPicPr>
          <p:cNvPr id="4" name="Picture 3" descr="mio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514300"/>
            <a:ext cx="5580112" cy="33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hr-HR" dirty="0"/>
              <a:t> </a:t>
            </a:r>
            <a:endParaRPr lang="en-US" dirty="0"/>
          </a:p>
          <a:p>
            <a:r>
              <a:rPr lang="hr-HR" sz="12800" dirty="0" smtClean="0"/>
              <a:t>WHO- rtg HSG – prvi izbor za intrauterinu patologiju</a:t>
            </a:r>
          </a:p>
          <a:p>
            <a:r>
              <a:rPr lang="hr-HR" sz="12800" dirty="0" smtClean="0"/>
              <a:t>Nedostaci rtg HSG: </a:t>
            </a:r>
          </a:p>
          <a:p>
            <a:pPr lvl="1"/>
            <a:r>
              <a:rPr lang="hr-HR" sz="11200" dirty="0" smtClean="0"/>
              <a:t>Pogrešni nalazi 1/3 bolesnica</a:t>
            </a:r>
          </a:p>
          <a:p>
            <a:pPr lvl="1"/>
            <a:r>
              <a:rPr lang="hr-HR" sz="11200" dirty="0" smtClean="0"/>
              <a:t>Izbjegava se rtg</a:t>
            </a:r>
          </a:p>
          <a:p>
            <a:pPr lvl="1"/>
            <a:r>
              <a:rPr lang="hr-HR" sz="11200" dirty="0" smtClean="0"/>
              <a:t>Samo dijagnostička metoda</a:t>
            </a:r>
          </a:p>
          <a:p>
            <a:pPr lvl="1"/>
            <a:r>
              <a:rPr lang="hr-HR" sz="12800" dirty="0" smtClean="0"/>
              <a:t>Prednost: prohodnost jajovoda</a:t>
            </a:r>
            <a:endParaRPr lang="en-US" sz="12800" dirty="0" smtClean="0"/>
          </a:p>
          <a:p>
            <a:pPr lvl="1"/>
            <a:endParaRPr lang="en-US" sz="12800" dirty="0" smtClean="0"/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896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4283968" cy="1656184"/>
          </a:xfrm>
        </p:spPr>
        <p:txBody>
          <a:bodyPr>
            <a:normAutofit/>
          </a:bodyPr>
          <a:lstStyle/>
          <a:p>
            <a:r>
              <a:rPr lang="hr-HR" dirty="0" smtClean="0"/>
              <a:t>Rezidua placentae</a:t>
            </a:r>
            <a:endParaRPr lang="hr-HR" dirty="0"/>
          </a:p>
        </p:txBody>
      </p:sp>
      <p:pic>
        <p:nvPicPr>
          <p:cNvPr id="4" name="Content Placeholder 3" descr="rezidu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3006"/>
            <a:ext cx="4499992" cy="3374994"/>
          </a:xfrm>
        </p:spPr>
      </p:pic>
      <p:pic>
        <p:nvPicPr>
          <p:cNvPr id="5" name="Picture 4" descr="rezidua c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29000"/>
            <a:ext cx="464400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idua fin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7080448" cy="53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HISTEROSKOPIJA KAO PRIPREMA ZA IVF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Analiza anatomije cervikalnog kanala – priprema za ET</a:t>
            </a:r>
          </a:p>
          <a:p>
            <a:r>
              <a:rPr lang="hr-HR" dirty="0" smtClean="0"/>
              <a:t>Ciljana biopsija endometrija - datiranje endometrija </a:t>
            </a:r>
          </a:p>
          <a:p>
            <a:r>
              <a:rPr lang="hr-HR" dirty="0" smtClean="0"/>
              <a:t>Areceptivini endometrij</a:t>
            </a:r>
          </a:p>
          <a:p>
            <a:r>
              <a:rPr lang="hr-HR" dirty="0" smtClean="0"/>
              <a:t>Ponovljeni neuspjeh IVFa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HISTEROSKOPIJA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hr-HR" dirty="0" smtClean="0"/>
              <a:t>PRVA CRTA OBRADE NEPLODNE PACIJENTICE</a:t>
            </a:r>
          </a:p>
          <a:p>
            <a:pPr lvl="1"/>
            <a:r>
              <a:rPr lang="hr-HR" dirty="0" smtClean="0"/>
              <a:t>PROŠIRENE INDIKACIJE ZA AMBULANTNU HISTEROSKOPIJU</a:t>
            </a:r>
          </a:p>
          <a:p>
            <a:pPr lvl="2"/>
            <a:r>
              <a:rPr lang="hr-HR" dirty="0" smtClean="0"/>
              <a:t>Neplodnost</a:t>
            </a:r>
          </a:p>
          <a:p>
            <a:pPr lvl="2"/>
            <a:r>
              <a:rPr lang="hr-HR" dirty="0" smtClean="0"/>
              <a:t>Ponavljani pobačaji</a:t>
            </a:r>
          </a:p>
          <a:p>
            <a:pPr lvl="2"/>
            <a:r>
              <a:rPr lang="hr-HR" dirty="0" smtClean="0"/>
              <a:t>Neuspješni IVF</a:t>
            </a:r>
            <a:endParaRPr lang="hr-HR" dirty="0"/>
          </a:p>
          <a:p>
            <a:pPr lvl="2"/>
            <a:r>
              <a:rPr lang="hr-HR" dirty="0" smtClean="0"/>
              <a:t>Nalaz UZVa</a:t>
            </a:r>
          </a:p>
          <a:p>
            <a:pPr lvl="2">
              <a:buNone/>
            </a:pPr>
            <a:r>
              <a:rPr lang="hr-HR" dirty="0" smtClean="0"/>
              <a:t>VJEROJATNO 60-70%  PACIJENTICA KOJE LIJEČE NEPLODNOST TREBA HISTEROSKOPIJU</a:t>
            </a:r>
          </a:p>
          <a:p>
            <a:pPr lvl="2"/>
            <a:endParaRPr lang="hr-HR" dirty="0" smtClean="0"/>
          </a:p>
          <a:p>
            <a:pPr lvl="2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/>
              <a:t>Idealna za privatnu praksu	</a:t>
            </a:r>
          </a:p>
          <a:p>
            <a:pPr lvl="2"/>
            <a:r>
              <a:rPr lang="hr-HR" dirty="0" smtClean="0"/>
              <a:t>Nema analgezije i anestezije – </a:t>
            </a:r>
          </a:p>
          <a:p>
            <a:pPr lvl="2"/>
            <a:r>
              <a:rPr lang="hr-HR" dirty="0" smtClean="0"/>
              <a:t>Rijetke komplikacije</a:t>
            </a:r>
          </a:p>
          <a:p>
            <a:pPr lvl="2"/>
            <a:r>
              <a:rPr lang="en-US" dirty="0" smtClean="0"/>
              <a:t>NEMA DILATACIJE CERVIKALNOG KANALA</a:t>
            </a:r>
          </a:p>
          <a:p>
            <a:pPr lvl="2"/>
            <a:r>
              <a:rPr lang="hr-HR" dirty="0" smtClean="0"/>
              <a:t>Bolesnica odmah može na posao – NEMA BOLOVANJA</a:t>
            </a:r>
          </a:p>
          <a:p>
            <a:pPr lvl="2"/>
            <a:r>
              <a:rPr lang="hr-HR" dirty="0" smtClean="0"/>
              <a:t>Nema liste čekanja za op. </a:t>
            </a:r>
          </a:p>
          <a:p>
            <a:pPr lvl="2"/>
            <a:r>
              <a:rPr lang="hr-HR" dirty="0" smtClean="0"/>
              <a:t>Bolesnica je budna za vrijeme zahvata, može gledati operaciju – rezultati operacije su odmah vidljivi </a:t>
            </a:r>
          </a:p>
          <a:p>
            <a:pPr lvl="2"/>
            <a:r>
              <a:rPr lang="hr-HR" dirty="0" smtClean="0"/>
              <a:t>Bolesnica je spremna za postupak praktično u istom ciklusu kada je učinjena histeroskopija - NEMA ODGAĐANJA IVFa </a:t>
            </a:r>
          </a:p>
          <a:p>
            <a:pPr lvl="2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DIJAGNOSTIČKA I TERAPIJSKA METODA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NEDOSTACI AOH:</a:t>
            </a:r>
          </a:p>
          <a:p>
            <a:r>
              <a:rPr lang="hr-HR" dirty="0" smtClean="0"/>
              <a:t>Kod većine bolesnica zahvat se može izvesti bez analgezije i anestezije, </a:t>
            </a:r>
            <a:r>
              <a:rPr lang="hr-HR" dirty="0" smtClean="0">
                <a:solidFill>
                  <a:srgbClr val="FF0000"/>
                </a:solidFill>
              </a:rPr>
              <a:t>IPAK –dio žena očekuje, želi, treba anesteziju! </a:t>
            </a:r>
          </a:p>
          <a:p>
            <a:r>
              <a:rPr lang="hr-HR" dirty="0" smtClean="0"/>
              <a:t>Skupa oprema , pogotovo ako se koristi bipolarna energija. </a:t>
            </a:r>
          </a:p>
          <a:p>
            <a:r>
              <a:rPr lang="hr-HR" dirty="0" smtClean="0"/>
              <a:t>Manje indikacija od resektoskopije</a:t>
            </a:r>
          </a:p>
          <a:p>
            <a:r>
              <a:rPr lang="hr-HR" dirty="0" smtClean="0"/>
              <a:t>“learning curve” – u privatnoj ambulanti pacijenti očekuju da znate što radite, ne očekuju da se netko na njima stječe iskustvo 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92252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NEMA PODRŠKE KOJU PRUŽA BOLNICA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zbrinjavanje komplikacija, </a:t>
            </a:r>
          </a:p>
          <a:p>
            <a:pPr lvl="1"/>
            <a:r>
              <a:rPr lang="hr-HR" dirty="0" smtClean="0"/>
              <a:t>konverzija u resektoskopiju,</a:t>
            </a:r>
          </a:p>
          <a:p>
            <a:pPr lvl="1"/>
            <a:r>
              <a:rPr lang="hr-HR" dirty="0" smtClean="0"/>
              <a:t>Mogućnost  intenzivnog liječenja </a:t>
            </a:r>
          </a:p>
          <a:p>
            <a:pPr lvl="1"/>
            <a:r>
              <a:rPr lang="hr-HR" dirty="0" smtClean="0"/>
              <a:t>Sudske tužbe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hr-HR" dirty="0" smtClean="0"/>
              <a:t>TRI NAJVAŽNIJE PRETPOSTAVKE ZA USPJEŠNU AMBULANTNU HISTEROSKOPIJU SU: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INDIKACIJA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INDIKACIJA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INDIKACIJA</a:t>
            </a: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hr-HR" dirty="0" smtClean="0"/>
              <a:t>Sve ostalo je puno manje važno!</a:t>
            </a:r>
          </a:p>
          <a:p>
            <a:pPr lvl="1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imu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680520" cy="5334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Ultrazvuk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Suverena metoda za dijagnostiku intrauterine patologije</a:t>
            </a:r>
          </a:p>
          <a:p>
            <a:r>
              <a:rPr lang="hr-HR" dirty="0" smtClean="0"/>
              <a:t>Nedostatak</a:t>
            </a:r>
          </a:p>
          <a:p>
            <a:pPr lvl="1"/>
            <a:r>
              <a:rPr lang="hr-HR" dirty="0" smtClean="0"/>
              <a:t> samo dijagnostička metoda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 smtClean="0"/>
              <a:t>Histeroskopija „zlatni standard“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400" dirty="0" smtClean="0"/>
              <a:t>u dijagnosticiranju i liječenju promjena u šupljini maternice. </a:t>
            </a:r>
          </a:p>
          <a:p>
            <a:r>
              <a:rPr lang="hr-HR" sz="3400" dirty="0" smtClean="0"/>
              <a:t>PREDNOST:</a:t>
            </a:r>
          </a:p>
          <a:p>
            <a:pPr lvl="1"/>
            <a:r>
              <a:rPr lang="hr-HR" sz="3200" dirty="0" smtClean="0"/>
              <a:t>Dijagnoza</a:t>
            </a:r>
          </a:p>
          <a:p>
            <a:pPr lvl="1"/>
            <a:r>
              <a:rPr lang="hr-HR" sz="3200" dirty="0" smtClean="0">
                <a:solidFill>
                  <a:srgbClr val="FF0000"/>
                </a:solidFill>
              </a:rPr>
              <a:t>LIJEČENJE</a:t>
            </a:r>
            <a:r>
              <a:rPr lang="hr-HR" sz="3200" dirty="0" smtClean="0"/>
              <a:t> promjena pod kontrolom oka</a:t>
            </a:r>
          </a:p>
          <a:p>
            <a:pPr lvl="2"/>
            <a:r>
              <a:rPr lang="hr-HR" sz="2900" dirty="0" smtClean="0"/>
              <a:t>(</a:t>
            </a:r>
            <a:r>
              <a:rPr lang="hr-HR" sz="2900" b="1" dirty="0" smtClean="0"/>
              <a:t>see and treat</a:t>
            </a:r>
            <a:r>
              <a:rPr lang="hr-HR" sz="2900" dirty="0" smtClean="0"/>
              <a:t>)</a:t>
            </a:r>
          </a:p>
          <a:p>
            <a:endParaRPr lang="en-US" sz="3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90600"/>
            <a:ext cx="8534400" cy="2157413"/>
            <a:chOff x="213" y="321"/>
            <a:chExt cx="6048" cy="1359"/>
          </a:xfrm>
        </p:grpSpPr>
        <p:sp>
          <p:nvSpPr>
            <p:cNvPr id="27679" name="Rectangle 3"/>
            <p:cNvSpPr>
              <a:spLocks noChangeArrowheads="1"/>
            </p:cNvSpPr>
            <p:nvPr/>
          </p:nvSpPr>
          <p:spPr bwMode="auto">
            <a:xfrm>
              <a:off x="213" y="1234"/>
              <a:ext cx="6048" cy="2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en-US"/>
            </a:p>
          </p:txBody>
        </p:sp>
        <p:sp>
          <p:nvSpPr>
            <p:cNvPr id="27680" name="Line 4"/>
            <p:cNvSpPr>
              <a:spLocks noChangeShapeType="1"/>
            </p:cNvSpPr>
            <p:nvPr/>
          </p:nvSpPr>
          <p:spPr bwMode="auto">
            <a:xfrm>
              <a:off x="213" y="1056"/>
              <a:ext cx="0" cy="624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1" name="Line 5"/>
            <p:cNvSpPr>
              <a:spLocks noChangeShapeType="1"/>
            </p:cNvSpPr>
            <p:nvPr/>
          </p:nvSpPr>
          <p:spPr bwMode="auto">
            <a:xfrm>
              <a:off x="6240" y="1056"/>
              <a:ext cx="0" cy="62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2" name="Line 6"/>
            <p:cNvSpPr>
              <a:spLocks noChangeShapeType="1"/>
            </p:cNvSpPr>
            <p:nvPr/>
          </p:nvSpPr>
          <p:spPr bwMode="auto">
            <a:xfrm>
              <a:off x="672" y="1234"/>
              <a:ext cx="0" cy="2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3" name="Line 7"/>
            <p:cNvSpPr>
              <a:spLocks noChangeShapeType="1"/>
            </p:cNvSpPr>
            <p:nvPr/>
          </p:nvSpPr>
          <p:spPr bwMode="auto">
            <a:xfrm>
              <a:off x="1200" y="1234"/>
              <a:ext cx="0" cy="2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4" name="Line 8"/>
            <p:cNvSpPr>
              <a:spLocks noChangeShapeType="1"/>
            </p:cNvSpPr>
            <p:nvPr/>
          </p:nvSpPr>
          <p:spPr bwMode="auto">
            <a:xfrm>
              <a:off x="1968" y="1234"/>
              <a:ext cx="0" cy="2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5" name="Line 9"/>
            <p:cNvSpPr>
              <a:spLocks noChangeShapeType="1"/>
            </p:cNvSpPr>
            <p:nvPr/>
          </p:nvSpPr>
          <p:spPr bwMode="auto">
            <a:xfrm>
              <a:off x="4128" y="1234"/>
              <a:ext cx="0" cy="2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6" name="Line 10"/>
            <p:cNvSpPr>
              <a:spLocks noChangeShapeType="1"/>
            </p:cNvSpPr>
            <p:nvPr/>
          </p:nvSpPr>
          <p:spPr bwMode="auto">
            <a:xfrm>
              <a:off x="5856" y="1234"/>
              <a:ext cx="0" cy="2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7" name="Line 11"/>
            <p:cNvSpPr>
              <a:spLocks noChangeShapeType="1"/>
            </p:cNvSpPr>
            <p:nvPr/>
          </p:nvSpPr>
          <p:spPr bwMode="auto">
            <a:xfrm>
              <a:off x="2736" y="1234"/>
              <a:ext cx="0" cy="2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8" name="Line 12"/>
            <p:cNvSpPr>
              <a:spLocks noChangeShapeType="1"/>
            </p:cNvSpPr>
            <p:nvPr/>
          </p:nvSpPr>
          <p:spPr bwMode="auto">
            <a:xfrm>
              <a:off x="3504" y="1234"/>
              <a:ext cx="0" cy="2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27689" name="Line 13"/>
            <p:cNvSpPr>
              <a:spLocks noChangeShapeType="1"/>
            </p:cNvSpPr>
            <p:nvPr/>
          </p:nvSpPr>
          <p:spPr bwMode="auto">
            <a:xfrm>
              <a:off x="4992" y="1234"/>
              <a:ext cx="0" cy="2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endParaRPr lang="hr-HR"/>
            </a:p>
          </p:txBody>
        </p:sp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 rot="-5381752">
              <a:off x="-38" y="649"/>
              <a:ext cx="909" cy="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Biopsies</a:t>
              </a:r>
            </a:p>
          </p:txBody>
        </p:sp>
        <p:sp>
          <p:nvSpPr>
            <p:cNvPr id="111631" name="Text Box 15"/>
            <p:cNvSpPr txBox="1">
              <a:spLocks noChangeArrowheads="1"/>
            </p:cNvSpPr>
            <p:nvPr/>
          </p:nvSpPr>
          <p:spPr bwMode="auto">
            <a:xfrm rot="-5381752">
              <a:off x="491" y="649"/>
              <a:ext cx="909" cy="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Adhesions</a:t>
              </a:r>
            </a:p>
          </p:txBody>
        </p:sp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 rot="-5381752">
              <a:off x="1168" y="646"/>
              <a:ext cx="909" cy="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Septae</a:t>
              </a:r>
            </a:p>
          </p:txBody>
        </p:sp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 rot="11143">
              <a:off x="2882" y="911"/>
              <a:ext cx="76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Polyps</a:t>
              </a:r>
            </a:p>
          </p:txBody>
        </p:sp>
        <p:sp>
          <p:nvSpPr>
            <p:cNvPr id="27694" name="Text Box 18"/>
            <p:cNvSpPr txBox="1">
              <a:spLocks noChangeArrowheads="1"/>
            </p:cNvSpPr>
            <p:nvPr/>
          </p:nvSpPr>
          <p:spPr bwMode="auto">
            <a:xfrm rot="11143">
              <a:off x="1970" y="1257"/>
              <a:ext cx="215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pPr defTabSz="1238250" eaLnBrk="0" hangingPunct="0">
                <a:spcBef>
                  <a:spcPct val="50000"/>
                </a:spcBef>
              </a:pPr>
              <a:r>
                <a:rPr lang="it-IT" b="1">
                  <a:solidFill>
                    <a:schemeClr val="bg2"/>
                  </a:solidFill>
                  <a:latin typeface="Tahoma" pitchFamily="34" charset="0"/>
                </a:rPr>
                <a:t>  Small	Medium	Large</a:t>
              </a:r>
            </a:p>
          </p:txBody>
        </p:sp>
        <p:sp>
          <p:nvSpPr>
            <p:cNvPr id="27695" name="Text Box 19"/>
            <p:cNvSpPr txBox="1">
              <a:spLocks noChangeArrowheads="1"/>
            </p:cNvSpPr>
            <p:nvPr/>
          </p:nvSpPr>
          <p:spPr bwMode="auto">
            <a:xfrm rot="11143">
              <a:off x="4176" y="1248"/>
              <a:ext cx="158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387" tIns="45696" rIns="91387" bIns="45696">
              <a:spAutoFit/>
            </a:bodyPr>
            <a:lstStyle/>
            <a:p>
              <a:pPr defTabSz="1238250" eaLnBrk="0" hangingPunct="0">
                <a:spcBef>
                  <a:spcPct val="50000"/>
                </a:spcBef>
              </a:pPr>
              <a:r>
                <a:rPr lang="it-IT" b="1">
                  <a:solidFill>
                    <a:schemeClr val="bg2"/>
                  </a:solidFill>
                  <a:latin typeface="Tahoma" pitchFamily="34" charset="0"/>
                </a:rPr>
                <a:t>  &lt; 2 cm	   &gt; 2 cm</a:t>
              </a:r>
            </a:p>
          </p:txBody>
        </p:sp>
        <p:sp>
          <p:nvSpPr>
            <p:cNvPr id="111636" name="Text Box 20"/>
            <p:cNvSpPr txBox="1">
              <a:spLocks noChangeArrowheads="1"/>
            </p:cNvSpPr>
            <p:nvPr/>
          </p:nvSpPr>
          <p:spPr bwMode="auto">
            <a:xfrm rot="11143">
              <a:off x="4656" y="909"/>
              <a:ext cx="979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Myomas</a:t>
              </a:r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 rot="16218248">
              <a:off x="5581" y="662"/>
              <a:ext cx="909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387" tIns="45696" rIns="91387" bIns="45696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71463" y="4419600"/>
            <a:ext cx="8534400" cy="1498600"/>
            <a:chOff x="213" y="2599"/>
            <a:chExt cx="6048" cy="944"/>
          </a:xfrm>
        </p:grpSpPr>
        <p:sp>
          <p:nvSpPr>
            <p:cNvPr id="27664" name="Rectangle 23"/>
            <p:cNvSpPr>
              <a:spLocks noChangeArrowheads="1"/>
            </p:cNvSpPr>
            <p:nvPr/>
          </p:nvSpPr>
          <p:spPr bwMode="auto">
            <a:xfrm>
              <a:off x="213" y="2599"/>
              <a:ext cx="6048" cy="939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</p:spPr>
          <p:txBody>
            <a:bodyPr lIns="91421" tIns="45711" rIns="91421" bIns="45711"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13" y="2830"/>
              <a:ext cx="3627" cy="0"/>
              <a:chOff x="213" y="2256"/>
              <a:chExt cx="3627" cy="0"/>
            </a:xfrm>
          </p:grpSpPr>
          <p:sp>
            <p:nvSpPr>
              <p:cNvPr id="27677" name="Line 25"/>
              <p:cNvSpPr>
                <a:spLocks noChangeShapeType="1"/>
              </p:cNvSpPr>
              <p:nvPr/>
            </p:nvSpPr>
            <p:spPr bwMode="auto">
              <a:xfrm>
                <a:off x="213" y="2256"/>
                <a:ext cx="2522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78" name="Line 26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200" y="3406"/>
              <a:ext cx="5061" cy="0"/>
              <a:chOff x="1200" y="3456"/>
              <a:chExt cx="5061" cy="0"/>
            </a:xfrm>
          </p:grpSpPr>
          <p:sp>
            <p:nvSpPr>
              <p:cNvPr id="27675" name="Line 28"/>
              <p:cNvSpPr>
                <a:spLocks noChangeShapeType="1"/>
              </p:cNvSpPr>
              <p:nvPr/>
            </p:nvSpPr>
            <p:spPr bwMode="auto">
              <a:xfrm>
                <a:off x="4992" y="3456"/>
                <a:ext cx="126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76" name="Line 29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37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72" y="3118"/>
              <a:ext cx="5184" cy="0"/>
              <a:chOff x="672" y="3216"/>
              <a:chExt cx="5184" cy="0"/>
            </a:xfrm>
          </p:grpSpPr>
          <p:sp>
            <p:nvSpPr>
              <p:cNvPr id="27672" name="Line 31"/>
              <p:cNvSpPr>
                <a:spLocks noChangeShapeType="1"/>
              </p:cNvSpPr>
              <p:nvPr/>
            </p:nvSpPr>
            <p:spPr bwMode="auto">
              <a:xfrm>
                <a:off x="2756" y="3216"/>
                <a:ext cx="2236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73" name="Line 32"/>
              <p:cNvSpPr>
                <a:spLocks noChangeShapeType="1"/>
              </p:cNvSpPr>
              <p:nvPr/>
            </p:nvSpPr>
            <p:spPr bwMode="auto">
              <a:xfrm>
                <a:off x="4992" y="321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74" name="Line 33"/>
              <p:cNvSpPr>
                <a:spLocks noChangeShapeType="1"/>
              </p:cNvSpPr>
              <p:nvPr/>
            </p:nvSpPr>
            <p:spPr bwMode="auto">
              <a:xfrm flipH="1">
                <a:off x="672" y="3216"/>
                <a:ext cx="2084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1" tIns="45711" rIns="91421" bIns="45711">
                <a:spAutoFit/>
              </a:bodyPr>
              <a:lstStyle/>
              <a:p>
                <a:endParaRPr lang="hr-HR"/>
              </a:p>
            </p:txBody>
          </p:sp>
        </p:grpSp>
        <p:sp>
          <p:nvSpPr>
            <p:cNvPr id="27668" name="Rectangle 34"/>
            <p:cNvSpPr>
              <a:spLocks noChangeArrowheads="1"/>
            </p:cNvSpPr>
            <p:nvPr/>
          </p:nvSpPr>
          <p:spPr bwMode="auto">
            <a:xfrm>
              <a:off x="4992" y="2604"/>
              <a:ext cx="49" cy="9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1421" tIns="45711" rIns="91421" bIns="45711">
              <a:spAutoFit/>
            </a:bodyPr>
            <a:lstStyle/>
            <a:p>
              <a:endParaRPr lang="en-US"/>
            </a:p>
          </p:txBody>
        </p:sp>
        <p:sp>
          <p:nvSpPr>
            <p:cNvPr id="111651" name="Rectangle 35"/>
            <p:cNvSpPr>
              <a:spLocks noChangeArrowheads="1"/>
            </p:cNvSpPr>
            <p:nvPr/>
          </p:nvSpPr>
          <p:spPr bwMode="auto">
            <a:xfrm>
              <a:off x="5042" y="3175"/>
              <a:ext cx="122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1" tIns="45711" rIns="91421" bIns="45711">
              <a:spAutoFit/>
            </a:bodyPr>
            <a:lstStyle/>
            <a:p>
              <a:pPr algn="ctr" eaLnBrk="0" hangingPunct="0">
                <a:defRPr/>
              </a:pPr>
              <a:r>
                <a:rPr lang="it-IT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Resectoscope</a:t>
              </a:r>
            </a:p>
          </p:txBody>
        </p:sp>
        <p:sp>
          <p:nvSpPr>
            <p:cNvPr id="111652" name="Rectangle 36"/>
            <p:cNvSpPr>
              <a:spLocks noChangeArrowheads="1"/>
            </p:cNvSpPr>
            <p:nvPr/>
          </p:nvSpPr>
          <p:spPr bwMode="auto">
            <a:xfrm>
              <a:off x="353" y="2599"/>
              <a:ext cx="21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1" tIns="45711" rIns="91421" bIns="45711">
              <a:spAutoFit/>
            </a:bodyPr>
            <a:lstStyle/>
            <a:p>
              <a:pPr algn="ctr" eaLnBrk="0" hangingPunct="0">
                <a:defRPr/>
              </a:pPr>
              <a:r>
                <a:rPr lang="it-IT" b="1">
                  <a:solidFill>
                    <a:srgbClr val="66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Mechanical instr.</a:t>
              </a:r>
            </a:p>
          </p:txBody>
        </p:sp>
        <p:sp>
          <p:nvSpPr>
            <p:cNvPr id="111653" name="Rectangle 37"/>
            <p:cNvSpPr>
              <a:spLocks noChangeArrowheads="1"/>
            </p:cNvSpPr>
            <p:nvPr/>
          </p:nvSpPr>
          <p:spPr bwMode="auto">
            <a:xfrm>
              <a:off x="2784" y="2887"/>
              <a:ext cx="21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1" tIns="45711" rIns="91421" bIns="45711">
              <a:spAutoFit/>
            </a:bodyPr>
            <a:lstStyle/>
            <a:p>
              <a:pPr algn="ctr" eaLnBrk="0" hangingPunct="0">
                <a:defRPr/>
              </a:pPr>
              <a:r>
                <a:rPr lang="it-IT" b="1">
                  <a:solidFill>
                    <a:srgbClr val="66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Bipolar Instruments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71463" y="3200400"/>
            <a:ext cx="8534400" cy="900113"/>
            <a:chOff x="213" y="1824"/>
            <a:chExt cx="6048" cy="567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13" y="2055"/>
              <a:ext cx="3627" cy="0"/>
              <a:chOff x="213" y="2256"/>
              <a:chExt cx="3627" cy="0"/>
            </a:xfrm>
          </p:grpSpPr>
          <p:sp>
            <p:nvSpPr>
              <p:cNvPr id="27662" name="Line 40"/>
              <p:cNvSpPr>
                <a:spLocks noChangeShapeType="1"/>
              </p:cNvSpPr>
              <p:nvPr/>
            </p:nvSpPr>
            <p:spPr bwMode="auto">
              <a:xfrm>
                <a:off x="213" y="2256"/>
                <a:ext cx="2522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lIns="91427" tIns="45713" rIns="91427" bIns="45713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63" name="Line 41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7" tIns="45713" rIns="91427" bIns="45713">
                <a:sp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2295"/>
              <a:ext cx="5061" cy="0"/>
              <a:chOff x="1200" y="2400"/>
              <a:chExt cx="5061" cy="0"/>
            </a:xfrm>
          </p:grpSpPr>
          <p:sp>
            <p:nvSpPr>
              <p:cNvPr id="27660" name="Line 43"/>
              <p:cNvSpPr>
                <a:spLocks noChangeShapeType="1"/>
              </p:cNvSpPr>
              <p:nvPr/>
            </p:nvSpPr>
            <p:spPr bwMode="auto">
              <a:xfrm>
                <a:off x="2756" y="2400"/>
                <a:ext cx="350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lIns="91427" tIns="45713" rIns="91427" bIns="45713">
                <a:spAutoFit/>
              </a:bodyPr>
              <a:lstStyle/>
              <a:p>
                <a:endParaRPr lang="hr-HR"/>
              </a:p>
            </p:txBody>
          </p:sp>
          <p:sp>
            <p:nvSpPr>
              <p:cNvPr id="27661" name="Line 44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155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lIns="91427" tIns="45713" rIns="91427" bIns="45713">
                <a:spAutoFit/>
              </a:bodyPr>
              <a:lstStyle/>
              <a:p>
                <a:endParaRPr lang="hr-HR"/>
              </a:p>
            </p:txBody>
          </p:sp>
        </p:grpSp>
        <p:sp>
          <p:nvSpPr>
            <p:cNvPr id="111661" name="Rectangle 45"/>
            <p:cNvSpPr>
              <a:spLocks noChangeArrowheads="1"/>
            </p:cNvSpPr>
            <p:nvPr/>
          </p:nvSpPr>
          <p:spPr bwMode="auto">
            <a:xfrm>
              <a:off x="353" y="1824"/>
              <a:ext cx="21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7" tIns="45713" rIns="91427" bIns="45713">
              <a:spAutoFit/>
            </a:bodyPr>
            <a:lstStyle/>
            <a:p>
              <a:pPr algn="ctr" eaLnBrk="0" hangingPunct="0">
                <a:defRPr/>
              </a:pPr>
              <a:r>
                <a:rPr lang="it-IT" b="1">
                  <a:solidFill>
                    <a:srgbClr val="66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Mechanical instr.</a:t>
              </a:r>
            </a:p>
          </p:txBody>
        </p:sp>
        <p:sp>
          <p:nvSpPr>
            <p:cNvPr id="111662" name="Rectangle 46"/>
            <p:cNvSpPr>
              <a:spLocks noChangeArrowheads="1"/>
            </p:cNvSpPr>
            <p:nvPr/>
          </p:nvSpPr>
          <p:spPr bwMode="auto">
            <a:xfrm>
              <a:off x="3616" y="2055"/>
              <a:ext cx="21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7" tIns="45713" rIns="91427" bIns="45713">
              <a:spAutoFit/>
            </a:bodyPr>
            <a:lstStyle/>
            <a:p>
              <a:pPr algn="ctr" eaLnBrk="0" hangingPunct="0">
                <a:defRPr/>
              </a:pPr>
              <a:r>
                <a:rPr lang="it-IT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Resectoscope</a:t>
              </a:r>
            </a:p>
          </p:txBody>
        </p:sp>
        <p:sp>
          <p:nvSpPr>
            <p:cNvPr id="27658" name="Rectangle 47"/>
            <p:cNvSpPr>
              <a:spLocks noChangeArrowheads="1"/>
            </p:cNvSpPr>
            <p:nvPr/>
          </p:nvSpPr>
          <p:spPr bwMode="auto">
            <a:xfrm>
              <a:off x="2735" y="1824"/>
              <a:ext cx="49" cy="56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1427" tIns="45713" rIns="91427" bIns="45713">
              <a:spAutoFit/>
            </a:bodyPr>
            <a:lstStyle/>
            <a:p>
              <a:endParaRPr lang="en-US"/>
            </a:p>
          </p:txBody>
        </p:sp>
        <p:sp>
          <p:nvSpPr>
            <p:cNvPr id="27659" name="Rectangle 48"/>
            <p:cNvSpPr>
              <a:spLocks noChangeArrowheads="1"/>
            </p:cNvSpPr>
            <p:nvPr/>
          </p:nvSpPr>
          <p:spPr bwMode="auto">
            <a:xfrm>
              <a:off x="213" y="1824"/>
              <a:ext cx="6048" cy="567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</p:spPr>
          <p:txBody>
            <a:bodyPr lIns="91427" tIns="45713" rIns="91427" bIns="45713">
              <a:spAutoFit/>
            </a:bodyPr>
            <a:lstStyle/>
            <a:p>
              <a:endParaRPr lang="en-US"/>
            </a:p>
          </p:txBody>
        </p:sp>
      </p:grpSp>
      <p:sp>
        <p:nvSpPr>
          <p:cNvPr id="111665" name="Text Box 49"/>
          <p:cNvSpPr txBox="1">
            <a:spLocks noChangeArrowheads="1"/>
          </p:cNvSpPr>
          <p:nvPr/>
        </p:nvSpPr>
        <p:spPr bwMode="auto">
          <a:xfrm>
            <a:off x="666750" y="115888"/>
            <a:ext cx="79375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tx2"/>
                </a:solidFill>
              </a:rPr>
              <a:t>OPERATIVNA HISTEROSKOPIJA</a:t>
            </a:r>
            <a:endParaRPr lang="it-IT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ZAŠTO OPERATIVNA AMBULANTNA HISTEROSKOPIJA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Mali promjer HSC -    4.2 (3.8) x2 mm</a:t>
            </a:r>
          </a:p>
          <a:p>
            <a:r>
              <a:rPr lang="hr-HR" dirty="0" smtClean="0"/>
              <a:t>Ne koristi se hvatalica ili spekulum</a:t>
            </a:r>
          </a:p>
          <a:p>
            <a:r>
              <a:rPr lang="hr-HR" dirty="0" smtClean="0"/>
              <a:t>Nema dilatacije cervikalnog kanala</a:t>
            </a:r>
          </a:p>
          <a:p>
            <a:r>
              <a:rPr lang="hr-HR" dirty="0" smtClean="0"/>
              <a:t>Nije potrebna anestezija ili analgezije</a:t>
            </a:r>
          </a:p>
          <a:p>
            <a:r>
              <a:rPr lang="hr-HR" dirty="0" smtClean="0"/>
              <a:t>Kratki oporovak nakon zahvata – 1-2 h nakon op bolesnica se vraća svakodnevnim aktivnostima</a:t>
            </a:r>
          </a:p>
          <a:p>
            <a:r>
              <a:rPr lang="hr-HR" dirty="0" smtClean="0"/>
              <a:t>MOŽE SE IZVODITI IZVAN BOLNICE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1988840"/>
            <a:ext cx="179025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653136"/>
            <a:ext cx="1884363" cy="187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OPREMA ZA OPERATIVNU AMBULANTNU HISTEROSKOPIJU (AOH)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47733" y="2078526"/>
            <a:ext cx="1800200" cy="223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3271216" cy="181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4091" y="4509120"/>
            <a:ext cx="3307483" cy="182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93096"/>
            <a:ext cx="3275856" cy="183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dreja\Downloads\photo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914</Words>
  <Application>Microsoft Office PowerPoint</Application>
  <PresentationFormat>On-screen Show (4:3)</PresentationFormat>
  <Paragraphs>163</Paragraphs>
  <Slides>39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Prednosti i ograničenja ambulatne histeroskopije</vt:lpstr>
      <vt:lpstr>Osobine neplodnih pacijentica</vt:lpstr>
      <vt:lpstr>PowerPoint Presentation</vt:lpstr>
      <vt:lpstr>Ultrazvuk</vt:lpstr>
      <vt:lpstr>Histeroskopija „zlatni standard“</vt:lpstr>
      <vt:lpstr>PowerPoint Presentation</vt:lpstr>
      <vt:lpstr>ZAŠTO OPERATIVNA AMBULANTNA HISTEROSKOPIJA</vt:lpstr>
      <vt:lpstr>OPREMA ZA OPERATIVNU AMBULANTNU HISTEROSKOPIJU (AOH)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KONGENITALNE MALFORMACIJE MATERNICE </vt:lpstr>
      <vt:lpstr> CONUTA</vt:lpstr>
      <vt:lpstr>Septum maternice</vt:lpstr>
      <vt:lpstr>PowerPoint Presentation</vt:lpstr>
      <vt:lpstr>PowerPoint Presentation</vt:lpstr>
      <vt:lpstr>INTRAUTERINE ADHEZIJE</vt:lpstr>
      <vt:lpstr>AMBULANTNA HISTEROSKOPIJA I INTRAUTERINE SINEHIJE</vt:lpstr>
      <vt:lpstr>PowerPoint Presentation</vt:lpstr>
      <vt:lpstr>ENDOMETRALNI POLIP I NEPLODNOST</vt:lpstr>
      <vt:lpstr>ENDOMETRALNI POLIPI</vt:lpstr>
      <vt:lpstr>PowerPoint Presentation</vt:lpstr>
      <vt:lpstr>PowerPoint Presentation</vt:lpstr>
      <vt:lpstr>SUBMUKOZNI MIOMI </vt:lpstr>
      <vt:lpstr>Kada operirati submukozni miom tip - 0</vt:lpstr>
      <vt:lpstr>PowerPoint Presentation</vt:lpstr>
      <vt:lpstr>PowerPoint Presentation</vt:lpstr>
      <vt:lpstr>Rezidua placentae</vt:lpstr>
      <vt:lpstr>PowerPoint Presentation</vt:lpstr>
      <vt:lpstr>HISTEROSKOPIJA KAO PRIPREMA ZA IVF</vt:lpstr>
      <vt:lpstr>HISTEROSKOPIJA</vt:lpstr>
      <vt:lpstr>ZAKLJUČAK</vt:lpstr>
      <vt:lpstr>ZAKLJUČAK</vt:lpstr>
      <vt:lpstr>ZAKLJUČAK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AMBULANTNA HISTEROSKOPIJA</dc:title>
  <dc:creator>Andreja</dc:creator>
  <cp:lastModifiedBy>Vedrana Biuk Martinovic</cp:lastModifiedBy>
  <cp:revision>77</cp:revision>
  <dcterms:created xsi:type="dcterms:W3CDTF">2006-08-16T00:00:00Z</dcterms:created>
  <dcterms:modified xsi:type="dcterms:W3CDTF">2014-05-28T17:46:44Z</dcterms:modified>
</cp:coreProperties>
</file>