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6"/>
  </p:notesMasterIdLst>
  <p:sldIdLst>
    <p:sldId id="257" r:id="rId2"/>
    <p:sldId id="258" r:id="rId3"/>
    <p:sldId id="259" r:id="rId4"/>
    <p:sldId id="310" r:id="rId5"/>
    <p:sldId id="312"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Lst>
  <p:sldSz cx="9144000" cy="6858000" type="screen4x3"/>
  <p:notesSz cx="6858000" cy="9144000"/>
  <p:defaultTextStyle>
    <a:defPPr>
      <a:defRPr lang="sr-Latn-C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55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30.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3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image" Target="../media/image24.e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image" Target="../media/image26.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hr-H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82D32484-BA13-4B84-835A-70F5F6D3F1F4}" type="datetimeFigureOut">
              <a:rPr lang="hr-HR"/>
              <a:pPr>
                <a:defRPr/>
              </a:pPr>
              <a:t>17.5.2014</a:t>
            </a:fld>
            <a:endParaRPr lang="hr-H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hr-HR"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hr-HR"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hr-H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8DAF087C-564B-43CA-98B0-ECB7C1CCAB40}" type="slidenum">
              <a:rPr lang="hr-HR"/>
              <a:pPr>
                <a:defRPr/>
              </a:pPr>
              <a:t>‹#›</a:t>
            </a:fld>
            <a:endParaRPr lang="hr-H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5"/>
          <p:cNvSpPr>
            <a:spLocks noGrp="1" noRot="1" noChangeAspect="1" noChangeArrowheads="1" noTextEdit="1"/>
          </p:cNvSpPr>
          <p:nvPr>
            <p:ph type="sldImg"/>
          </p:nvPr>
        </p:nvSpPr>
        <p:spPr bwMode="auto">
          <a:noFill/>
          <a:ln>
            <a:solidFill>
              <a:srgbClr val="000000"/>
            </a:solidFill>
            <a:miter lim="800000"/>
            <a:headEnd/>
            <a:tailEnd/>
          </a:ln>
        </p:spPr>
      </p:sp>
      <p:sp>
        <p:nvSpPr>
          <p:cNvPr id="16386" name="Rectangle 6"/>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GB" smtClean="0">
                <a:latin typeface="Arial" charset="0"/>
              </a:rPr>
              <a:t>This is the core slide deck for presentations on ELONVA</a:t>
            </a:r>
            <a:r>
              <a:rPr lang="en-GB" baseline="30000" smtClean="0">
                <a:latin typeface="Arial" charset="0"/>
              </a:rPr>
              <a:t>™</a:t>
            </a:r>
            <a:r>
              <a:rPr lang="en-GB" smtClean="0">
                <a:latin typeface="Arial" charset="0"/>
              </a:rPr>
              <a:t> (corifollitropin alfa).</a:t>
            </a:r>
          </a:p>
          <a:p>
            <a:pPr>
              <a:spcBef>
                <a:spcPct val="0"/>
              </a:spcBef>
            </a:pPr>
            <a:r>
              <a:rPr lang="en-GB" smtClean="0">
                <a:latin typeface="Arial" charset="0"/>
              </a:rPr>
              <a:t>It is designed to be a simple, ≈30-minute presentation to highlight the scientific and clinical rationale behind the development of ELONVA and the clinical data that support the next logical development in making controlled ovarian stimulation more patient-friendly.</a:t>
            </a:r>
          </a:p>
          <a:p>
            <a:pPr>
              <a:spcBef>
                <a:spcPct val="0"/>
              </a:spcBef>
            </a:pPr>
            <a:r>
              <a:rPr lang="en-GB" smtClean="0">
                <a:latin typeface="Arial" charset="0"/>
              </a:rPr>
              <a:t>Additional backup slides are available and can be added into this presentation to individualize the talk for different audiences or speaker preferences. </a:t>
            </a:r>
          </a:p>
        </p:txBody>
      </p:sp>
      <p:sp>
        <p:nvSpPr>
          <p:cNvPr id="16387" name="TextBox 3"/>
          <p:cNvSpPr txBox="1">
            <a:spLocks noChangeArrowheads="1"/>
          </p:cNvSpPr>
          <p:nvPr/>
        </p:nvSpPr>
        <p:spPr bwMode="auto">
          <a:xfrm>
            <a:off x="0" y="0"/>
            <a:ext cx="2513013" cy="258763"/>
          </a:xfrm>
          <a:prstGeom prst="rect">
            <a:avLst/>
          </a:prstGeom>
          <a:noFill/>
          <a:ln w="9525">
            <a:noFill/>
            <a:miter lim="800000"/>
            <a:headEnd/>
            <a:tailEnd/>
          </a:ln>
        </p:spPr>
        <p:txBody>
          <a:bodyPr lIns="89197" tIns="44599" rIns="89197" bIns="44599">
            <a:spAutoFit/>
          </a:bodyPr>
          <a:lstStyle/>
          <a:p>
            <a:pPr defTabSz="803275"/>
            <a:r>
              <a:rPr lang="en-US" sz="1100" b="1"/>
              <a:t>WOMN-1061646-0000   03/13</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3"/>
          <p:cNvSpPr>
            <a:spLocks noGrp="1" noRot="1" noChangeAspect="1" noChangeArrowheads="1" noTextEdit="1"/>
          </p:cNvSpPr>
          <p:nvPr>
            <p:ph type="sldImg"/>
          </p:nvPr>
        </p:nvSpPr>
        <p:spPr bwMode="auto">
          <a:noFill/>
          <a:ln>
            <a:solidFill>
              <a:srgbClr val="000000"/>
            </a:solidFill>
            <a:miter lim="800000"/>
            <a:headEnd/>
            <a:tailEnd/>
          </a:ln>
        </p:spPr>
      </p:sp>
      <p:sp>
        <p:nvSpPr>
          <p:cNvPr id="34818" name="Rectangle 24"/>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latin typeface="Arial" charset="0"/>
              </a:rPr>
              <a:t>As mentioned earlier, the elimination half-life of </a:t>
            </a:r>
            <a:r>
              <a:rPr lang="en-US" dirty="0" err="1" smtClean="0">
                <a:latin typeface="Arial" charset="0"/>
              </a:rPr>
              <a:t>corifollitropin</a:t>
            </a:r>
            <a:r>
              <a:rPr lang="en-US" dirty="0" smtClean="0">
                <a:latin typeface="Arial" charset="0"/>
              </a:rPr>
              <a:t> </a:t>
            </a:r>
            <a:r>
              <a:rPr lang="en-US" dirty="0" err="1" smtClean="0">
                <a:latin typeface="Arial" charset="0"/>
              </a:rPr>
              <a:t>alfa</a:t>
            </a:r>
            <a:r>
              <a:rPr lang="en-US" dirty="0" smtClean="0">
                <a:latin typeface="Arial" charset="0"/>
              </a:rPr>
              <a:t> is longer than the elimination half-life of rFSH.</a:t>
            </a:r>
            <a:r>
              <a:rPr lang="en-US" baseline="30000" dirty="0" smtClean="0">
                <a:latin typeface="Arial" charset="0"/>
              </a:rPr>
              <a:t>1</a:t>
            </a:r>
          </a:p>
          <a:p>
            <a:pPr>
              <a:spcBef>
                <a:spcPct val="0"/>
              </a:spcBef>
            </a:pPr>
            <a:r>
              <a:rPr lang="en-US" dirty="0" smtClean="0">
                <a:latin typeface="Arial" charset="0"/>
              </a:rPr>
              <a:t>The time to reach maximum serum concentration is 2 to 3 times longer for </a:t>
            </a:r>
            <a:r>
              <a:rPr lang="en-US" dirty="0" err="1" smtClean="0">
                <a:latin typeface="Arial" charset="0"/>
              </a:rPr>
              <a:t>corifollitropin</a:t>
            </a:r>
            <a:r>
              <a:rPr lang="en-US" dirty="0" smtClean="0">
                <a:latin typeface="Arial" charset="0"/>
              </a:rPr>
              <a:t> </a:t>
            </a:r>
            <a:r>
              <a:rPr lang="en-US" dirty="0" err="1" smtClean="0">
                <a:latin typeface="Arial" charset="0"/>
              </a:rPr>
              <a:t>alfa</a:t>
            </a:r>
            <a:r>
              <a:rPr lang="en-US" dirty="0" smtClean="0">
                <a:latin typeface="Arial" charset="0"/>
              </a:rPr>
              <a:t>; it is reached within approximately half a day for each </a:t>
            </a:r>
            <a:r>
              <a:rPr lang="en-US" dirty="0" err="1" smtClean="0">
                <a:latin typeface="Arial" charset="0"/>
              </a:rPr>
              <a:t>rFSH</a:t>
            </a:r>
            <a:r>
              <a:rPr lang="en-US" dirty="0" smtClean="0">
                <a:latin typeface="Arial" charset="0"/>
              </a:rPr>
              <a:t> injection (but the serum concentration accumulates over 3–5 days to reach steady-state levels).</a:t>
            </a:r>
            <a:r>
              <a:rPr lang="en-US" baseline="30000" dirty="0" smtClean="0">
                <a:latin typeface="Arial" charset="0"/>
              </a:rPr>
              <a:t>2,3</a:t>
            </a:r>
            <a:r>
              <a:rPr lang="en-US" dirty="0" smtClean="0">
                <a:latin typeface="Arial" charset="0"/>
              </a:rPr>
              <a:t> </a:t>
            </a:r>
          </a:p>
          <a:p>
            <a:pPr>
              <a:spcBef>
                <a:spcPct val="0"/>
              </a:spcBef>
            </a:pPr>
            <a:r>
              <a:rPr lang="en-US" dirty="0" smtClean="0">
                <a:latin typeface="Arial" charset="0"/>
              </a:rPr>
              <a:t>A single subcutaneous injection of ELONVA</a:t>
            </a:r>
            <a:r>
              <a:rPr lang="en-US" baseline="30000" dirty="0" smtClean="0">
                <a:latin typeface="Arial" charset="0"/>
              </a:rPr>
              <a:t>™</a:t>
            </a:r>
            <a:r>
              <a:rPr lang="en-US" dirty="0" smtClean="0">
                <a:latin typeface="Arial" charset="0"/>
              </a:rPr>
              <a:t> (</a:t>
            </a:r>
            <a:r>
              <a:rPr lang="en-US" dirty="0" err="1" smtClean="0">
                <a:latin typeface="Arial" charset="0"/>
              </a:rPr>
              <a:t>corifollitropin</a:t>
            </a:r>
            <a:r>
              <a:rPr lang="en-US" dirty="0" smtClean="0">
                <a:latin typeface="Arial" charset="0"/>
              </a:rPr>
              <a:t> </a:t>
            </a:r>
            <a:r>
              <a:rPr lang="en-US" dirty="0" err="1" smtClean="0">
                <a:latin typeface="Arial" charset="0"/>
              </a:rPr>
              <a:t>alfa</a:t>
            </a:r>
            <a:r>
              <a:rPr lang="en-US" dirty="0" smtClean="0">
                <a:latin typeface="Arial" charset="0"/>
              </a:rPr>
              <a:t>) is able to initiate and sustain multiple follicular development for an entire week. This is depicted by the blue curve, which shows FSH activity above the necessary threshold level.</a:t>
            </a:r>
            <a:r>
              <a:rPr lang="en-US" baseline="30000" dirty="0" smtClean="0">
                <a:latin typeface="Arial" charset="0"/>
              </a:rPr>
              <a:t>3</a:t>
            </a:r>
            <a:r>
              <a:rPr lang="en-US" dirty="0" smtClean="0">
                <a:latin typeface="Arial" charset="0"/>
              </a:rPr>
              <a:t> </a:t>
            </a:r>
          </a:p>
          <a:p>
            <a:pPr>
              <a:spcBef>
                <a:spcPct val="0"/>
              </a:spcBef>
            </a:pPr>
            <a:r>
              <a:rPr lang="en-US" dirty="0" err="1" smtClean="0">
                <a:latin typeface="Arial" charset="0"/>
              </a:rPr>
              <a:t>Corifollitropin</a:t>
            </a:r>
            <a:r>
              <a:rPr lang="en-US" dirty="0" smtClean="0">
                <a:latin typeface="Arial" charset="0"/>
              </a:rPr>
              <a:t> </a:t>
            </a:r>
            <a:r>
              <a:rPr lang="en-US" dirty="0" err="1" smtClean="0">
                <a:latin typeface="Arial" charset="0"/>
              </a:rPr>
              <a:t>alfa</a:t>
            </a:r>
            <a:r>
              <a:rPr lang="en-US" dirty="0" smtClean="0">
                <a:latin typeface="Arial" charset="0"/>
              </a:rPr>
              <a:t> is still detectable 24 hours after injection.</a:t>
            </a:r>
            <a:r>
              <a:rPr lang="en-US" baseline="30000" dirty="0" smtClean="0">
                <a:latin typeface="Arial" charset="0"/>
              </a:rPr>
              <a:t>4</a:t>
            </a:r>
            <a:endParaRPr lang="en-US" dirty="0" smtClean="0">
              <a:latin typeface="Arial" charset="0"/>
            </a:endParaRPr>
          </a:p>
          <a:p>
            <a:pPr>
              <a:spcBef>
                <a:spcPct val="0"/>
              </a:spcBef>
            </a:pPr>
            <a:r>
              <a:rPr lang="en-GB" dirty="0" smtClean="0">
                <a:latin typeface="Arial" charset="0"/>
              </a:rPr>
              <a:t>Two different doses were tested and developed: 100 µg in patients weighing ≤60 kg and </a:t>
            </a:r>
            <a:br>
              <a:rPr lang="en-GB" dirty="0" smtClean="0">
                <a:latin typeface="Arial" charset="0"/>
              </a:rPr>
            </a:br>
            <a:r>
              <a:rPr lang="en-GB" dirty="0" smtClean="0">
                <a:latin typeface="Arial" charset="0"/>
              </a:rPr>
              <a:t>150 µg in patients weighing &gt;60 kg.</a:t>
            </a:r>
            <a:r>
              <a:rPr lang="en-GB" baseline="30000" dirty="0" smtClean="0">
                <a:latin typeface="Arial" charset="0"/>
              </a:rPr>
              <a:t>5</a:t>
            </a:r>
          </a:p>
          <a:p>
            <a:pPr lvl="1">
              <a:spcBef>
                <a:spcPct val="0"/>
              </a:spcBef>
            </a:pPr>
            <a:endParaRPr lang="en-GB" dirty="0" smtClean="0">
              <a:latin typeface="Arial" charset="0"/>
            </a:endParaRPr>
          </a:p>
          <a:p>
            <a:pPr lvl="1">
              <a:spcBef>
                <a:spcPct val="0"/>
              </a:spcBef>
            </a:pPr>
            <a:endParaRPr lang="en-GB" dirty="0" smtClean="0">
              <a:latin typeface="Arial" charset="0"/>
            </a:endParaRPr>
          </a:p>
        </p:txBody>
      </p:sp>
      <p:sp>
        <p:nvSpPr>
          <p:cNvPr id="34819" name="Rectangle 5"/>
          <p:cNvSpPr>
            <a:spLocks noChangeArrowheads="1"/>
          </p:cNvSpPr>
          <p:nvPr/>
        </p:nvSpPr>
        <p:spPr bwMode="auto">
          <a:xfrm>
            <a:off x="1152525" y="8315325"/>
            <a:ext cx="5040313" cy="674688"/>
          </a:xfrm>
          <a:prstGeom prst="rect">
            <a:avLst/>
          </a:prstGeom>
          <a:noFill/>
          <a:ln w="9525" algn="ctr">
            <a:noFill/>
            <a:miter lim="800000"/>
            <a:headEnd/>
            <a:tailEnd/>
          </a:ln>
        </p:spPr>
        <p:txBody>
          <a:bodyPr lIns="0" tIns="0" rIns="0" bIns="0" anchor="b"/>
          <a:lstStyle/>
          <a:p>
            <a:pPr marL="725488" lvl="1" indent="-276225">
              <a:spcBef>
                <a:spcPts val="200"/>
              </a:spcBef>
            </a:pPr>
            <a:endParaRPr lang="en-GB" sz="900">
              <a:ea typeface="Arial Unicode MS"/>
              <a:cs typeface="Arial Unicode MS"/>
            </a:endParaRPr>
          </a:p>
        </p:txBody>
      </p:sp>
      <p:sp>
        <p:nvSpPr>
          <p:cNvPr id="34820" name="Rectangle 6"/>
          <p:cNvSpPr>
            <a:spLocks noChangeArrowheads="1"/>
          </p:cNvSpPr>
          <p:nvPr/>
        </p:nvSpPr>
        <p:spPr bwMode="auto">
          <a:xfrm>
            <a:off x="1016000" y="7816850"/>
            <a:ext cx="5162550" cy="1111250"/>
          </a:xfrm>
          <a:prstGeom prst="rect">
            <a:avLst/>
          </a:prstGeom>
          <a:noFill/>
          <a:ln w="9525" algn="ctr">
            <a:noFill/>
            <a:miter lim="800000"/>
            <a:headEnd/>
            <a:tailEnd/>
          </a:ln>
        </p:spPr>
        <p:txBody>
          <a:bodyPr lIns="0" tIns="0" rIns="0" bIns="0" anchor="b"/>
          <a:lstStyle/>
          <a:p>
            <a:pPr eaLnBrk="0" hangingPunct="0"/>
            <a:r>
              <a:rPr lang="en-US" sz="900">
                <a:ea typeface="Arial Unicode MS"/>
                <a:cs typeface="Arial Unicode MS"/>
              </a:rPr>
              <a:t>rFSH = recombinant follicle-stimulating hormone.</a:t>
            </a:r>
          </a:p>
          <a:p>
            <a:pPr eaLnBrk="0" hangingPunct="0"/>
            <a:endParaRPr lang="en-US" sz="900" b="1">
              <a:ea typeface="Arial Unicode MS"/>
              <a:cs typeface="Arial Unicode MS"/>
            </a:endParaRPr>
          </a:p>
          <a:p>
            <a:pPr eaLnBrk="0" hangingPunct="0"/>
            <a:r>
              <a:rPr lang="en-US" sz="900" b="1">
                <a:ea typeface="Arial Unicode MS"/>
                <a:cs typeface="Arial Unicode MS"/>
              </a:rPr>
              <a:t>1. </a:t>
            </a:r>
            <a:r>
              <a:rPr lang="en-US" sz="900">
                <a:ea typeface="Arial Unicode MS"/>
                <a:cs typeface="Arial Unicode MS"/>
              </a:rPr>
              <a:t>Devroey P et al. </a:t>
            </a:r>
            <a:r>
              <a:rPr lang="en-US" sz="900" i="1">
                <a:ea typeface="Arial Unicode MS"/>
                <a:cs typeface="Arial Unicode MS"/>
              </a:rPr>
              <a:t>J Clin Endocrinol Metab. </a:t>
            </a:r>
            <a:r>
              <a:rPr lang="en-US" sz="900">
                <a:ea typeface="Arial Unicode MS"/>
                <a:cs typeface="Arial Unicode MS"/>
              </a:rPr>
              <a:t>2004;89:2062‒2070.</a:t>
            </a:r>
            <a:r>
              <a:rPr lang="en-US" sz="900" b="1" i="1">
                <a:ea typeface="Arial Unicode MS"/>
                <a:cs typeface="Arial Unicode MS"/>
              </a:rPr>
              <a:t> </a:t>
            </a:r>
            <a:br>
              <a:rPr lang="en-US" sz="900" b="1" i="1">
                <a:ea typeface="Arial Unicode MS"/>
                <a:cs typeface="Arial Unicode MS"/>
              </a:rPr>
            </a:br>
            <a:r>
              <a:rPr lang="en-GB" sz="900" b="1">
                <a:ea typeface="Arial Unicode MS"/>
                <a:cs typeface="Arial Unicode MS"/>
              </a:rPr>
              <a:t>2. </a:t>
            </a:r>
            <a:r>
              <a:rPr lang="en-GB" sz="900">
                <a:ea typeface="Arial Unicode MS"/>
                <a:cs typeface="Arial Unicode MS"/>
              </a:rPr>
              <a:t>Duijkers IJ et al. </a:t>
            </a:r>
            <a:r>
              <a:rPr lang="en-GB" sz="900" i="1">
                <a:ea typeface="Arial Unicode MS"/>
                <a:cs typeface="Arial Unicode MS"/>
              </a:rPr>
              <a:t>Hum Reprod</a:t>
            </a:r>
            <a:r>
              <a:rPr lang="en-GB" sz="900">
                <a:ea typeface="Arial Unicode MS"/>
                <a:cs typeface="Arial Unicode MS"/>
              </a:rPr>
              <a:t>. 2002;17:1987</a:t>
            </a:r>
            <a:r>
              <a:rPr lang="en-US" sz="900">
                <a:ea typeface="Arial Unicode MS"/>
                <a:cs typeface="Arial Unicode MS"/>
              </a:rPr>
              <a:t>‒1993.</a:t>
            </a:r>
            <a:br>
              <a:rPr lang="en-US" sz="900">
                <a:ea typeface="Arial Unicode MS"/>
                <a:cs typeface="Arial Unicode MS"/>
              </a:rPr>
            </a:br>
            <a:r>
              <a:rPr lang="en-US" sz="900" b="1">
                <a:latin typeface="Replace"/>
                <a:ea typeface="Arial Unicode MS"/>
                <a:cs typeface="Arial Unicode MS"/>
              </a:rPr>
              <a:t>3. </a:t>
            </a:r>
            <a:r>
              <a:rPr lang="en-US" sz="900">
                <a:latin typeface="Replace"/>
                <a:ea typeface="Arial Unicode MS"/>
                <a:cs typeface="Arial Unicode MS"/>
              </a:rPr>
              <a:t>Fauser BC et al. </a:t>
            </a:r>
            <a:r>
              <a:rPr lang="en-US" sz="900" i="1">
                <a:latin typeface="Replace"/>
                <a:ea typeface="Arial Unicode MS"/>
                <a:cs typeface="Arial Unicode MS"/>
              </a:rPr>
              <a:t>Hum Reprod Update. </a:t>
            </a:r>
            <a:r>
              <a:rPr lang="en-US" sz="900">
                <a:latin typeface="Replace"/>
                <a:ea typeface="Arial Unicode MS"/>
                <a:cs typeface="Arial Unicode MS"/>
              </a:rPr>
              <a:t>2009;15:309–321. </a:t>
            </a:r>
            <a:br>
              <a:rPr lang="en-US" sz="900">
                <a:latin typeface="Replace"/>
                <a:ea typeface="Arial Unicode MS"/>
                <a:cs typeface="Arial Unicode MS"/>
              </a:rPr>
            </a:br>
            <a:r>
              <a:rPr lang="en-US" sz="900" b="1">
                <a:latin typeface="Replace"/>
                <a:ea typeface="Arial Unicode MS"/>
                <a:cs typeface="Arial Unicode MS"/>
              </a:rPr>
              <a:t>4. </a:t>
            </a:r>
            <a:r>
              <a:rPr lang="en-US" sz="900">
                <a:ea typeface="Arial Unicode MS"/>
                <a:cs typeface="Arial Unicode MS"/>
              </a:rPr>
              <a:t>Fares FA et al. </a:t>
            </a:r>
            <a:r>
              <a:rPr lang="en-US" sz="900" i="1">
                <a:ea typeface="Arial Unicode MS"/>
                <a:cs typeface="Arial Unicode MS"/>
              </a:rPr>
              <a:t>Proc Natl Acad Sci U S A</a:t>
            </a:r>
            <a:r>
              <a:rPr lang="en-US" sz="900">
                <a:ea typeface="Arial Unicode MS"/>
                <a:cs typeface="Arial Unicode MS"/>
              </a:rPr>
              <a:t>. 1992;89:4304–4308.</a:t>
            </a:r>
            <a:endParaRPr lang="en-US" sz="900">
              <a:latin typeface="Replace"/>
              <a:ea typeface="Arial Unicode MS"/>
              <a:cs typeface="Arial Unicode MS"/>
            </a:endParaRPr>
          </a:p>
          <a:p>
            <a:pPr eaLnBrk="0" hangingPunct="0"/>
            <a:r>
              <a:rPr lang="en-US" sz="900" b="1">
                <a:latin typeface="Replace"/>
                <a:ea typeface="Arial Unicode MS"/>
                <a:cs typeface="Arial Unicode MS"/>
              </a:rPr>
              <a:t>5. </a:t>
            </a:r>
            <a:r>
              <a:rPr lang="en-US" sz="900">
                <a:latin typeface="Replace"/>
                <a:ea typeface="MS PGothic"/>
                <a:cs typeface="Arial Unicode MS"/>
              </a:rPr>
              <a:t>ELONVA</a:t>
            </a:r>
            <a:r>
              <a:rPr lang="en-US" sz="900" baseline="30000">
                <a:latin typeface="Replace"/>
                <a:ea typeface="MS PGothic"/>
                <a:cs typeface="Arial Unicode MS"/>
              </a:rPr>
              <a:t>™</a:t>
            </a:r>
            <a:r>
              <a:rPr lang="en-US" sz="900">
                <a:latin typeface="Replace"/>
                <a:ea typeface="MS PGothic"/>
                <a:cs typeface="Arial Unicode MS"/>
              </a:rPr>
              <a:t> (corifollitropin alfa) summary of product characteristics. </a:t>
            </a:r>
            <a:r>
              <a:rPr lang="en-US" sz="900"/>
              <a:t>MSD Oss B.V., a subsidiary of </a:t>
            </a:r>
            <a:br>
              <a:rPr lang="en-US" sz="900"/>
            </a:br>
            <a:r>
              <a:rPr lang="en-US" sz="900"/>
              <a:t>Merck &amp; Co., Inc.;</a:t>
            </a:r>
            <a:r>
              <a:rPr lang="en-US" sz="900">
                <a:ea typeface="MS PGothic"/>
                <a:cs typeface="MS PGothic"/>
              </a:rPr>
              <a:t> 2012</a:t>
            </a:r>
            <a:r>
              <a:rPr lang="en-US" sz="900">
                <a:latin typeface="Replace"/>
                <a:ea typeface="MS PGothic"/>
                <a:cs typeface="MS PGothic"/>
              </a:rPr>
              <a:t>. </a:t>
            </a:r>
            <a:endParaRPr lang="en-US" sz="900">
              <a:ea typeface="Arial Unicode MS"/>
              <a:cs typeface="Arial Unicode MS"/>
            </a:endParaRPr>
          </a:p>
        </p:txBody>
      </p:sp>
      <p:sp>
        <p:nvSpPr>
          <p:cNvPr id="34821" name="Left Brace 42"/>
          <p:cNvSpPr>
            <a:spLocks/>
          </p:cNvSpPr>
          <p:nvPr/>
        </p:nvSpPr>
        <p:spPr bwMode="auto">
          <a:xfrm rot="10800000">
            <a:off x="3379788" y="1798638"/>
            <a:ext cx="201612" cy="315912"/>
          </a:xfrm>
          <a:prstGeom prst="leftBrace">
            <a:avLst>
              <a:gd name="adj1" fmla="val 2387"/>
              <a:gd name="adj2" fmla="val 50000"/>
            </a:avLst>
          </a:prstGeom>
          <a:noFill/>
          <a:ln w="9525" algn="ctr">
            <a:solidFill>
              <a:schemeClr val="bg1"/>
            </a:solidFill>
            <a:round/>
            <a:headEnd/>
            <a:tailEnd/>
          </a:ln>
        </p:spPr>
        <p:txBody>
          <a:bodyPr rot="10800000" lIns="89707" tIns="44853" rIns="89707" bIns="44853" anchor="ctr"/>
          <a:lstStyle/>
          <a:p>
            <a:pPr algn="ctr" eaLnBrk="0" hangingPunct="0"/>
            <a:endParaRPr lang="en-US" sz="2400">
              <a:latin typeface="Calibri" pitchFamily="34" charset="0"/>
            </a:endParaRPr>
          </a:p>
        </p:txBody>
      </p:sp>
      <p:cxnSp>
        <p:nvCxnSpPr>
          <p:cNvPr id="45" name="Straight Connector 44"/>
          <p:cNvCxnSpPr/>
          <p:nvPr/>
        </p:nvCxnSpPr>
        <p:spPr>
          <a:xfrm flipV="1">
            <a:off x="3489325" y="1952625"/>
            <a:ext cx="2393950" cy="3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4823" name="Left Brace 46"/>
          <p:cNvSpPr>
            <a:spLocks/>
          </p:cNvSpPr>
          <p:nvPr/>
        </p:nvSpPr>
        <p:spPr bwMode="auto">
          <a:xfrm rot="10800000">
            <a:off x="3063875" y="2971800"/>
            <a:ext cx="201613" cy="271463"/>
          </a:xfrm>
          <a:prstGeom prst="leftBrace">
            <a:avLst>
              <a:gd name="adj1" fmla="val 0"/>
              <a:gd name="adj2" fmla="val 50000"/>
            </a:avLst>
          </a:prstGeom>
          <a:noFill/>
          <a:ln w="9525" algn="ctr">
            <a:solidFill>
              <a:schemeClr val="bg1"/>
            </a:solidFill>
            <a:round/>
            <a:headEnd/>
            <a:tailEnd/>
          </a:ln>
        </p:spPr>
        <p:txBody>
          <a:bodyPr rot="10800000" lIns="89707" tIns="44853" rIns="89707" bIns="44853" anchor="ctr"/>
          <a:lstStyle/>
          <a:p>
            <a:pPr algn="ctr" eaLnBrk="0" hangingPunct="0"/>
            <a:endParaRPr lang="en-US" sz="2400">
              <a:latin typeface="Calibri" pitchFamily="34" charset="0"/>
            </a:endParaRPr>
          </a:p>
        </p:txBody>
      </p:sp>
      <p:cxnSp>
        <p:nvCxnSpPr>
          <p:cNvPr id="48" name="Straight Connector 47"/>
          <p:cNvCxnSpPr/>
          <p:nvPr/>
        </p:nvCxnSpPr>
        <p:spPr>
          <a:xfrm>
            <a:off x="3184525" y="3105150"/>
            <a:ext cx="269875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8"/>
          <p:cNvSpPr>
            <a:spLocks noGrp="1" noRot="1" noChangeAspect="1" noChangeArrowheads="1" noTextEdit="1"/>
          </p:cNvSpPr>
          <p:nvPr>
            <p:ph type="sldImg"/>
          </p:nvPr>
        </p:nvSpPr>
        <p:spPr bwMode="auto">
          <a:noFill/>
          <a:ln>
            <a:solidFill>
              <a:srgbClr val="000000"/>
            </a:solidFill>
            <a:miter lim="800000"/>
            <a:headEnd/>
            <a:tailEnd/>
          </a:ln>
        </p:spPr>
      </p:sp>
      <p:sp>
        <p:nvSpPr>
          <p:cNvPr id="36866" name="Rectangle 19"/>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latin typeface="Arial" charset="0"/>
              </a:rPr>
              <a:t>A single injection of ELONVA</a:t>
            </a:r>
            <a:r>
              <a:rPr lang="en-US" baseline="30000" smtClean="0">
                <a:latin typeface="Arial" charset="0"/>
              </a:rPr>
              <a:t>™</a:t>
            </a:r>
            <a:r>
              <a:rPr lang="en-US" smtClean="0">
                <a:latin typeface="Arial" charset="0"/>
              </a:rPr>
              <a:t> (corifollitropin alfa) administered at body-weight–appropriate doses results in comparable corifollitropin alfa exposure.</a:t>
            </a:r>
            <a:r>
              <a:rPr lang="en-US" baseline="30000" smtClean="0">
                <a:latin typeface="Arial" charset="0"/>
              </a:rPr>
              <a:t>1</a:t>
            </a:r>
          </a:p>
          <a:p>
            <a:pPr lvl="1">
              <a:spcBef>
                <a:spcPct val="0"/>
              </a:spcBef>
            </a:pPr>
            <a:r>
              <a:rPr lang="en-US" smtClean="0">
                <a:latin typeface="Arial" charset="0"/>
              </a:rPr>
              <a:t>The total drug exposure (AUC) is similar with both the 150- and 100-µg doses. </a:t>
            </a:r>
          </a:p>
          <a:p>
            <a:pPr>
              <a:spcBef>
                <a:spcPct val="0"/>
              </a:spcBef>
            </a:pPr>
            <a:r>
              <a:rPr lang="en-US" smtClean="0">
                <a:latin typeface="Arial" charset="0"/>
              </a:rPr>
              <a:t>The optimal dose is based on the 1-week interval that a single injection needs to support follicular growth.</a:t>
            </a:r>
            <a:r>
              <a:rPr lang="en-US" baseline="30000" smtClean="0">
                <a:latin typeface="Arial" charset="0"/>
              </a:rPr>
              <a:t>2</a:t>
            </a:r>
          </a:p>
          <a:p>
            <a:pPr>
              <a:spcBef>
                <a:spcPct val="0"/>
              </a:spcBef>
            </a:pPr>
            <a:r>
              <a:rPr lang="en-US" smtClean="0">
                <a:latin typeface="Arial" charset="0"/>
              </a:rPr>
              <a:t>Using data from the earlier studies, pharmacokinetic and pharmacodynamic models and simulations were developed to predict the optimal dose of ELONVA in a 1-week controlled ovarian stimulation regimen.</a:t>
            </a:r>
            <a:r>
              <a:rPr lang="en-US" baseline="30000" smtClean="0">
                <a:latin typeface="Arial" charset="0"/>
              </a:rPr>
              <a:t>1,2</a:t>
            </a:r>
          </a:p>
          <a:p>
            <a:pPr>
              <a:spcBef>
                <a:spcPct val="0"/>
              </a:spcBef>
            </a:pPr>
            <a:r>
              <a:rPr lang="en-US" smtClean="0">
                <a:latin typeface="Arial" charset="0"/>
              </a:rPr>
              <a:t>Optimal doses selected for prospective phase 3 clinical trials</a:t>
            </a:r>
            <a:r>
              <a:rPr lang="en-US" baseline="30000" smtClean="0">
                <a:latin typeface="Arial" charset="0"/>
              </a:rPr>
              <a:t>1,2</a:t>
            </a:r>
            <a:r>
              <a:rPr lang="en-US" smtClean="0">
                <a:latin typeface="Arial" charset="0"/>
              </a:rPr>
              <a:t>:</a:t>
            </a:r>
          </a:p>
          <a:p>
            <a:pPr lvl="1">
              <a:spcBef>
                <a:spcPct val="0"/>
              </a:spcBef>
            </a:pPr>
            <a:r>
              <a:rPr lang="en-US" smtClean="0">
                <a:latin typeface="Arial" charset="0"/>
              </a:rPr>
              <a:t>100 µg for patients with a body weight ≤60 kg</a:t>
            </a:r>
          </a:p>
          <a:p>
            <a:pPr lvl="1">
              <a:spcBef>
                <a:spcPct val="0"/>
              </a:spcBef>
            </a:pPr>
            <a:r>
              <a:rPr lang="en-US" smtClean="0">
                <a:latin typeface="Arial" charset="0"/>
              </a:rPr>
              <a:t>150 µg for patients with a body weight &gt;60 kg</a:t>
            </a:r>
          </a:p>
          <a:p>
            <a:pPr>
              <a:spcBef>
                <a:spcPct val="0"/>
              </a:spcBef>
            </a:pPr>
            <a:r>
              <a:rPr lang="en-US" smtClean="0">
                <a:latin typeface="Arial" charset="0"/>
              </a:rPr>
              <a:t>The recommended doses of </a:t>
            </a:r>
            <a:r>
              <a:rPr lang="en-GB" smtClean="0">
                <a:latin typeface="Arial" charset="0"/>
              </a:rPr>
              <a:t>ELONVA</a:t>
            </a:r>
            <a:r>
              <a:rPr lang="en-US" smtClean="0">
                <a:latin typeface="Arial" charset="0"/>
              </a:rPr>
              <a:t>, ie, 100 µg for patients weighing ≤60 kg and 150 </a:t>
            </a:r>
            <a:r>
              <a:rPr lang="el-GR" smtClean="0">
                <a:latin typeface="Arial" charset="0"/>
              </a:rPr>
              <a:t>μ</a:t>
            </a:r>
            <a:r>
              <a:rPr lang="en-US" smtClean="0">
                <a:latin typeface="Arial" charset="0"/>
              </a:rPr>
              <a:t>g for patients weighing </a:t>
            </a:r>
            <a:r>
              <a:rPr lang="en-US" smtClean="0">
                <a:latin typeface="Arial" charset="0"/>
                <a:sym typeface="Symbol" pitchFamily="18" charset="2"/>
              </a:rPr>
              <a:t>&gt;</a:t>
            </a:r>
            <a:r>
              <a:rPr lang="en-US" smtClean="0">
                <a:latin typeface="Arial" charset="0"/>
              </a:rPr>
              <a:t>60 kg, were expected to result in</a:t>
            </a:r>
            <a:r>
              <a:rPr lang="en-US" baseline="30000" smtClean="0">
                <a:latin typeface="Arial" charset="0"/>
              </a:rPr>
              <a:t>1,2</a:t>
            </a:r>
            <a:r>
              <a:rPr lang="en-US" smtClean="0">
                <a:latin typeface="Arial" charset="0"/>
              </a:rPr>
              <a:t>:</a:t>
            </a:r>
          </a:p>
          <a:p>
            <a:pPr lvl="1">
              <a:spcBef>
                <a:spcPct val="0"/>
              </a:spcBef>
            </a:pPr>
            <a:r>
              <a:rPr lang="en-US" smtClean="0">
                <a:latin typeface="Arial" charset="0"/>
              </a:rPr>
              <a:t>Similar exposure for both body-weight groups </a:t>
            </a:r>
          </a:p>
          <a:p>
            <a:pPr lvl="1">
              <a:spcBef>
                <a:spcPct val="0"/>
              </a:spcBef>
            </a:pPr>
            <a:r>
              <a:rPr lang="en-US" smtClean="0">
                <a:latin typeface="Arial" charset="0"/>
              </a:rPr>
              <a:t>Similar ovarian response for both groups </a:t>
            </a:r>
          </a:p>
          <a:p>
            <a:pPr lvl="1">
              <a:spcBef>
                <a:spcPct val="0"/>
              </a:spcBef>
            </a:pPr>
            <a:r>
              <a:rPr lang="en-US" smtClean="0">
                <a:latin typeface="Arial" charset="0"/>
              </a:rPr>
              <a:t>Low cancellation rate (&lt;10%)</a:t>
            </a:r>
            <a:r>
              <a:rPr lang="en-US" baseline="30000" smtClean="0">
                <a:latin typeface="Arial" charset="0"/>
              </a:rPr>
              <a:t>2</a:t>
            </a:r>
            <a:endParaRPr lang="en-US" smtClean="0">
              <a:latin typeface="Arial" charset="0"/>
            </a:endParaRPr>
          </a:p>
          <a:p>
            <a:pPr>
              <a:spcBef>
                <a:spcPct val="0"/>
              </a:spcBef>
            </a:pPr>
            <a:r>
              <a:rPr lang="en-US" smtClean="0">
                <a:latin typeface="Arial" charset="0"/>
              </a:rPr>
              <a:t>This was confirmed in the Ensure and Engage trials (see following slides).</a:t>
            </a:r>
            <a:r>
              <a:rPr lang="en-US" baseline="30000" smtClean="0">
                <a:latin typeface="Arial" charset="0"/>
              </a:rPr>
              <a:t>1</a:t>
            </a:r>
          </a:p>
          <a:p>
            <a:pPr lvl="1">
              <a:spcBef>
                <a:spcPct val="0"/>
              </a:spcBef>
            </a:pPr>
            <a:r>
              <a:rPr lang="en-US" smtClean="0">
                <a:latin typeface="Arial" charset="0"/>
              </a:rPr>
              <a:t>Similar exposure for both body-weight groups</a:t>
            </a:r>
          </a:p>
          <a:p>
            <a:pPr lvl="1">
              <a:spcBef>
                <a:spcPct val="0"/>
              </a:spcBef>
            </a:pPr>
            <a:r>
              <a:rPr lang="en-US" smtClean="0">
                <a:latin typeface="Arial" charset="0"/>
              </a:rPr>
              <a:t>Similar ovarian response for both groups (number of oocytes, 13.3 vs 13.7 in the Ensure and Engage trials, respectively)</a:t>
            </a:r>
          </a:p>
        </p:txBody>
      </p:sp>
      <p:sp>
        <p:nvSpPr>
          <p:cNvPr id="36867" name="Rectangle 6"/>
          <p:cNvSpPr>
            <a:spLocks noChangeArrowheads="1"/>
          </p:cNvSpPr>
          <p:nvPr/>
        </p:nvSpPr>
        <p:spPr bwMode="auto">
          <a:xfrm>
            <a:off x="1016000" y="8240713"/>
            <a:ext cx="5162550" cy="687387"/>
          </a:xfrm>
          <a:prstGeom prst="rect">
            <a:avLst/>
          </a:prstGeom>
          <a:noFill/>
          <a:ln w="9525" algn="ctr">
            <a:noFill/>
            <a:miter lim="800000"/>
            <a:headEnd/>
            <a:tailEnd/>
          </a:ln>
        </p:spPr>
        <p:txBody>
          <a:bodyPr lIns="0" tIns="0" rIns="0" bIns="0" anchor="b"/>
          <a:lstStyle/>
          <a:p>
            <a:pPr eaLnBrk="0" hangingPunct="0"/>
            <a:endParaRPr lang="en-US" sz="900" b="1">
              <a:ea typeface="Arial Unicode MS"/>
              <a:cs typeface="Arial Unicode MS"/>
            </a:endParaRPr>
          </a:p>
          <a:p>
            <a:pPr eaLnBrk="0" hangingPunct="0"/>
            <a:r>
              <a:rPr lang="en-US" sz="900" b="1">
                <a:ea typeface="Arial Unicode MS"/>
                <a:cs typeface="Arial Unicode MS"/>
              </a:rPr>
              <a:t/>
            </a:r>
            <a:br>
              <a:rPr lang="en-US" sz="900" b="1">
                <a:ea typeface="Arial Unicode MS"/>
                <a:cs typeface="Arial Unicode MS"/>
              </a:rPr>
            </a:br>
            <a:r>
              <a:rPr lang="en-US" sz="900">
                <a:ea typeface="Arial Unicode MS"/>
                <a:cs typeface="Arial Unicode MS"/>
              </a:rPr>
              <a:t>AUC = area under the curve.</a:t>
            </a:r>
          </a:p>
          <a:p>
            <a:pPr eaLnBrk="0" hangingPunct="0"/>
            <a:endParaRPr lang="en-US" sz="900" b="1">
              <a:ea typeface="Arial Unicode MS"/>
              <a:cs typeface="Arial Unicode MS"/>
            </a:endParaRPr>
          </a:p>
          <a:p>
            <a:pPr eaLnBrk="0" hangingPunct="0"/>
            <a:endParaRPr lang="en-US" sz="900" b="1">
              <a:ea typeface="Arial Unicode MS"/>
              <a:cs typeface="Arial Unicode MS"/>
            </a:endParaRPr>
          </a:p>
          <a:p>
            <a:pPr eaLnBrk="0" hangingPunct="0"/>
            <a:r>
              <a:rPr lang="en-US" sz="900" b="1">
                <a:ea typeface="Arial Unicode MS"/>
                <a:cs typeface="Arial Unicode MS"/>
              </a:rPr>
              <a:t>1. </a:t>
            </a:r>
            <a:r>
              <a:rPr lang="en-US" sz="900">
                <a:latin typeface="Replace"/>
                <a:ea typeface="Arial Unicode MS"/>
                <a:cs typeface="Arial Unicode MS"/>
              </a:rPr>
              <a:t>Ledger WL et al. </a:t>
            </a:r>
            <a:r>
              <a:rPr lang="en-US" sz="900" i="1">
                <a:latin typeface="Replace"/>
                <a:ea typeface="Arial Unicode MS"/>
                <a:cs typeface="Arial Unicode MS"/>
              </a:rPr>
              <a:t>Reprod Biomed Online</a:t>
            </a:r>
            <a:r>
              <a:rPr lang="en-US" sz="900">
                <a:latin typeface="Replace"/>
                <a:ea typeface="Arial Unicode MS"/>
                <a:cs typeface="Arial Unicode MS"/>
              </a:rPr>
              <a:t>. 2011;23:150</a:t>
            </a:r>
            <a:r>
              <a:rPr lang="en-US" sz="900">
                <a:ea typeface="Arial Unicode MS"/>
                <a:cs typeface="Arial Unicode MS"/>
              </a:rPr>
              <a:t>‒159.</a:t>
            </a:r>
            <a:br>
              <a:rPr lang="en-US" sz="900">
                <a:ea typeface="Arial Unicode MS"/>
                <a:cs typeface="Arial Unicode MS"/>
              </a:rPr>
            </a:br>
            <a:r>
              <a:rPr lang="en-US" sz="900" b="1">
                <a:latin typeface="Replace"/>
                <a:ea typeface="Arial Unicode MS"/>
                <a:cs typeface="Arial Unicode MS"/>
              </a:rPr>
              <a:t>2. </a:t>
            </a:r>
            <a:r>
              <a:rPr lang="en-US" sz="900">
                <a:latin typeface="Replace"/>
                <a:ea typeface="Arial Unicode MS"/>
                <a:cs typeface="Arial Unicode MS"/>
              </a:rPr>
              <a:t>de Greef R et al. </a:t>
            </a:r>
            <a:r>
              <a:rPr lang="en-US" sz="900" i="1">
                <a:latin typeface="Replace"/>
                <a:ea typeface="Arial Unicode MS"/>
                <a:cs typeface="Arial Unicode MS"/>
              </a:rPr>
              <a:t>Clin Pharmacol Ther</a:t>
            </a:r>
            <a:r>
              <a:rPr lang="en-US" sz="900">
                <a:latin typeface="Replace"/>
                <a:ea typeface="Arial Unicode MS"/>
                <a:cs typeface="Arial Unicode MS"/>
              </a:rPr>
              <a:t>. 2010;88:79</a:t>
            </a:r>
            <a:r>
              <a:rPr lang="en-US" sz="900">
                <a:ea typeface="Arial Unicode MS"/>
                <a:cs typeface="Arial Unicode MS"/>
              </a:rPr>
              <a:t>‒87.</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3"/>
          <p:cNvSpPr>
            <a:spLocks noGrp="1" noRot="1" noChangeAspect="1" noChangeArrowheads="1" noTextEdit="1"/>
          </p:cNvSpPr>
          <p:nvPr>
            <p:ph type="sldImg"/>
          </p:nvPr>
        </p:nvSpPr>
        <p:spPr bwMode="auto">
          <a:noFill/>
          <a:ln>
            <a:solidFill>
              <a:srgbClr val="000000"/>
            </a:solidFill>
            <a:miter lim="800000"/>
            <a:headEnd/>
            <a:tailEnd/>
          </a:ln>
        </p:spPr>
      </p:sp>
      <p:sp>
        <p:nvSpPr>
          <p:cNvPr id="38914" name="Rectangle 14"/>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latin typeface="Arial" charset="0"/>
              </a:rPr>
              <a:t>The Engage and Ensure trials are the 2 pivotal clinical trials in which the 2 different doses of ELONVA</a:t>
            </a:r>
            <a:r>
              <a:rPr lang="en-US" baseline="30000" dirty="0" smtClean="0">
                <a:latin typeface="Arial" charset="0"/>
              </a:rPr>
              <a:t>™</a:t>
            </a:r>
            <a:r>
              <a:rPr lang="en-US" dirty="0" smtClean="0">
                <a:latin typeface="Arial" charset="0"/>
              </a:rPr>
              <a:t> </a:t>
            </a:r>
            <a:r>
              <a:rPr lang="en-GB" dirty="0" smtClean="0">
                <a:latin typeface="Arial" charset="0"/>
              </a:rPr>
              <a:t>(</a:t>
            </a:r>
            <a:r>
              <a:rPr lang="en-GB" dirty="0" err="1" smtClean="0">
                <a:latin typeface="Arial" charset="0"/>
              </a:rPr>
              <a:t>corifollitropin</a:t>
            </a:r>
            <a:r>
              <a:rPr lang="en-GB" dirty="0" smtClean="0">
                <a:latin typeface="Arial" charset="0"/>
              </a:rPr>
              <a:t> </a:t>
            </a:r>
            <a:r>
              <a:rPr lang="en-GB" dirty="0" err="1" smtClean="0">
                <a:latin typeface="Arial" charset="0"/>
              </a:rPr>
              <a:t>alfa</a:t>
            </a:r>
            <a:r>
              <a:rPr lang="en-GB" dirty="0" smtClean="0">
                <a:latin typeface="Arial" charset="0"/>
              </a:rPr>
              <a:t>) </a:t>
            </a:r>
            <a:r>
              <a:rPr lang="en-US" dirty="0" smtClean="0">
                <a:latin typeface="Arial" charset="0"/>
              </a:rPr>
              <a:t>were tested in 2 patient populations with different body weights but otherwise comparable demographics.</a:t>
            </a:r>
          </a:p>
          <a:p>
            <a:pPr>
              <a:spcBef>
                <a:spcPct val="0"/>
              </a:spcBef>
            </a:pPr>
            <a:r>
              <a:rPr lang="en-US" dirty="0" smtClean="0">
                <a:latin typeface="Arial" charset="0"/>
              </a:rPr>
              <a:t>Let’s focus on the Engage trial, the larger trial that was powered for the co-primary end points of ongoing pregnancy rate and number of </a:t>
            </a:r>
            <a:r>
              <a:rPr lang="en-US" dirty="0" err="1" smtClean="0">
                <a:latin typeface="Arial" charset="0"/>
              </a:rPr>
              <a:t>oocytes</a:t>
            </a:r>
            <a:r>
              <a:rPr lang="en-US" dirty="0" smtClean="0">
                <a:latin typeface="Arial" charset="0"/>
              </a:rPr>
              <a:t> retrieved.</a:t>
            </a:r>
            <a:r>
              <a:rPr lang="en-US" baseline="30000" dirty="0" smtClean="0">
                <a:latin typeface="Arial" charset="0"/>
              </a:rPr>
              <a:t>1</a:t>
            </a:r>
            <a:endParaRPr lang="en-US" dirty="0" smtClean="0">
              <a:latin typeface="Arial" charset="0"/>
            </a:endParaRPr>
          </a:p>
        </p:txBody>
      </p:sp>
      <p:sp>
        <p:nvSpPr>
          <p:cNvPr id="38915" name="Rectangle 6"/>
          <p:cNvSpPr>
            <a:spLocks noChangeArrowheads="1"/>
          </p:cNvSpPr>
          <p:nvPr/>
        </p:nvSpPr>
        <p:spPr bwMode="auto">
          <a:xfrm>
            <a:off x="1016000" y="8240713"/>
            <a:ext cx="5162550" cy="687387"/>
          </a:xfrm>
          <a:prstGeom prst="rect">
            <a:avLst/>
          </a:prstGeom>
          <a:noFill/>
          <a:ln w="9525" algn="ctr">
            <a:noFill/>
            <a:miter lim="800000"/>
            <a:headEnd/>
            <a:tailEnd/>
          </a:ln>
        </p:spPr>
        <p:txBody>
          <a:bodyPr lIns="0" tIns="0" rIns="0" bIns="0" anchor="b"/>
          <a:lstStyle/>
          <a:p>
            <a:pPr eaLnBrk="0" hangingPunct="0"/>
            <a:r>
              <a:rPr lang="en-US" sz="900" b="1">
                <a:ea typeface="Arial Unicode MS"/>
                <a:cs typeface="Arial Unicode MS"/>
              </a:rPr>
              <a:t>1. </a:t>
            </a:r>
            <a:r>
              <a:rPr lang="en-US" sz="900">
                <a:ea typeface="Arial Unicode MS"/>
                <a:cs typeface="Arial Unicode MS"/>
              </a:rPr>
              <a:t>Devroey P et al. </a:t>
            </a:r>
            <a:r>
              <a:rPr lang="en-US" sz="900" i="1">
                <a:ea typeface="Arial Unicode MS"/>
                <a:cs typeface="Arial Unicode MS"/>
              </a:rPr>
              <a:t>Hum Reprod. </a:t>
            </a:r>
            <a:r>
              <a:rPr lang="en-US" sz="900">
                <a:ea typeface="Arial Unicode MS"/>
                <a:cs typeface="Arial Unicode MS"/>
              </a:rPr>
              <a:t>2009;24:3063‒3072.</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4"/>
          <p:cNvSpPr>
            <a:spLocks noGrp="1" noRot="1" noChangeAspect="1" noChangeArrowheads="1" noTextEdit="1"/>
          </p:cNvSpPr>
          <p:nvPr>
            <p:ph type="sldImg"/>
          </p:nvPr>
        </p:nvSpPr>
        <p:spPr bwMode="auto">
          <a:noFill/>
          <a:ln>
            <a:solidFill>
              <a:srgbClr val="000000"/>
            </a:solidFill>
            <a:miter lim="800000"/>
            <a:headEnd/>
            <a:tailEnd/>
          </a:ln>
        </p:spPr>
      </p:sp>
      <p:sp>
        <p:nvSpPr>
          <p:cNvPr id="40962" name="Rectangle 15"/>
          <p:cNvSpPr>
            <a:spLocks noGrp="1" noChangeArrowheads="1"/>
          </p:cNvSpPr>
          <p:nvPr>
            <p:ph type="body" idx="1"/>
          </p:nvPr>
        </p:nvSpPr>
        <p:spPr bwMode="auto">
          <a:xfrm>
            <a:off x="908050" y="4202113"/>
            <a:ext cx="5700713" cy="4259262"/>
          </a:xfrm>
          <a:noFill/>
        </p:spPr>
        <p:txBody>
          <a:bodyPr wrap="square" numCol="1" anchor="t" anchorCtr="0" compatLnSpc="1">
            <a:prstTxWarp prst="textNoShape">
              <a:avLst/>
            </a:prstTxWarp>
          </a:bodyPr>
          <a:lstStyle/>
          <a:p>
            <a:pPr>
              <a:lnSpc>
                <a:spcPct val="90000"/>
              </a:lnSpc>
              <a:spcBef>
                <a:spcPct val="0"/>
              </a:spcBef>
            </a:pPr>
            <a:r>
              <a:rPr lang="en-US" sz="800" dirty="0" smtClean="0">
                <a:latin typeface="Arial" charset="0"/>
              </a:rPr>
              <a:t>The Engage trial design</a:t>
            </a:r>
            <a:r>
              <a:rPr lang="en-US" sz="800" baseline="30000" dirty="0" smtClean="0">
                <a:latin typeface="Arial" charset="0"/>
              </a:rPr>
              <a:t>1</a:t>
            </a:r>
          </a:p>
          <a:p>
            <a:pPr lvl="1">
              <a:lnSpc>
                <a:spcPct val="90000"/>
              </a:lnSpc>
              <a:spcBef>
                <a:spcPct val="0"/>
              </a:spcBef>
            </a:pPr>
            <a:r>
              <a:rPr lang="en-US" sz="800" dirty="0" smtClean="0">
                <a:latin typeface="Arial" charset="0"/>
              </a:rPr>
              <a:t> Phase 3 (pivotal efficacy and safety trial)</a:t>
            </a:r>
          </a:p>
          <a:p>
            <a:pPr lvl="1">
              <a:lnSpc>
                <a:spcPct val="90000"/>
              </a:lnSpc>
              <a:spcBef>
                <a:spcPct val="0"/>
              </a:spcBef>
            </a:pPr>
            <a:r>
              <a:rPr lang="en-US" sz="800" dirty="0" smtClean="0">
                <a:latin typeface="Arial" charset="0"/>
              </a:rPr>
              <a:t> Active-controlled (</a:t>
            </a:r>
            <a:r>
              <a:rPr lang="en-US" sz="800" dirty="0" err="1" smtClean="0">
                <a:latin typeface="Arial" charset="0"/>
              </a:rPr>
              <a:t>vs</a:t>
            </a:r>
            <a:r>
              <a:rPr lang="en-US" sz="800" dirty="0" smtClean="0">
                <a:latin typeface="Arial" charset="0"/>
              </a:rPr>
              <a:t> daily </a:t>
            </a:r>
            <a:r>
              <a:rPr lang="en-US" sz="800" dirty="0" err="1" smtClean="0">
                <a:latin typeface="Arial" charset="0"/>
              </a:rPr>
              <a:t>rFSH</a:t>
            </a:r>
            <a:r>
              <a:rPr lang="en-US" sz="800" dirty="0" smtClean="0">
                <a:latin typeface="Arial" charset="0"/>
              </a:rPr>
              <a:t>), </a:t>
            </a:r>
            <a:r>
              <a:rPr lang="en-US" sz="800" dirty="0" err="1" smtClean="0">
                <a:latin typeface="Arial" charset="0"/>
              </a:rPr>
              <a:t>noninferiority</a:t>
            </a:r>
            <a:endParaRPr lang="en-US" sz="800" dirty="0" smtClean="0">
              <a:latin typeface="Arial" charset="0"/>
            </a:endParaRPr>
          </a:p>
          <a:p>
            <a:pPr lvl="1">
              <a:lnSpc>
                <a:spcPct val="90000"/>
              </a:lnSpc>
              <a:spcBef>
                <a:spcPct val="0"/>
              </a:spcBef>
            </a:pPr>
            <a:r>
              <a:rPr lang="en-US" sz="800" dirty="0" smtClean="0">
                <a:latin typeface="Arial" charset="0"/>
              </a:rPr>
              <a:t> Double-blind, double-dummy</a:t>
            </a:r>
          </a:p>
          <a:p>
            <a:pPr lvl="1">
              <a:lnSpc>
                <a:spcPct val="90000"/>
              </a:lnSpc>
              <a:spcBef>
                <a:spcPct val="0"/>
              </a:spcBef>
            </a:pPr>
            <a:r>
              <a:rPr lang="en-US" sz="800" dirty="0" smtClean="0">
                <a:latin typeface="Arial" charset="0"/>
              </a:rPr>
              <a:t> Randomization in a 1:1 ratio per center and stratified by age (&lt;32 </a:t>
            </a:r>
            <a:r>
              <a:rPr lang="en-US" sz="800" dirty="0" err="1" smtClean="0">
                <a:latin typeface="Arial" charset="0"/>
              </a:rPr>
              <a:t>vs</a:t>
            </a:r>
            <a:r>
              <a:rPr lang="en-US" sz="800" dirty="0" smtClean="0">
                <a:latin typeface="Arial" charset="0"/>
              </a:rPr>
              <a:t> ≥32 years)</a:t>
            </a:r>
          </a:p>
          <a:p>
            <a:pPr lvl="1">
              <a:lnSpc>
                <a:spcPct val="90000"/>
              </a:lnSpc>
              <a:spcBef>
                <a:spcPct val="0"/>
              </a:spcBef>
            </a:pPr>
            <a:r>
              <a:rPr lang="en-US" sz="800" dirty="0" smtClean="0">
                <a:latin typeface="Arial" charset="0"/>
              </a:rPr>
              <a:t> Planned number of patients: 1,400</a:t>
            </a:r>
          </a:p>
          <a:p>
            <a:pPr lvl="1">
              <a:lnSpc>
                <a:spcPct val="90000"/>
              </a:lnSpc>
              <a:spcBef>
                <a:spcPct val="0"/>
              </a:spcBef>
            </a:pPr>
            <a:r>
              <a:rPr lang="en-US" sz="800" dirty="0" smtClean="0">
                <a:latin typeface="Arial" charset="0"/>
              </a:rPr>
              <a:t> Multicenter (34 sites: 20 in Europe, 14 in North America)</a:t>
            </a:r>
          </a:p>
          <a:p>
            <a:pPr>
              <a:lnSpc>
                <a:spcPct val="90000"/>
              </a:lnSpc>
              <a:spcBef>
                <a:spcPct val="0"/>
              </a:spcBef>
            </a:pPr>
            <a:r>
              <a:rPr lang="en-US" sz="800" dirty="0" smtClean="0">
                <a:latin typeface="Arial" charset="0"/>
              </a:rPr>
              <a:t>This slide depicts the treatment regimen used in the Engage trial. </a:t>
            </a:r>
          </a:p>
          <a:p>
            <a:pPr>
              <a:lnSpc>
                <a:spcPct val="90000"/>
              </a:lnSpc>
              <a:spcBef>
                <a:spcPct val="0"/>
              </a:spcBef>
            </a:pPr>
            <a:r>
              <a:rPr lang="en-US" sz="800" dirty="0" smtClean="0">
                <a:latin typeface="Arial" charset="0"/>
              </a:rPr>
              <a:t>Patients were randomized to receive</a:t>
            </a:r>
            <a:r>
              <a:rPr lang="en-US" sz="800" baseline="30000" dirty="0" smtClean="0">
                <a:latin typeface="Arial" charset="0"/>
              </a:rPr>
              <a:t>1</a:t>
            </a:r>
            <a:r>
              <a:rPr lang="en-US" sz="800" dirty="0" smtClean="0">
                <a:latin typeface="Arial" charset="0"/>
              </a:rPr>
              <a:t>:</a:t>
            </a:r>
            <a:endParaRPr lang="en-US" sz="800" baseline="30000" dirty="0" smtClean="0">
              <a:latin typeface="Arial" charset="0"/>
            </a:endParaRPr>
          </a:p>
          <a:p>
            <a:pPr lvl="1">
              <a:lnSpc>
                <a:spcPct val="90000"/>
              </a:lnSpc>
              <a:spcBef>
                <a:spcPct val="0"/>
              </a:spcBef>
            </a:pPr>
            <a:r>
              <a:rPr lang="en-US" sz="800" dirty="0" smtClean="0">
                <a:latin typeface="Arial" charset="0"/>
              </a:rPr>
              <a:t>A single 0.5-mL injection of  ELONVA</a:t>
            </a:r>
            <a:r>
              <a:rPr lang="en-US" sz="800" baseline="30000" dirty="0" smtClean="0">
                <a:latin typeface="Arial" charset="0"/>
              </a:rPr>
              <a:t>™</a:t>
            </a:r>
            <a:r>
              <a:rPr lang="en-GB" sz="800" dirty="0" smtClean="0">
                <a:latin typeface="Arial" charset="0"/>
              </a:rPr>
              <a:t> (</a:t>
            </a:r>
            <a:r>
              <a:rPr lang="en-GB" sz="800" dirty="0" err="1" smtClean="0">
                <a:latin typeface="Arial" charset="0"/>
              </a:rPr>
              <a:t>corifollitropin</a:t>
            </a:r>
            <a:r>
              <a:rPr lang="en-GB" sz="800" dirty="0" smtClean="0">
                <a:latin typeface="Arial" charset="0"/>
              </a:rPr>
              <a:t> </a:t>
            </a:r>
            <a:r>
              <a:rPr lang="en-GB" sz="800" dirty="0" err="1" smtClean="0">
                <a:latin typeface="Arial" charset="0"/>
              </a:rPr>
              <a:t>alfa</a:t>
            </a:r>
            <a:r>
              <a:rPr lang="en-GB" sz="800" dirty="0" smtClean="0">
                <a:latin typeface="Arial" charset="0"/>
              </a:rPr>
              <a:t>) </a:t>
            </a:r>
            <a:r>
              <a:rPr lang="en-US" sz="800" dirty="0" smtClean="0">
                <a:latin typeface="Arial" charset="0"/>
              </a:rPr>
              <a:t>(150 µg) on cycle day 2 or 3 (stimulation day 1) and daily </a:t>
            </a:r>
            <a:r>
              <a:rPr lang="en-US" sz="800" dirty="0" err="1" smtClean="0">
                <a:latin typeface="Arial" charset="0"/>
              </a:rPr>
              <a:t>rFSH</a:t>
            </a:r>
            <a:r>
              <a:rPr lang="en-US" sz="800" dirty="0" smtClean="0">
                <a:latin typeface="Arial" charset="0"/>
              </a:rPr>
              <a:t> placebo injections (equivalent to 200 IU) for 7 days, or</a:t>
            </a:r>
          </a:p>
          <a:p>
            <a:pPr lvl="1">
              <a:lnSpc>
                <a:spcPct val="90000"/>
              </a:lnSpc>
              <a:spcBef>
                <a:spcPct val="0"/>
              </a:spcBef>
            </a:pPr>
            <a:r>
              <a:rPr lang="en-US" sz="800" dirty="0" smtClean="0">
                <a:latin typeface="Arial" charset="0"/>
              </a:rPr>
              <a:t>An injection of placebo </a:t>
            </a:r>
            <a:r>
              <a:rPr lang="en-GB" sz="800" dirty="0" smtClean="0">
                <a:latin typeface="Arial" charset="0"/>
              </a:rPr>
              <a:t>ELONVA </a:t>
            </a:r>
            <a:r>
              <a:rPr lang="en-US" sz="800" dirty="0" smtClean="0">
                <a:latin typeface="Arial" charset="0"/>
              </a:rPr>
              <a:t>(0.5 </a:t>
            </a:r>
            <a:r>
              <a:rPr lang="en-US" sz="800" dirty="0" err="1" smtClean="0">
                <a:latin typeface="Arial" charset="0"/>
              </a:rPr>
              <a:t>mL</a:t>
            </a:r>
            <a:r>
              <a:rPr lang="en-US" sz="800" dirty="0" smtClean="0">
                <a:latin typeface="Arial" charset="0"/>
              </a:rPr>
              <a:t>) on cycle day 2 or 3 and daily </a:t>
            </a:r>
            <a:r>
              <a:rPr lang="en-US" sz="800" dirty="0" err="1" smtClean="0">
                <a:latin typeface="Arial" charset="0"/>
              </a:rPr>
              <a:t>rFSH</a:t>
            </a:r>
            <a:r>
              <a:rPr lang="en-US" sz="800" dirty="0" smtClean="0">
                <a:latin typeface="Arial" charset="0"/>
              </a:rPr>
              <a:t> </a:t>
            </a:r>
            <a:br>
              <a:rPr lang="en-US" sz="800" dirty="0" smtClean="0">
                <a:latin typeface="Arial" charset="0"/>
              </a:rPr>
            </a:br>
            <a:r>
              <a:rPr lang="en-US" sz="800" dirty="0" smtClean="0">
                <a:latin typeface="Arial" charset="0"/>
              </a:rPr>
              <a:t>(200 IU/d) for 7 days</a:t>
            </a:r>
          </a:p>
          <a:p>
            <a:pPr lvl="2">
              <a:lnSpc>
                <a:spcPct val="90000"/>
              </a:lnSpc>
              <a:spcBef>
                <a:spcPct val="0"/>
              </a:spcBef>
            </a:pPr>
            <a:r>
              <a:rPr lang="en-US" sz="800" dirty="0" smtClean="0">
                <a:latin typeface="Arial" charset="0"/>
              </a:rPr>
              <a:t>Daily </a:t>
            </a:r>
            <a:r>
              <a:rPr lang="en-US" sz="800" dirty="0" err="1" smtClean="0">
                <a:latin typeface="Arial" charset="0"/>
              </a:rPr>
              <a:t>rFSH</a:t>
            </a:r>
            <a:r>
              <a:rPr lang="en-US" sz="800" dirty="0" smtClean="0">
                <a:latin typeface="Arial" charset="0"/>
              </a:rPr>
              <a:t> was administered only when required in the opinion of the investigator, and a reduced dose of </a:t>
            </a:r>
            <a:r>
              <a:rPr lang="en-US" sz="800" dirty="0" err="1" smtClean="0">
                <a:latin typeface="Arial" charset="0"/>
              </a:rPr>
              <a:t>rFSH</a:t>
            </a:r>
            <a:r>
              <a:rPr lang="en-US" sz="800" dirty="0" smtClean="0">
                <a:latin typeface="Arial" charset="0"/>
              </a:rPr>
              <a:t> could be administered from stimulation day 6 onwards if a high response was observed.</a:t>
            </a:r>
          </a:p>
          <a:p>
            <a:pPr>
              <a:lnSpc>
                <a:spcPct val="90000"/>
              </a:lnSpc>
              <a:spcBef>
                <a:spcPct val="0"/>
              </a:spcBef>
            </a:pPr>
            <a:r>
              <a:rPr lang="en-US" sz="800" dirty="0" smtClean="0">
                <a:latin typeface="Arial" charset="0"/>
              </a:rPr>
              <a:t>Both groups received daily </a:t>
            </a:r>
            <a:r>
              <a:rPr lang="en-US" sz="800" dirty="0" err="1" smtClean="0">
                <a:latin typeface="Arial" charset="0"/>
              </a:rPr>
              <a:t>GnRH</a:t>
            </a:r>
            <a:r>
              <a:rPr lang="en-US" sz="800" dirty="0" smtClean="0">
                <a:latin typeface="Arial" charset="0"/>
              </a:rPr>
              <a:t> antagonist (GANIRELIX</a:t>
            </a:r>
            <a:r>
              <a:rPr lang="en-US" sz="800" baseline="30000" dirty="0" smtClean="0">
                <a:latin typeface="Arial" charset="0"/>
              </a:rPr>
              <a:t>®</a:t>
            </a:r>
            <a:r>
              <a:rPr lang="en-US" sz="800" dirty="0" smtClean="0">
                <a:latin typeface="Arial" charset="0"/>
              </a:rPr>
              <a:t> 0.25 mg/d) from stimulation day 5 through the day of hCG.</a:t>
            </a:r>
            <a:r>
              <a:rPr lang="en-US" sz="800" baseline="30000" dirty="0" smtClean="0">
                <a:latin typeface="Arial" charset="0"/>
              </a:rPr>
              <a:t>1</a:t>
            </a:r>
          </a:p>
          <a:p>
            <a:pPr>
              <a:lnSpc>
                <a:spcPct val="90000"/>
              </a:lnSpc>
              <a:spcBef>
                <a:spcPct val="0"/>
              </a:spcBef>
            </a:pPr>
            <a:r>
              <a:rPr lang="en-US" sz="800" dirty="0" smtClean="0">
                <a:latin typeface="Arial" charset="0"/>
              </a:rPr>
              <a:t>Both groups received daily </a:t>
            </a:r>
            <a:r>
              <a:rPr lang="en-US" sz="800" dirty="0" err="1" smtClean="0">
                <a:latin typeface="Arial" charset="0"/>
              </a:rPr>
              <a:t>rFSH</a:t>
            </a:r>
            <a:r>
              <a:rPr lang="en-US" sz="800" dirty="0" smtClean="0">
                <a:latin typeface="Arial" charset="0"/>
              </a:rPr>
              <a:t> (≤200 IU) from stimulation day 8 through the day of hCG.</a:t>
            </a:r>
            <a:r>
              <a:rPr lang="en-US" sz="800" baseline="30000" dirty="0" smtClean="0">
                <a:latin typeface="Arial" charset="0"/>
              </a:rPr>
              <a:t>1</a:t>
            </a:r>
          </a:p>
          <a:p>
            <a:pPr>
              <a:lnSpc>
                <a:spcPct val="90000"/>
              </a:lnSpc>
              <a:spcBef>
                <a:spcPct val="0"/>
              </a:spcBef>
            </a:pPr>
            <a:r>
              <a:rPr lang="en-US" sz="800" dirty="0" smtClean="0">
                <a:latin typeface="Arial" charset="0"/>
              </a:rPr>
              <a:t>On the day that 3 follicles were ≥17 mm (or the day thereafter), final </a:t>
            </a:r>
            <a:r>
              <a:rPr lang="en-US" sz="800" dirty="0" err="1" smtClean="0">
                <a:latin typeface="Arial" charset="0"/>
              </a:rPr>
              <a:t>oocyte</a:t>
            </a:r>
            <a:r>
              <a:rPr lang="en-US" sz="800" dirty="0" smtClean="0">
                <a:latin typeface="Arial" charset="0"/>
              </a:rPr>
              <a:t> maturation was induced with </a:t>
            </a:r>
            <a:r>
              <a:rPr lang="en-US" sz="800" dirty="0" err="1" smtClean="0">
                <a:latin typeface="Arial" charset="0"/>
              </a:rPr>
              <a:t>hCG</a:t>
            </a:r>
            <a:r>
              <a:rPr lang="en-US" sz="800" dirty="0" smtClean="0">
                <a:latin typeface="Arial" charset="0"/>
              </a:rPr>
              <a:t> (10,000 or 5,000 IU), and </a:t>
            </a:r>
            <a:r>
              <a:rPr lang="en-US" sz="800" dirty="0" err="1" smtClean="0">
                <a:latin typeface="Arial" charset="0"/>
              </a:rPr>
              <a:t>oocytes</a:t>
            </a:r>
            <a:r>
              <a:rPr lang="en-US" sz="800" dirty="0" smtClean="0">
                <a:latin typeface="Arial" charset="0"/>
              </a:rPr>
              <a:t> were collected.</a:t>
            </a:r>
            <a:r>
              <a:rPr lang="en-US" sz="800" baseline="30000" dirty="0" smtClean="0">
                <a:latin typeface="Arial" charset="0"/>
              </a:rPr>
              <a:t>1</a:t>
            </a:r>
          </a:p>
          <a:p>
            <a:pPr>
              <a:lnSpc>
                <a:spcPct val="90000"/>
              </a:lnSpc>
              <a:spcBef>
                <a:spcPct val="0"/>
              </a:spcBef>
            </a:pPr>
            <a:r>
              <a:rPr lang="en-US" sz="800" dirty="0" smtClean="0">
                <a:latin typeface="Arial" charset="0"/>
              </a:rPr>
              <a:t>Patients underwent IVF or ICSI.</a:t>
            </a:r>
            <a:r>
              <a:rPr lang="en-US" sz="800" baseline="30000" dirty="0" smtClean="0">
                <a:latin typeface="Arial" charset="0"/>
              </a:rPr>
              <a:t>1</a:t>
            </a:r>
          </a:p>
          <a:p>
            <a:pPr>
              <a:lnSpc>
                <a:spcPct val="90000"/>
              </a:lnSpc>
              <a:spcBef>
                <a:spcPct val="0"/>
              </a:spcBef>
            </a:pPr>
            <a:r>
              <a:rPr lang="en-US" sz="800" dirty="0" err="1" smtClean="0">
                <a:latin typeface="Arial" charset="0"/>
              </a:rPr>
              <a:t>Luteal</a:t>
            </a:r>
            <a:r>
              <a:rPr lang="en-US" sz="800" dirty="0" smtClean="0">
                <a:latin typeface="Arial" charset="0"/>
              </a:rPr>
              <a:t> phase support was micronized progesterone (≥600 mg/d vaginally or ≥50 mg/d intramuscularly).</a:t>
            </a:r>
            <a:r>
              <a:rPr lang="en-US" sz="800" baseline="30000" dirty="0" smtClean="0">
                <a:latin typeface="Arial" charset="0"/>
              </a:rPr>
              <a:t>1</a:t>
            </a:r>
            <a:r>
              <a:rPr lang="en-US" sz="800" dirty="0" smtClean="0">
                <a:latin typeface="Arial" charset="0"/>
              </a:rPr>
              <a:t> </a:t>
            </a:r>
          </a:p>
          <a:p>
            <a:pPr lvl="1">
              <a:lnSpc>
                <a:spcPct val="90000"/>
              </a:lnSpc>
              <a:spcBef>
                <a:spcPct val="0"/>
              </a:spcBef>
            </a:pPr>
            <a:r>
              <a:rPr lang="en-US" sz="800" dirty="0" smtClean="0">
                <a:latin typeface="Arial" charset="0"/>
              </a:rPr>
              <a:t>Initiated on the day of </a:t>
            </a:r>
            <a:r>
              <a:rPr lang="en-US" sz="800" dirty="0" err="1" smtClean="0">
                <a:latin typeface="Arial" charset="0"/>
              </a:rPr>
              <a:t>oocyte</a:t>
            </a:r>
            <a:r>
              <a:rPr lang="en-US" sz="800" dirty="0" smtClean="0">
                <a:latin typeface="Arial" charset="0"/>
              </a:rPr>
              <a:t> collection and continued for at least 6 weeks or until either menses or negative pregnancy test performed at least 14 days after embryo transfer</a:t>
            </a:r>
          </a:p>
          <a:p>
            <a:pPr>
              <a:lnSpc>
                <a:spcPct val="90000"/>
              </a:lnSpc>
              <a:spcBef>
                <a:spcPct val="0"/>
              </a:spcBef>
            </a:pPr>
            <a:r>
              <a:rPr lang="en-US" sz="800" dirty="0" smtClean="0">
                <a:latin typeface="Arial" charset="0"/>
              </a:rPr>
              <a:t>Primary end point : Ongoing pregnancy rate </a:t>
            </a:r>
          </a:p>
          <a:p>
            <a:pPr lvl="1">
              <a:lnSpc>
                <a:spcPct val="90000"/>
              </a:lnSpc>
              <a:spcBef>
                <a:spcPct val="0"/>
              </a:spcBef>
            </a:pPr>
            <a:r>
              <a:rPr lang="en-US" sz="800" dirty="0" smtClean="0">
                <a:latin typeface="Arial" charset="0"/>
              </a:rPr>
              <a:t>Preset </a:t>
            </a:r>
            <a:r>
              <a:rPr lang="en-US" sz="800" dirty="0" err="1" smtClean="0">
                <a:latin typeface="Arial" charset="0"/>
              </a:rPr>
              <a:t>noninferiority</a:t>
            </a:r>
            <a:r>
              <a:rPr lang="en-US" sz="800" dirty="0" smtClean="0">
                <a:latin typeface="Arial" charset="0"/>
              </a:rPr>
              <a:t> margin: the lower limit of the 2-sided confidence interval of the difference is -8%</a:t>
            </a:r>
          </a:p>
          <a:p>
            <a:pPr>
              <a:lnSpc>
                <a:spcPct val="90000"/>
              </a:lnSpc>
              <a:spcBef>
                <a:spcPct val="0"/>
              </a:spcBef>
            </a:pPr>
            <a:r>
              <a:rPr lang="en-US" sz="800" dirty="0" err="1" smtClean="0">
                <a:latin typeface="Arial" charset="0"/>
              </a:rPr>
              <a:t>Coprimary</a:t>
            </a:r>
            <a:r>
              <a:rPr lang="en-US" sz="800" dirty="0" smtClean="0">
                <a:latin typeface="Arial" charset="0"/>
              </a:rPr>
              <a:t> end point: Number of </a:t>
            </a:r>
            <a:r>
              <a:rPr lang="en-US" sz="800" dirty="0" err="1" smtClean="0">
                <a:latin typeface="Arial" charset="0"/>
              </a:rPr>
              <a:t>oocytes</a:t>
            </a:r>
            <a:r>
              <a:rPr lang="en-US" sz="800" dirty="0" smtClean="0">
                <a:latin typeface="Arial" charset="0"/>
              </a:rPr>
              <a:t> retrieved </a:t>
            </a:r>
          </a:p>
          <a:p>
            <a:pPr lvl="1">
              <a:lnSpc>
                <a:spcPct val="90000"/>
              </a:lnSpc>
              <a:spcBef>
                <a:spcPct val="0"/>
              </a:spcBef>
            </a:pPr>
            <a:r>
              <a:rPr lang="en-US" sz="800" dirty="0" smtClean="0">
                <a:latin typeface="Arial" charset="0"/>
              </a:rPr>
              <a:t>Preset margins: the lower and upper limits of the 2-sided confidence interval of the difference are -3 and +5 </a:t>
            </a:r>
            <a:r>
              <a:rPr lang="en-US" sz="800" dirty="0" err="1" smtClean="0">
                <a:latin typeface="Arial" charset="0"/>
              </a:rPr>
              <a:t>oocytes</a:t>
            </a:r>
            <a:r>
              <a:rPr lang="en-US" sz="800" dirty="0" smtClean="0">
                <a:latin typeface="Arial" charset="0"/>
              </a:rPr>
              <a:t>, respectively</a:t>
            </a:r>
          </a:p>
          <a:p>
            <a:pPr>
              <a:lnSpc>
                <a:spcPct val="90000"/>
              </a:lnSpc>
              <a:spcBef>
                <a:spcPct val="0"/>
              </a:spcBef>
            </a:pPr>
            <a:r>
              <a:rPr lang="en-US" sz="800" dirty="0" smtClean="0">
                <a:latin typeface="Arial" charset="0"/>
              </a:rPr>
              <a:t>Safety evaluations: AEs/SAEs, including OHSS, local tolerance, anti–</a:t>
            </a:r>
            <a:r>
              <a:rPr lang="en-US" sz="800" dirty="0" err="1" smtClean="0">
                <a:latin typeface="Arial" charset="0"/>
              </a:rPr>
              <a:t>corifollitropin</a:t>
            </a:r>
            <a:r>
              <a:rPr lang="en-US" sz="800" dirty="0" smtClean="0">
                <a:latin typeface="Arial" charset="0"/>
              </a:rPr>
              <a:t> </a:t>
            </a:r>
            <a:r>
              <a:rPr lang="en-US" sz="800" dirty="0" err="1" smtClean="0">
                <a:latin typeface="Arial" charset="0"/>
              </a:rPr>
              <a:t>alfa</a:t>
            </a:r>
            <a:r>
              <a:rPr lang="en-US" sz="800" dirty="0" smtClean="0">
                <a:latin typeface="Arial" charset="0"/>
              </a:rPr>
              <a:t> antibodies.</a:t>
            </a:r>
          </a:p>
          <a:p>
            <a:pPr>
              <a:lnSpc>
                <a:spcPct val="90000"/>
              </a:lnSpc>
              <a:spcBef>
                <a:spcPct val="0"/>
              </a:spcBef>
            </a:pPr>
            <a:r>
              <a:rPr lang="en-US" sz="800" dirty="0" smtClean="0">
                <a:latin typeface="Arial" charset="0"/>
              </a:rPr>
              <a:t>Please note: Efficacy analyses were based on the intention-to-treat (ITT) population. Both ITT and per-protocol analyses were performed, but as the results were very similar, only the ITT results were presented in the study.</a:t>
            </a:r>
            <a:endParaRPr lang="en-US" sz="800" baseline="30000" dirty="0" smtClean="0">
              <a:latin typeface="Arial" charset="0"/>
            </a:endParaRPr>
          </a:p>
        </p:txBody>
      </p:sp>
      <p:sp>
        <p:nvSpPr>
          <p:cNvPr id="40963" name="Rectangle 6"/>
          <p:cNvSpPr>
            <a:spLocks noChangeArrowheads="1"/>
          </p:cNvSpPr>
          <p:nvPr/>
        </p:nvSpPr>
        <p:spPr bwMode="auto">
          <a:xfrm>
            <a:off x="1016000" y="8683625"/>
            <a:ext cx="5695950" cy="293688"/>
          </a:xfrm>
          <a:prstGeom prst="rect">
            <a:avLst/>
          </a:prstGeom>
          <a:noFill/>
          <a:ln w="9525" algn="ctr">
            <a:noFill/>
            <a:miter lim="800000"/>
            <a:headEnd/>
            <a:tailEnd/>
          </a:ln>
        </p:spPr>
        <p:txBody>
          <a:bodyPr lIns="0" tIns="0" rIns="0" bIns="0" anchor="b"/>
          <a:lstStyle/>
          <a:p>
            <a:pPr eaLnBrk="0" hangingPunct="0"/>
            <a:r>
              <a:rPr lang="en-US" sz="800">
                <a:ea typeface="Arial Unicode MS"/>
                <a:cs typeface="Arial Unicode MS"/>
              </a:rPr>
              <a:t>COS = controlled ovarian stimulation; FSH = follicle-stimulating hormone; GnRH = gonadotropin-releasing hormone; IVF = in vitro fertilization; ICSI = intracytoplasmic sperm injection; hCG = human chorionic gonadotropin.</a:t>
            </a:r>
            <a:endParaRPr lang="en-US" sz="800" b="1">
              <a:ea typeface="Arial Unicode MS"/>
              <a:cs typeface="Arial Unicode MS"/>
            </a:endParaRPr>
          </a:p>
          <a:p>
            <a:pPr eaLnBrk="0" hangingPunct="0"/>
            <a:r>
              <a:rPr lang="en-US" sz="800" b="1">
                <a:ea typeface="Arial Unicode MS"/>
                <a:cs typeface="Arial Unicode MS"/>
              </a:rPr>
              <a:t>1. </a:t>
            </a:r>
            <a:r>
              <a:rPr lang="en-US" sz="800">
                <a:ea typeface="Arial Unicode MS"/>
                <a:cs typeface="Arial Unicode MS"/>
              </a:rPr>
              <a:t>Devroey P et al. </a:t>
            </a:r>
            <a:r>
              <a:rPr lang="en-US" sz="800" i="1">
                <a:ea typeface="Arial Unicode MS"/>
                <a:cs typeface="Arial Unicode MS"/>
              </a:rPr>
              <a:t>Hum Reprod. </a:t>
            </a:r>
            <a:r>
              <a:rPr lang="en-US" sz="800">
                <a:ea typeface="Arial Unicode MS"/>
                <a:cs typeface="Arial Unicode MS"/>
              </a:rPr>
              <a:t>2009;24:3063‒3072.</a:t>
            </a:r>
            <a:r>
              <a:rPr lang="en-US" sz="800" b="1" i="1">
                <a:ea typeface="Arial Unicode MS"/>
                <a:cs typeface="Arial Unicode MS"/>
              </a:rPr>
              <a:t> </a:t>
            </a:r>
            <a:endParaRPr lang="en-US" sz="800">
              <a:ea typeface="Arial Unicode MS"/>
              <a:cs typeface="Arial Unicode M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0"/>
          <p:cNvSpPr>
            <a:spLocks noGrp="1" noRot="1" noChangeAspect="1" noChangeArrowheads="1" noTextEdit="1"/>
          </p:cNvSpPr>
          <p:nvPr>
            <p:ph type="sldImg"/>
          </p:nvPr>
        </p:nvSpPr>
        <p:spPr bwMode="auto">
          <a:noFill/>
          <a:ln>
            <a:solidFill>
              <a:srgbClr val="000000"/>
            </a:solidFill>
            <a:miter lim="800000"/>
            <a:headEnd/>
            <a:tailEnd/>
          </a:ln>
        </p:spPr>
      </p:sp>
      <p:sp>
        <p:nvSpPr>
          <p:cNvPr id="43010" name="Rectangle 11"/>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latin typeface="Arial" charset="0"/>
              </a:rPr>
              <a:t>Main inclusion criteria</a:t>
            </a:r>
            <a:r>
              <a:rPr lang="en-US" baseline="30000" smtClean="0">
                <a:latin typeface="Arial" charset="0"/>
              </a:rPr>
              <a:t>1</a:t>
            </a:r>
          </a:p>
          <a:p>
            <a:pPr lvl="1">
              <a:spcBef>
                <a:spcPct val="0"/>
              </a:spcBef>
            </a:pPr>
            <a:r>
              <a:rPr lang="en-US" smtClean="0">
                <a:latin typeface="Arial" charset="0"/>
              </a:rPr>
              <a:t>Females of couples with an indication for controlled ovarian stimulation and IVF/ICSI and a normal menstrual cycle length (24–35 days)</a:t>
            </a:r>
          </a:p>
          <a:p>
            <a:pPr lvl="1">
              <a:spcBef>
                <a:spcPct val="0"/>
              </a:spcBef>
            </a:pPr>
            <a:r>
              <a:rPr lang="en-US" smtClean="0">
                <a:latin typeface="Arial" charset="0"/>
              </a:rPr>
              <a:t>≥18 and ≤36 years of age</a:t>
            </a:r>
          </a:p>
          <a:p>
            <a:pPr lvl="1">
              <a:spcBef>
                <a:spcPct val="0"/>
              </a:spcBef>
            </a:pPr>
            <a:r>
              <a:rPr lang="en-US" smtClean="0">
                <a:latin typeface="Arial" charset="0"/>
              </a:rPr>
              <a:t>Body weight &gt;60 and ≤90 kg, and body mass index ≥18 and ≤32 kg/m</a:t>
            </a:r>
            <a:r>
              <a:rPr lang="en-US" baseline="30000" smtClean="0">
                <a:latin typeface="Arial" charset="0"/>
              </a:rPr>
              <a:t>2</a:t>
            </a:r>
          </a:p>
          <a:p>
            <a:pPr>
              <a:spcBef>
                <a:spcPct val="0"/>
              </a:spcBef>
            </a:pPr>
            <a:r>
              <a:rPr lang="en-US" smtClean="0">
                <a:latin typeface="Arial" charset="0"/>
              </a:rPr>
              <a:t>Main exclusion criteria</a:t>
            </a:r>
            <a:r>
              <a:rPr lang="en-US" baseline="30000" smtClean="0">
                <a:latin typeface="Arial" charset="0"/>
              </a:rPr>
              <a:t>1</a:t>
            </a:r>
          </a:p>
          <a:p>
            <a:pPr lvl="1">
              <a:spcBef>
                <a:spcPct val="0"/>
              </a:spcBef>
            </a:pPr>
            <a:r>
              <a:rPr lang="en-US" smtClean="0">
                <a:latin typeface="Arial" charset="0"/>
              </a:rPr>
              <a:t>History of or any current (treated) endocrine abnormality</a:t>
            </a:r>
          </a:p>
          <a:p>
            <a:pPr lvl="1">
              <a:spcBef>
                <a:spcPct val="0"/>
              </a:spcBef>
            </a:pPr>
            <a:r>
              <a:rPr lang="en-US" smtClean="0">
                <a:latin typeface="Arial" charset="0"/>
              </a:rPr>
              <a:t>History of ovarian hyperresponse or OHSS (modified World Health Organization criteria)</a:t>
            </a:r>
          </a:p>
          <a:p>
            <a:pPr lvl="1">
              <a:spcBef>
                <a:spcPct val="0"/>
              </a:spcBef>
            </a:pPr>
            <a:r>
              <a:rPr lang="en-US" smtClean="0">
                <a:latin typeface="Arial" charset="0"/>
              </a:rPr>
              <a:t>History of or current polycystic ovarian syndrome (Rotterdam criteria)</a:t>
            </a:r>
          </a:p>
          <a:p>
            <a:pPr lvl="1">
              <a:spcBef>
                <a:spcPct val="0"/>
              </a:spcBef>
            </a:pPr>
            <a:r>
              <a:rPr lang="en-US" smtClean="0">
                <a:latin typeface="Arial" charset="0"/>
              </a:rPr>
              <a:t>More than 20 basal antral follicles &lt;11 mm (both ovaries combined)</a:t>
            </a:r>
          </a:p>
          <a:p>
            <a:pPr lvl="1">
              <a:spcBef>
                <a:spcPct val="0"/>
              </a:spcBef>
            </a:pPr>
            <a:r>
              <a:rPr lang="en-US" smtClean="0">
                <a:latin typeface="Arial" charset="0"/>
              </a:rPr>
              <a:t>History of low or no ovarian response to FSH/human menopausal gonadotropin treatment</a:t>
            </a:r>
          </a:p>
        </p:txBody>
      </p:sp>
      <p:sp>
        <p:nvSpPr>
          <p:cNvPr id="43011" name="Rectangle 6"/>
          <p:cNvSpPr>
            <a:spLocks noChangeArrowheads="1"/>
          </p:cNvSpPr>
          <p:nvPr/>
        </p:nvSpPr>
        <p:spPr bwMode="auto">
          <a:xfrm>
            <a:off x="1016000" y="8715375"/>
            <a:ext cx="5162550" cy="214313"/>
          </a:xfrm>
          <a:prstGeom prst="rect">
            <a:avLst/>
          </a:prstGeom>
          <a:noFill/>
          <a:ln w="9525" algn="ctr">
            <a:noFill/>
            <a:miter lim="800000"/>
            <a:headEnd/>
            <a:tailEnd/>
          </a:ln>
        </p:spPr>
        <p:txBody>
          <a:bodyPr lIns="0" tIns="0" rIns="0" bIns="0" anchor="b"/>
          <a:lstStyle/>
          <a:p>
            <a:pPr defTabSz="858838" eaLnBrk="0" hangingPunct="0"/>
            <a:r>
              <a:rPr lang="en-US" sz="900">
                <a:ea typeface="Arial Unicode MS"/>
                <a:cs typeface="Arial Unicode MS"/>
              </a:rPr>
              <a:t>IVF = in vitro fertilization; ICSI = intracytoplasmic sperm injection; FSH = follicle-stimulating hormone; OHSS = ovarian hyperstimulation syndrome.</a:t>
            </a:r>
            <a:endParaRPr lang="en-US" sz="900" b="1">
              <a:ea typeface="Arial Unicode MS"/>
              <a:cs typeface="Arial Unicode MS"/>
            </a:endParaRPr>
          </a:p>
          <a:p>
            <a:pPr defTabSz="858838" eaLnBrk="0" hangingPunct="0"/>
            <a:endParaRPr lang="en-US" sz="900" b="1">
              <a:ea typeface="Arial Unicode MS"/>
              <a:cs typeface="Arial Unicode MS"/>
            </a:endParaRPr>
          </a:p>
          <a:p>
            <a:pPr defTabSz="858838" eaLnBrk="0" hangingPunct="0"/>
            <a:endParaRPr lang="en-US" sz="900" b="1">
              <a:ea typeface="Arial Unicode MS"/>
              <a:cs typeface="Arial Unicode MS"/>
            </a:endParaRPr>
          </a:p>
          <a:p>
            <a:pPr defTabSz="858838" eaLnBrk="0" hangingPunct="0"/>
            <a:r>
              <a:rPr lang="en-US" sz="900" b="1">
                <a:ea typeface="Arial Unicode MS"/>
                <a:cs typeface="Arial Unicode MS"/>
              </a:rPr>
              <a:t>1. </a:t>
            </a:r>
            <a:r>
              <a:rPr lang="en-US" sz="900">
                <a:ea typeface="Arial Unicode MS"/>
                <a:cs typeface="Arial Unicode MS"/>
              </a:rPr>
              <a:t>Devroey P et al. </a:t>
            </a:r>
            <a:r>
              <a:rPr lang="en-US" sz="900" i="1">
                <a:ea typeface="Arial Unicode MS"/>
                <a:cs typeface="Arial Unicode MS"/>
              </a:rPr>
              <a:t>Hum Reprod. </a:t>
            </a:r>
            <a:r>
              <a:rPr lang="en-US" sz="900">
                <a:ea typeface="Arial Unicode MS"/>
                <a:cs typeface="Arial Unicode MS"/>
              </a:rPr>
              <a:t>2009;24:3063‒3072.</a:t>
            </a:r>
            <a:r>
              <a:rPr lang="en-US" sz="900" b="1" i="1">
                <a:ea typeface="Arial Unicode MS"/>
                <a:cs typeface="Arial Unicode MS"/>
              </a:rPr>
              <a:t> </a:t>
            </a:r>
            <a:endParaRPr lang="en-US" sz="900">
              <a:ea typeface="Arial Unicode MS"/>
              <a:cs typeface="Arial Unicode M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0"/>
          <p:cNvSpPr>
            <a:spLocks noGrp="1" noRot="1" noChangeAspect="1" noChangeArrowheads="1" noTextEdit="1"/>
          </p:cNvSpPr>
          <p:nvPr>
            <p:ph type="sldImg"/>
          </p:nvPr>
        </p:nvSpPr>
        <p:spPr bwMode="auto">
          <a:noFill/>
          <a:ln>
            <a:solidFill>
              <a:srgbClr val="000000"/>
            </a:solidFill>
            <a:miter lim="800000"/>
            <a:headEnd/>
            <a:tailEnd/>
          </a:ln>
        </p:spPr>
      </p:sp>
      <p:sp>
        <p:nvSpPr>
          <p:cNvPr id="45058" name="Rectangle 11"/>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latin typeface="Arial" charset="0"/>
              </a:rPr>
              <a:t>This slide shows that the demographics of the ITT groups at screening were similar between treatments.</a:t>
            </a:r>
          </a:p>
          <a:p>
            <a:pPr>
              <a:spcBef>
                <a:spcPct val="0"/>
              </a:spcBef>
            </a:pPr>
            <a:r>
              <a:rPr lang="en-US" smtClean="0">
                <a:latin typeface="Arial" charset="0"/>
              </a:rPr>
              <a:t>Mean age for both groups was 31.5 years.</a:t>
            </a:r>
            <a:r>
              <a:rPr lang="en-US" baseline="30000" smtClean="0">
                <a:latin typeface="Arial" charset="0"/>
              </a:rPr>
              <a:t>1</a:t>
            </a:r>
          </a:p>
          <a:p>
            <a:pPr>
              <a:spcBef>
                <a:spcPct val="0"/>
              </a:spcBef>
            </a:pPr>
            <a:r>
              <a:rPr lang="en-US" smtClean="0">
                <a:latin typeface="Arial" charset="0"/>
              </a:rPr>
              <a:t>Mean body weight</a:t>
            </a:r>
            <a:r>
              <a:rPr lang="en-US" baseline="30000" smtClean="0">
                <a:latin typeface="Arial" charset="0"/>
              </a:rPr>
              <a:t>1</a:t>
            </a:r>
          </a:p>
          <a:p>
            <a:pPr lvl="1">
              <a:spcBef>
                <a:spcPct val="0"/>
              </a:spcBef>
            </a:pPr>
            <a:r>
              <a:rPr lang="en-US" smtClean="0">
                <a:latin typeface="Arial" charset="0"/>
              </a:rPr>
              <a:t> ELONVA</a:t>
            </a:r>
            <a:r>
              <a:rPr lang="en-US" baseline="30000" smtClean="0">
                <a:latin typeface="Arial" charset="0"/>
              </a:rPr>
              <a:t>™ </a:t>
            </a:r>
            <a:r>
              <a:rPr lang="en-US" smtClean="0">
                <a:latin typeface="Arial" charset="0"/>
              </a:rPr>
              <a:t>(corifollitropin alfa): 68.8 kg </a:t>
            </a:r>
          </a:p>
          <a:p>
            <a:pPr lvl="1">
              <a:spcBef>
                <a:spcPct val="0"/>
              </a:spcBef>
            </a:pPr>
            <a:r>
              <a:rPr lang="en-US" smtClean="0">
                <a:latin typeface="Arial" charset="0"/>
              </a:rPr>
              <a:t> Daily rFSH: 68.4 kg</a:t>
            </a:r>
          </a:p>
          <a:p>
            <a:pPr>
              <a:spcBef>
                <a:spcPct val="0"/>
              </a:spcBef>
            </a:pPr>
            <a:r>
              <a:rPr lang="en-US" smtClean="0">
                <a:latin typeface="Arial" charset="0"/>
              </a:rPr>
              <a:t>Mean BMI</a:t>
            </a:r>
            <a:r>
              <a:rPr lang="en-US" baseline="30000" smtClean="0">
                <a:latin typeface="Arial" charset="0"/>
              </a:rPr>
              <a:t>1</a:t>
            </a:r>
          </a:p>
          <a:p>
            <a:pPr lvl="1">
              <a:spcBef>
                <a:spcPct val="0"/>
              </a:spcBef>
            </a:pPr>
            <a:r>
              <a:rPr lang="en-US" smtClean="0">
                <a:latin typeface="Arial" charset="0"/>
              </a:rPr>
              <a:t> ELONVA: 24.8 kg/m</a:t>
            </a:r>
            <a:r>
              <a:rPr lang="en-US" baseline="30000" smtClean="0">
                <a:latin typeface="Arial" charset="0"/>
              </a:rPr>
              <a:t>2</a:t>
            </a:r>
            <a:r>
              <a:rPr lang="en-US" smtClean="0">
                <a:latin typeface="Arial" charset="0"/>
              </a:rPr>
              <a:t> </a:t>
            </a:r>
          </a:p>
          <a:p>
            <a:pPr lvl="1">
              <a:spcBef>
                <a:spcPct val="0"/>
              </a:spcBef>
            </a:pPr>
            <a:r>
              <a:rPr lang="en-US" smtClean="0">
                <a:latin typeface="Arial" charset="0"/>
              </a:rPr>
              <a:t> Daily rFSH: 24.8 kg/m</a:t>
            </a:r>
            <a:r>
              <a:rPr lang="en-US" baseline="30000" smtClean="0">
                <a:latin typeface="Arial" charset="0"/>
              </a:rPr>
              <a:t>2</a:t>
            </a:r>
          </a:p>
          <a:p>
            <a:pPr>
              <a:spcBef>
                <a:spcPct val="0"/>
              </a:spcBef>
            </a:pPr>
            <a:r>
              <a:rPr lang="en-US" smtClean="0">
                <a:latin typeface="Arial" charset="0"/>
              </a:rPr>
              <a:t>Distribution of races was comparable between groups; the majority of subjects in the trial were Caucasian.</a:t>
            </a:r>
            <a:r>
              <a:rPr lang="en-US" baseline="30000" smtClean="0">
                <a:latin typeface="Arial" charset="0"/>
              </a:rPr>
              <a:t>1</a:t>
            </a:r>
          </a:p>
          <a:p>
            <a:pPr>
              <a:spcBef>
                <a:spcPct val="0"/>
              </a:spcBef>
            </a:pPr>
            <a:r>
              <a:rPr lang="en-US" smtClean="0">
                <a:latin typeface="Arial" charset="0"/>
              </a:rPr>
              <a:t>Please note: Efficacy analyses were based on the intention-to-treat (ITT) population. Both ITT and per-protocol analyses were performed, but as the results were very similar, only the ITT results were presented in the study.</a:t>
            </a:r>
            <a:endParaRPr lang="en-US" baseline="30000" smtClean="0">
              <a:latin typeface="Arial" charset="0"/>
            </a:endParaRPr>
          </a:p>
          <a:p>
            <a:pPr>
              <a:spcBef>
                <a:spcPct val="0"/>
              </a:spcBef>
            </a:pPr>
            <a:endParaRPr lang="en-US" smtClean="0">
              <a:latin typeface="Arial" charset="0"/>
            </a:endParaRPr>
          </a:p>
        </p:txBody>
      </p:sp>
      <p:sp>
        <p:nvSpPr>
          <p:cNvPr id="45059" name="Rectangle 6"/>
          <p:cNvSpPr>
            <a:spLocks noChangeArrowheads="1"/>
          </p:cNvSpPr>
          <p:nvPr/>
        </p:nvSpPr>
        <p:spPr bwMode="auto">
          <a:xfrm>
            <a:off x="1016000" y="8245475"/>
            <a:ext cx="5156200" cy="682625"/>
          </a:xfrm>
          <a:prstGeom prst="rect">
            <a:avLst/>
          </a:prstGeom>
          <a:noFill/>
          <a:ln w="9525" algn="ctr">
            <a:noFill/>
            <a:miter lim="800000"/>
            <a:headEnd/>
            <a:tailEnd/>
          </a:ln>
        </p:spPr>
        <p:txBody>
          <a:bodyPr lIns="0" tIns="0" rIns="0" bIns="0" anchor="b"/>
          <a:lstStyle/>
          <a:p>
            <a:pPr defTabSz="885825" eaLnBrk="0" hangingPunct="0">
              <a:spcBef>
                <a:spcPct val="25000"/>
              </a:spcBef>
            </a:pPr>
            <a:endParaRPr lang="en-US" sz="900" b="1">
              <a:ea typeface="Arial Unicode MS"/>
              <a:cs typeface="Arial Unicode MS"/>
            </a:endParaRPr>
          </a:p>
          <a:p>
            <a:pPr defTabSz="885825" eaLnBrk="0" hangingPunct="0">
              <a:spcBef>
                <a:spcPct val="25000"/>
              </a:spcBef>
            </a:pPr>
            <a:r>
              <a:rPr lang="en-US" sz="900">
                <a:ea typeface="Arial Unicode MS"/>
                <a:cs typeface="Arial Unicode MS"/>
              </a:rPr>
              <a:t>ITT = intent to treat; rFSH = recombinant follicle-stimulating hormone; BMI = body mass index. </a:t>
            </a:r>
          </a:p>
          <a:p>
            <a:pPr defTabSz="885825" eaLnBrk="0" hangingPunct="0">
              <a:spcBef>
                <a:spcPct val="25000"/>
              </a:spcBef>
            </a:pPr>
            <a:endParaRPr lang="en-US" sz="900" b="1">
              <a:ea typeface="Arial Unicode MS"/>
              <a:cs typeface="Arial Unicode MS"/>
            </a:endParaRPr>
          </a:p>
          <a:p>
            <a:pPr defTabSz="885825" eaLnBrk="0" hangingPunct="0">
              <a:spcBef>
                <a:spcPct val="25000"/>
              </a:spcBef>
            </a:pPr>
            <a:r>
              <a:rPr lang="en-US" sz="900" b="1">
                <a:ea typeface="Arial Unicode MS"/>
                <a:cs typeface="Arial Unicode MS"/>
              </a:rPr>
              <a:t>1. </a:t>
            </a:r>
            <a:r>
              <a:rPr lang="en-US" sz="900">
                <a:ea typeface="Arial Unicode MS"/>
                <a:cs typeface="Arial Unicode MS"/>
              </a:rPr>
              <a:t>Devroey P et al. </a:t>
            </a:r>
            <a:r>
              <a:rPr lang="en-US" sz="900" i="1">
                <a:ea typeface="Arial Unicode MS"/>
                <a:cs typeface="Arial Unicode MS"/>
              </a:rPr>
              <a:t>Hum Reprod. </a:t>
            </a:r>
            <a:r>
              <a:rPr lang="en-US" sz="900">
                <a:ea typeface="Arial Unicode MS"/>
                <a:cs typeface="Arial Unicode MS"/>
              </a:rPr>
              <a:t>2009;24:3063‒3072.</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0"/>
          <p:cNvSpPr>
            <a:spLocks noGrp="1" noRot="1" noChangeAspect="1" noChangeArrowheads="1" noTextEdit="1"/>
          </p:cNvSpPr>
          <p:nvPr>
            <p:ph type="sldImg"/>
          </p:nvPr>
        </p:nvSpPr>
        <p:spPr bwMode="auto">
          <a:noFill/>
          <a:ln>
            <a:solidFill>
              <a:srgbClr val="000000"/>
            </a:solidFill>
            <a:miter lim="800000"/>
            <a:headEnd/>
            <a:tailEnd/>
          </a:ln>
        </p:spPr>
      </p:sp>
      <p:sp>
        <p:nvSpPr>
          <p:cNvPr id="48130" name="Rectangle 11"/>
          <p:cNvSpPr>
            <a:spLocks noGrp="1" noChangeArrowheads="1"/>
          </p:cNvSpPr>
          <p:nvPr>
            <p:ph type="body" idx="1"/>
          </p:nvPr>
        </p:nvSpPr>
        <p:spPr bwMode="auto">
          <a:xfrm>
            <a:off x="908050" y="4202113"/>
            <a:ext cx="5553075" cy="4259262"/>
          </a:xfrm>
          <a:noFill/>
        </p:spPr>
        <p:txBody>
          <a:bodyPr wrap="square" numCol="1" anchor="t" anchorCtr="0" compatLnSpc="1">
            <a:prstTxWarp prst="textNoShape">
              <a:avLst/>
            </a:prstTxWarp>
          </a:bodyPr>
          <a:lstStyle/>
          <a:p>
            <a:pPr>
              <a:spcBef>
                <a:spcPct val="0"/>
              </a:spcBef>
            </a:pPr>
            <a:r>
              <a:rPr lang="en-US" smtClean="0">
                <a:latin typeface="Arial" charset="0"/>
              </a:rPr>
              <a:t>This slide shows the ongoing pregnancy outcome per started cycle (as a percentage of patients).</a:t>
            </a:r>
          </a:p>
          <a:p>
            <a:pPr>
              <a:spcBef>
                <a:spcPct val="0"/>
              </a:spcBef>
            </a:pPr>
            <a:r>
              <a:rPr lang="en-US" smtClean="0">
                <a:latin typeface="Arial" charset="0"/>
              </a:rPr>
              <a:t>For all of the measured end points, rates were comparable between ELONVA</a:t>
            </a:r>
            <a:r>
              <a:rPr lang="en-US" baseline="30000" smtClean="0">
                <a:latin typeface="Arial" charset="0"/>
              </a:rPr>
              <a:t>™</a:t>
            </a:r>
            <a:r>
              <a:rPr lang="en-US" smtClean="0">
                <a:latin typeface="Arial" charset="0"/>
              </a:rPr>
              <a:t> </a:t>
            </a:r>
            <a:r>
              <a:rPr lang="en-GB" smtClean="0">
                <a:latin typeface="Arial" charset="0"/>
              </a:rPr>
              <a:t>(corifollitropin alfa) </a:t>
            </a:r>
            <a:r>
              <a:rPr lang="en-US" smtClean="0">
                <a:latin typeface="Arial" charset="0"/>
              </a:rPr>
              <a:t>and daily rFSH.</a:t>
            </a:r>
            <a:r>
              <a:rPr lang="en-US" baseline="30000" smtClean="0">
                <a:latin typeface="Arial" charset="0"/>
              </a:rPr>
              <a:t>1</a:t>
            </a:r>
          </a:p>
          <a:p>
            <a:pPr>
              <a:spcBef>
                <a:spcPct val="0"/>
              </a:spcBef>
            </a:pPr>
            <a:r>
              <a:rPr lang="en-US" smtClean="0">
                <a:latin typeface="Arial" charset="0"/>
              </a:rPr>
              <a:t>Ongoing pregnancy rate is defined as the presence of at least 1 fetus with heart activity at least 10 weeks after embryo transfer as assessed by ultrasound scan or Doppler, or confirmed by live birth.</a:t>
            </a:r>
            <a:r>
              <a:rPr lang="en-US" baseline="30000" smtClean="0">
                <a:latin typeface="Arial" charset="0"/>
              </a:rPr>
              <a:t>1</a:t>
            </a:r>
          </a:p>
          <a:p>
            <a:pPr>
              <a:spcBef>
                <a:spcPct val="0"/>
              </a:spcBef>
            </a:pPr>
            <a:r>
              <a:rPr lang="it-IT" smtClean="0">
                <a:latin typeface="Arial" charset="0"/>
              </a:rPr>
              <a:t>Estimated difference </a:t>
            </a:r>
            <a:r>
              <a:rPr lang="en-GB" smtClean="0">
                <a:latin typeface="Arial" charset="0"/>
              </a:rPr>
              <a:t>ELONVA </a:t>
            </a:r>
            <a:r>
              <a:rPr lang="it-IT" smtClean="0">
                <a:latin typeface="Arial" charset="0"/>
              </a:rPr>
              <a:t>vs rFSH: 0.9% (95% confidence interval, -3.9–5.7)</a:t>
            </a:r>
            <a:r>
              <a:rPr lang="en-US" smtClean="0">
                <a:latin typeface="Arial" charset="0"/>
              </a:rPr>
              <a:t>.</a:t>
            </a:r>
            <a:r>
              <a:rPr lang="en-US" baseline="30000" smtClean="0">
                <a:latin typeface="Arial" charset="0"/>
              </a:rPr>
              <a:t>1</a:t>
            </a:r>
            <a:endParaRPr lang="it-IT" baseline="30000" smtClean="0">
              <a:latin typeface="Arial" charset="0"/>
            </a:endParaRPr>
          </a:p>
        </p:txBody>
      </p:sp>
      <p:sp>
        <p:nvSpPr>
          <p:cNvPr id="48131" name="Rectangle 6"/>
          <p:cNvSpPr>
            <a:spLocks noChangeArrowheads="1"/>
          </p:cNvSpPr>
          <p:nvPr/>
        </p:nvSpPr>
        <p:spPr bwMode="auto">
          <a:xfrm>
            <a:off x="1016000" y="8240713"/>
            <a:ext cx="5254625" cy="687387"/>
          </a:xfrm>
          <a:prstGeom prst="rect">
            <a:avLst/>
          </a:prstGeom>
          <a:noFill/>
          <a:ln w="9525" algn="ctr">
            <a:noFill/>
            <a:miter lim="800000"/>
            <a:headEnd/>
            <a:tailEnd/>
          </a:ln>
        </p:spPr>
        <p:txBody>
          <a:bodyPr lIns="0" tIns="0" rIns="0" bIns="0" anchor="b"/>
          <a:lstStyle/>
          <a:p>
            <a:pPr eaLnBrk="0" hangingPunct="0"/>
            <a:r>
              <a:rPr lang="en-US" sz="900">
                <a:ea typeface="Arial Unicode MS"/>
                <a:cs typeface="Arial Unicode MS"/>
              </a:rPr>
              <a:t>rFSH = recombinant follicle-stimulating hormone.</a:t>
            </a:r>
          </a:p>
          <a:p>
            <a:pPr eaLnBrk="0" hangingPunct="0"/>
            <a:endParaRPr lang="en-US" sz="900" b="1">
              <a:ea typeface="Arial Unicode MS"/>
              <a:cs typeface="Arial Unicode MS"/>
            </a:endParaRPr>
          </a:p>
          <a:p>
            <a:pPr eaLnBrk="0" hangingPunct="0"/>
            <a:endParaRPr lang="en-US" sz="900" b="1">
              <a:ea typeface="Arial Unicode MS"/>
              <a:cs typeface="Arial Unicode MS"/>
            </a:endParaRPr>
          </a:p>
          <a:p>
            <a:pPr eaLnBrk="0" hangingPunct="0"/>
            <a:r>
              <a:rPr lang="en-US" sz="900" b="1">
                <a:ea typeface="Arial Unicode MS"/>
                <a:cs typeface="Arial Unicode MS"/>
              </a:rPr>
              <a:t>1. </a:t>
            </a:r>
            <a:r>
              <a:rPr lang="en-US" sz="900">
                <a:ea typeface="Arial Unicode MS"/>
                <a:cs typeface="Arial Unicode MS"/>
              </a:rPr>
              <a:t>Devroey P et al. </a:t>
            </a:r>
            <a:r>
              <a:rPr lang="en-US" sz="900" i="1">
                <a:ea typeface="Arial Unicode MS"/>
                <a:cs typeface="Arial Unicode MS"/>
              </a:rPr>
              <a:t>Hum Reprod. </a:t>
            </a:r>
            <a:r>
              <a:rPr lang="en-US" sz="900">
                <a:ea typeface="Arial Unicode MS"/>
                <a:cs typeface="Arial Unicode MS"/>
              </a:rPr>
              <a:t>2009;24:3063‒3072.</a:t>
            </a:r>
            <a:r>
              <a:rPr lang="en-US" sz="900" b="1" i="1">
                <a:ea typeface="Arial Unicode MS"/>
                <a:cs typeface="Arial Unicode MS"/>
              </a:rPr>
              <a:t> </a:t>
            </a:r>
            <a:endParaRPr lang="en-US" sz="900">
              <a:ea typeface="Arial Unicode MS"/>
              <a:cs typeface="Arial Unicode MS"/>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1"/>
          <p:cNvSpPr>
            <a:spLocks noGrp="1" noRot="1" noChangeAspect="1" noChangeArrowheads="1" noTextEdit="1"/>
          </p:cNvSpPr>
          <p:nvPr>
            <p:ph type="sldImg"/>
          </p:nvPr>
        </p:nvSpPr>
        <p:spPr bwMode="auto">
          <a:noFill/>
          <a:ln>
            <a:solidFill>
              <a:srgbClr val="000000"/>
            </a:solidFill>
            <a:miter lim="800000"/>
            <a:headEnd/>
            <a:tailEnd/>
          </a:ln>
        </p:spPr>
      </p:sp>
      <p:sp>
        <p:nvSpPr>
          <p:cNvPr id="50178" name="Rectangle 12"/>
          <p:cNvSpPr>
            <a:spLocks noGrp="1" noChangeArrowheads="1"/>
          </p:cNvSpPr>
          <p:nvPr>
            <p:ph type="body" idx="1"/>
          </p:nvPr>
        </p:nvSpPr>
        <p:spPr bwMode="auto">
          <a:xfrm>
            <a:off x="908050" y="4202113"/>
            <a:ext cx="5427663" cy="4259262"/>
          </a:xfrm>
          <a:noFill/>
        </p:spPr>
        <p:txBody>
          <a:bodyPr wrap="square" numCol="1" anchor="t" anchorCtr="0" compatLnSpc="1">
            <a:prstTxWarp prst="textNoShape">
              <a:avLst/>
            </a:prstTxWarp>
          </a:bodyPr>
          <a:lstStyle/>
          <a:p>
            <a:pPr>
              <a:spcBef>
                <a:spcPct val="0"/>
              </a:spcBef>
            </a:pPr>
            <a:r>
              <a:rPr lang="en-US" smtClean="0">
                <a:latin typeface="Arial" charset="0"/>
              </a:rPr>
              <a:t>This slide shows the ongoing pregnancy rates in patients who received SET vs  DET. As expected, the rates were higher in the DET group compared with the SET group. In both groups, the ELONVA</a:t>
            </a:r>
            <a:r>
              <a:rPr lang="en-US" baseline="30000" smtClean="0">
                <a:latin typeface="Arial" charset="0"/>
              </a:rPr>
              <a:t>™ </a:t>
            </a:r>
            <a:r>
              <a:rPr lang="en-US" smtClean="0">
                <a:latin typeface="Arial" charset="0"/>
              </a:rPr>
              <a:t>(corifollitropin alfa) arm had a slightly higher numerical ongoing pregnancy rate.</a:t>
            </a:r>
            <a:r>
              <a:rPr lang="en-US" baseline="30000" smtClean="0">
                <a:latin typeface="Arial" charset="0"/>
              </a:rPr>
              <a:t>1</a:t>
            </a:r>
          </a:p>
          <a:p>
            <a:pPr>
              <a:spcBef>
                <a:spcPct val="0"/>
              </a:spcBef>
            </a:pPr>
            <a:r>
              <a:rPr lang="en-US" smtClean="0">
                <a:latin typeface="Arial" charset="0"/>
              </a:rPr>
              <a:t>The ongoing pregnancy rates in each subgroup were similar for ELONVA and rFSH, and there was no significant interaction for the number of embryos transferred (1 or 2).</a:t>
            </a:r>
            <a:r>
              <a:rPr lang="en-US" baseline="30000" smtClean="0">
                <a:latin typeface="Arial" charset="0"/>
              </a:rPr>
              <a:t>1</a:t>
            </a:r>
          </a:p>
          <a:p>
            <a:pPr>
              <a:spcBef>
                <a:spcPct val="0"/>
              </a:spcBef>
            </a:pPr>
            <a:endParaRPr lang="en-US" smtClean="0">
              <a:latin typeface="Arial" charset="0"/>
            </a:endParaRPr>
          </a:p>
        </p:txBody>
      </p:sp>
      <p:sp>
        <p:nvSpPr>
          <p:cNvPr id="50179" name="Rectangle 6"/>
          <p:cNvSpPr>
            <a:spLocks noChangeArrowheads="1"/>
          </p:cNvSpPr>
          <p:nvPr/>
        </p:nvSpPr>
        <p:spPr bwMode="auto">
          <a:xfrm>
            <a:off x="1016000" y="8564563"/>
            <a:ext cx="5157788" cy="365125"/>
          </a:xfrm>
          <a:prstGeom prst="rect">
            <a:avLst/>
          </a:prstGeom>
          <a:noFill/>
          <a:ln w="9525" algn="ctr">
            <a:noFill/>
            <a:miter lim="800000"/>
            <a:headEnd/>
            <a:tailEnd/>
          </a:ln>
        </p:spPr>
        <p:txBody>
          <a:bodyPr lIns="0" tIns="0" rIns="0" bIns="0" anchor="b"/>
          <a:lstStyle/>
          <a:p>
            <a:pPr defTabSz="881063" eaLnBrk="0" hangingPunct="0">
              <a:spcBef>
                <a:spcPct val="25000"/>
              </a:spcBef>
            </a:pPr>
            <a:endParaRPr lang="en-US" sz="900" b="1">
              <a:solidFill>
                <a:srgbClr val="000000"/>
              </a:solidFill>
              <a:ea typeface="Arial Unicode MS"/>
              <a:cs typeface="Arial Unicode MS"/>
            </a:endParaRPr>
          </a:p>
          <a:p>
            <a:pPr defTabSz="881063" eaLnBrk="0" hangingPunct="0">
              <a:spcBef>
                <a:spcPct val="25000"/>
              </a:spcBef>
            </a:pPr>
            <a:r>
              <a:rPr lang="en-US" sz="900">
                <a:solidFill>
                  <a:srgbClr val="000000"/>
                </a:solidFill>
                <a:ea typeface="Arial Unicode MS"/>
                <a:cs typeface="Arial Unicode MS"/>
              </a:rPr>
              <a:t>SET = single embryo transfer; DET = double embryo transfer; rFSH = recombinant follicle-stimulating hormone. </a:t>
            </a:r>
            <a:endParaRPr lang="en-US" sz="900" b="1">
              <a:solidFill>
                <a:srgbClr val="000000"/>
              </a:solidFill>
              <a:ea typeface="Arial Unicode MS"/>
              <a:cs typeface="Arial Unicode MS"/>
            </a:endParaRPr>
          </a:p>
          <a:p>
            <a:pPr defTabSz="881063" eaLnBrk="0" hangingPunct="0">
              <a:spcBef>
                <a:spcPct val="25000"/>
              </a:spcBef>
            </a:pPr>
            <a:endParaRPr lang="en-US" sz="900" b="1">
              <a:solidFill>
                <a:srgbClr val="000000"/>
              </a:solidFill>
              <a:ea typeface="Arial Unicode MS"/>
              <a:cs typeface="Arial Unicode MS"/>
            </a:endParaRPr>
          </a:p>
          <a:p>
            <a:pPr defTabSz="881063" eaLnBrk="0" hangingPunct="0">
              <a:spcBef>
                <a:spcPct val="25000"/>
              </a:spcBef>
            </a:pPr>
            <a:r>
              <a:rPr lang="en-US" sz="900" b="1">
                <a:solidFill>
                  <a:srgbClr val="000000"/>
                </a:solidFill>
                <a:ea typeface="Arial Unicode MS"/>
                <a:cs typeface="Arial Unicode MS"/>
              </a:rPr>
              <a:t>1. </a:t>
            </a:r>
            <a:r>
              <a:rPr lang="en-US" sz="900">
                <a:solidFill>
                  <a:srgbClr val="000000"/>
                </a:solidFill>
                <a:ea typeface="Arial Unicode MS"/>
                <a:cs typeface="Arial Unicode MS"/>
              </a:rPr>
              <a:t>Devroey P et al. </a:t>
            </a:r>
            <a:r>
              <a:rPr lang="en-US" sz="900" i="1">
                <a:solidFill>
                  <a:srgbClr val="000000"/>
                </a:solidFill>
                <a:ea typeface="Arial Unicode MS"/>
                <a:cs typeface="Arial Unicode MS"/>
              </a:rPr>
              <a:t>Hum Reprod. </a:t>
            </a:r>
            <a:r>
              <a:rPr lang="en-US" sz="900">
                <a:solidFill>
                  <a:srgbClr val="000000"/>
                </a:solidFill>
                <a:ea typeface="Arial Unicode MS"/>
                <a:cs typeface="Arial Unicode MS"/>
              </a:rPr>
              <a:t>2009;24:3063‒3072.</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1"/>
          <p:cNvSpPr>
            <a:spLocks noGrp="1" noRot="1" noChangeAspect="1" noChangeArrowheads="1" noTextEdit="1"/>
          </p:cNvSpPr>
          <p:nvPr>
            <p:ph type="sldImg"/>
          </p:nvPr>
        </p:nvSpPr>
        <p:spPr bwMode="auto">
          <a:noFill/>
          <a:ln>
            <a:solidFill>
              <a:srgbClr val="000000"/>
            </a:solidFill>
            <a:miter lim="800000"/>
            <a:headEnd/>
            <a:tailEnd/>
          </a:ln>
        </p:spPr>
      </p:sp>
      <p:sp>
        <p:nvSpPr>
          <p:cNvPr id="52226" name="Rectangle 12"/>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latin typeface="Arial" charset="0"/>
              </a:rPr>
              <a:t>This slide shows the ongoing pregnancy rate in patients who had embryos transferred on day 3 vs day 5.</a:t>
            </a:r>
            <a:r>
              <a:rPr lang="en-US" baseline="30000" smtClean="0">
                <a:latin typeface="Arial" charset="0"/>
              </a:rPr>
              <a:t>1</a:t>
            </a:r>
          </a:p>
          <a:p>
            <a:pPr>
              <a:spcBef>
                <a:spcPct val="0"/>
              </a:spcBef>
            </a:pPr>
            <a:r>
              <a:rPr lang="en-US" smtClean="0">
                <a:latin typeface="Arial" charset="0"/>
              </a:rPr>
              <a:t>A borderline significant interaction with the type of treatment was observed for the day of transfer (</a:t>
            </a:r>
            <a:r>
              <a:rPr lang="en-US" i="1" smtClean="0">
                <a:latin typeface="Arial" charset="0"/>
              </a:rPr>
              <a:t>P</a:t>
            </a:r>
            <a:r>
              <a:rPr lang="en-US" smtClean="0">
                <a:latin typeface="Arial" charset="0"/>
              </a:rPr>
              <a:t>=0.045) as a result of higher pregnancy rates for day 3 transfers with </a:t>
            </a:r>
            <a:br>
              <a:rPr lang="en-US" smtClean="0">
                <a:latin typeface="Arial" charset="0"/>
              </a:rPr>
            </a:br>
            <a:r>
              <a:rPr lang="en-US" smtClean="0">
                <a:latin typeface="Arial" charset="0"/>
              </a:rPr>
              <a:t>ELONVA</a:t>
            </a:r>
            <a:r>
              <a:rPr lang="en-US" baseline="30000" smtClean="0">
                <a:latin typeface="Arial" charset="0"/>
              </a:rPr>
              <a:t>™</a:t>
            </a:r>
            <a:r>
              <a:rPr lang="en-US" smtClean="0">
                <a:latin typeface="Arial" charset="0"/>
              </a:rPr>
              <a:t> (corifollitropin alfa) (for day 5 transfers, the rFSH group showed marginally higher pregnancy rates).</a:t>
            </a:r>
            <a:r>
              <a:rPr lang="en-US" baseline="30000" smtClean="0">
                <a:latin typeface="Arial" charset="0"/>
              </a:rPr>
              <a:t>1</a:t>
            </a:r>
          </a:p>
        </p:txBody>
      </p:sp>
      <p:sp>
        <p:nvSpPr>
          <p:cNvPr id="52227" name="Rectangle 6"/>
          <p:cNvSpPr>
            <a:spLocks noChangeArrowheads="1"/>
          </p:cNvSpPr>
          <p:nvPr/>
        </p:nvSpPr>
        <p:spPr bwMode="auto">
          <a:xfrm>
            <a:off x="1016000" y="8564563"/>
            <a:ext cx="5157788" cy="365125"/>
          </a:xfrm>
          <a:prstGeom prst="rect">
            <a:avLst/>
          </a:prstGeom>
          <a:noFill/>
          <a:ln w="9525" algn="ctr">
            <a:noFill/>
            <a:miter lim="800000"/>
            <a:headEnd/>
            <a:tailEnd/>
          </a:ln>
        </p:spPr>
        <p:txBody>
          <a:bodyPr lIns="0" tIns="0" rIns="0" bIns="0" anchor="b"/>
          <a:lstStyle/>
          <a:p>
            <a:pPr defTabSz="881063" eaLnBrk="0" hangingPunct="0">
              <a:spcBef>
                <a:spcPct val="25000"/>
              </a:spcBef>
            </a:pPr>
            <a:r>
              <a:rPr lang="en-US" sz="900">
                <a:solidFill>
                  <a:srgbClr val="000000"/>
                </a:solidFill>
                <a:ea typeface="Arial Unicode MS"/>
                <a:cs typeface="Arial Unicode MS"/>
              </a:rPr>
              <a:t>rFSH = recombinant follicle-stimulating hormone. </a:t>
            </a:r>
            <a:endParaRPr lang="en-US" sz="900" b="1">
              <a:solidFill>
                <a:srgbClr val="000000"/>
              </a:solidFill>
              <a:ea typeface="Arial Unicode MS"/>
              <a:cs typeface="Arial Unicode MS"/>
            </a:endParaRPr>
          </a:p>
          <a:p>
            <a:pPr defTabSz="881063" eaLnBrk="0" hangingPunct="0">
              <a:spcBef>
                <a:spcPct val="25000"/>
              </a:spcBef>
            </a:pPr>
            <a:endParaRPr lang="en-US" sz="900" b="1">
              <a:solidFill>
                <a:srgbClr val="000000"/>
              </a:solidFill>
              <a:ea typeface="Arial Unicode MS"/>
              <a:cs typeface="Arial Unicode MS"/>
            </a:endParaRPr>
          </a:p>
          <a:p>
            <a:pPr defTabSz="881063" eaLnBrk="0" hangingPunct="0">
              <a:spcBef>
                <a:spcPct val="25000"/>
              </a:spcBef>
            </a:pPr>
            <a:r>
              <a:rPr lang="en-US" sz="900" b="1">
                <a:solidFill>
                  <a:srgbClr val="000000"/>
                </a:solidFill>
                <a:ea typeface="Arial Unicode MS"/>
                <a:cs typeface="Arial Unicode MS"/>
              </a:rPr>
              <a:t>1. </a:t>
            </a:r>
            <a:r>
              <a:rPr lang="en-US" sz="900">
                <a:solidFill>
                  <a:srgbClr val="000000"/>
                </a:solidFill>
                <a:ea typeface="Arial Unicode MS"/>
                <a:cs typeface="Arial Unicode MS"/>
              </a:rPr>
              <a:t>Devroey P et al. </a:t>
            </a:r>
            <a:r>
              <a:rPr lang="en-US" sz="900" i="1">
                <a:solidFill>
                  <a:srgbClr val="000000"/>
                </a:solidFill>
                <a:ea typeface="Arial Unicode MS"/>
                <a:cs typeface="Arial Unicode MS"/>
              </a:rPr>
              <a:t>Hum Reprod. </a:t>
            </a:r>
            <a:r>
              <a:rPr lang="en-US" sz="900">
                <a:solidFill>
                  <a:srgbClr val="000000"/>
                </a:solidFill>
                <a:ea typeface="Arial Unicode MS"/>
                <a:cs typeface="Arial Unicode MS"/>
              </a:rPr>
              <a:t>2009;24:3063‒3072.</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4"/>
          <p:cNvSpPr>
            <a:spLocks noGrp="1" noRot="1" noChangeAspect="1" noChangeArrowheads="1" noTextEdit="1"/>
          </p:cNvSpPr>
          <p:nvPr>
            <p:ph type="sldImg"/>
          </p:nvPr>
        </p:nvSpPr>
        <p:spPr bwMode="auto">
          <a:noFill/>
          <a:ln>
            <a:solidFill>
              <a:srgbClr val="000000"/>
            </a:solidFill>
            <a:miter lim="800000"/>
            <a:headEnd/>
            <a:tailEnd/>
          </a:ln>
        </p:spPr>
      </p:sp>
      <p:sp>
        <p:nvSpPr>
          <p:cNvPr id="54274" name="Rectangle 15"/>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latin typeface="Arial" charset="0"/>
              </a:rPr>
              <a:t>This table shows that the mean number of oocytes retrieved was significantly higher </a:t>
            </a:r>
            <a:br>
              <a:rPr lang="en-US" smtClean="0">
                <a:latin typeface="Arial" charset="0"/>
              </a:rPr>
            </a:br>
            <a:r>
              <a:rPr lang="en-US" smtClean="0">
                <a:latin typeface="Arial" charset="0"/>
              </a:rPr>
              <a:t>(</a:t>
            </a:r>
            <a:r>
              <a:rPr lang="en-US" i="1" smtClean="0">
                <a:latin typeface="Arial" charset="0"/>
              </a:rPr>
              <a:t>P</a:t>
            </a:r>
            <a:r>
              <a:rPr lang="en-US" smtClean="0">
                <a:latin typeface="Arial" charset="0"/>
              </a:rPr>
              <a:t>=0.001) in ELONVA</a:t>
            </a:r>
            <a:r>
              <a:rPr lang="en-US" baseline="30000" smtClean="0">
                <a:latin typeface="Arial" charset="0"/>
              </a:rPr>
              <a:t>™</a:t>
            </a:r>
            <a:r>
              <a:rPr lang="en-US" smtClean="0">
                <a:latin typeface="Arial" charset="0"/>
              </a:rPr>
              <a:t> </a:t>
            </a:r>
            <a:r>
              <a:rPr lang="en-GB" smtClean="0">
                <a:latin typeface="Arial" charset="0"/>
              </a:rPr>
              <a:t>(corifollitropin alfa)</a:t>
            </a:r>
            <a:r>
              <a:rPr lang="en-US" smtClean="0">
                <a:latin typeface="Arial" charset="0"/>
              </a:rPr>
              <a:t>–treated patients compared with patients who received rFSH over the entire controlled ovarian stimulation period.</a:t>
            </a:r>
            <a:r>
              <a:rPr lang="en-US" baseline="30000" smtClean="0">
                <a:latin typeface="Arial" charset="0"/>
              </a:rPr>
              <a:t>1</a:t>
            </a:r>
          </a:p>
          <a:p>
            <a:pPr>
              <a:spcBef>
                <a:spcPct val="0"/>
              </a:spcBef>
            </a:pPr>
            <a:r>
              <a:rPr lang="en-US" smtClean="0">
                <a:latin typeface="Arial" charset="0"/>
              </a:rPr>
              <a:t>The estimated difference between treatments (using a 95% confidence interval) was 1.2 </a:t>
            </a:r>
            <a:br>
              <a:rPr lang="en-US" smtClean="0">
                <a:latin typeface="Arial" charset="0"/>
              </a:rPr>
            </a:br>
            <a:r>
              <a:rPr lang="en-US" smtClean="0">
                <a:latin typeface="Arial" charset="0"/>
              </a:rPr>
              <a:t>(0.5–1.9) oocytes more in the ELONVA treatment group.</a:t>
            </a:r>
            <a:r>
              <a:rPr lang="en-US" baseline="30000" smtClean="0">
                <a:latin typeface="Arial" charset="0"/>
              </a:rPr>
              <a:t>1</a:t>
            </a:r>
          </a:p>
          <a:p>
            <a:pPr>
              <a:spcBef>
                <a:spcPct val="0"/>
              </a:spcBef>
            </a:pPr>
            <a:r>
              <a:rPr lang="en-US" smtClean="0">
                <a:latin typeface="Arial" charset="0"/>
              </a:rPr>
              <a:t>Equivalence margins for the difference in the number of oocytes retrieved were predefined to be -3 and +5 oocytes.</a:t>
            </a:r>
            <a:r>
              <a:rPr lang="en-US" baseline="30000" smtClean="0">
                <a:latin typeface="Arial" charset="0"/>
              </a:rPr>
              <a:t>1</a:t>
            </a:r>
          </a:p>
          <a:p>
            <a:pPr>
              <a:spcBef>
                <a:spcPct val="0"/>
              </a:spcBef>
            </a:pPr>
            <a:r>
              <a:rPr lang="en-US" smtClean="0">
                <a:latin typeface="Arial" charset="0"/>
              </a:rPr>
              <a:t>The quality of oocytes, as indicated by the percentage of </a:t>
            </a:r>
            <a:r>
              <a:rPr lang="en-US" smtClean="0">
                <a:latin typeface="Cambria Math" pitchFamily="18" charset="0"/>
              </a:rPr>
              <a:t>MII</a:t>
            </a:r>
            <a:r>
              <a:rPr lang="en-US" smtClean="0">
                <a:latin typeface="Arial" charset="0"/>
              </a:rPr>
              <a:t> oocytes, was comparable between treatments.</a:t>
            </a:r>
            <a:r>
              <a:rPr lang="en-US" baseline="30000" smtClean="0">
                <a:latin typeface="Arial" charset="0"/>
              </a:rPr>
              <a:t>1</a:t>
            </a:r>
          </a:p>
          <a:p>
            <a:pPr lvl="1">
              <a:spcBef>
                <a:spcPct val="0"/>
              </a:spcBef>
            </a:pPr>
            <a:r>
              <a:rPr lang="en-US" smtClean="0">
                <a:latin typeface="Arial" charset="0"/>
              </a:rPr>
              <a:t>The mean percentage of </a:t>
            </a:r>
            <a:r>
              <a:rPr lang="en-US" smtClean="0">
                <a:latin typeface="Cambria Math" pitchFamily="18" charset="0"/>
              </a:rPr>
              <a:t>MII</a:t>
            </a:r>
            <a:r>
              <a:rPr lang="en-US" smtClean="0">
                <a:latin typeface="Arial" charset="0"/>
              </a:rPr>
              <a:t> oocytes for the </a:t>
            </a:r>
            <a:r>
              <a:rPr lang="en-GB" smtClean="0">
                <a:latin typeface="Arial" charset="0"/>
              </a:rPr>
              <a:t>ELONVA </a:t>
            </a:r>
            <a:r>
              <a:rPr lang="en-US" smtClean="0">
                <a:latin typeface="Arial" charset="0"/>
              </a:rPr>
              <a:t>treatment group was 78.9%; for the rFSH treatment group it was 77.4%.</a:t>
            </a:r>
            <a:endParaRPr lang="en-US" baseline="30000" smtClean="0">
              <a:latin typeface="Arial" charset="0"/>
            </a:endParaRPr>
          </a:p>
          <a:p>
            <a:pPr lvl="1">
              <a:spcBef>
                <a:spcPct val="0"/>
              </a:spcBef>
            </a:pPr>
            <a:endParaRPr lang="en-US" smtClean="0">
              <a:latin typeface="Arial" charset="0"/>
            </a:endParaRPr>
          </a:p>
        </p:txBody>
      </p:sp>
      <p:sp>
        <p:nvSpPr>
          <p:cNvPr id="54275" name="Rectangle 6"/>
          <p:cNvSpPr>
            <a:spLocks noChangeArrowheads="1"/>
          </p:cNvSpPr>
          <p:nvPr/>
        </p:nvSpPr>
        <p:spPr bwMode="auto">
          <a:xfrm>
            <a:off x="1016000" y="8240713"/>
            <a:ext cx="5254625" cy="687387"/>
          </a:xfrm>
          <a:prstGeom prst="rect">
            <a:avLst/>
          </a:prstGeom>
          <a:noFill/>
          <a:ln w="9525" algn="ctr">
            <a:noFill/>
            <a:miter lim="800000"/>
            <a:headEnd/>
            <a:tailEnd/>
          </a:ln>
        </p:spPr>
        <p:txBody>
          <a:bodyPr lIns="0" tIns="0" rIns="0" bIns="0" anchor="b"/>
          <a:lstStyle/>
          <a:p>
            <a:pPr eaLnBrk="0" hangingPunct="0"/>
            <a:r>
              <a:rPr lang="en-US" sz="900">
                <a:ea typeface="Arial Unicode MS"/>
                <a:cs typeface="Arial Unicode MS"/>
              </a:rPr>
              <a:t>rFSH = recombinant follicle-stimulating hormone; M</a:t>
            </a:r>
            <a:r>
              <a:rPr lang="en-US" sz="900">
                <a:latin typeface="Times New Roman" pitchFamily="18" charset="0"/>
                <a:ea typeface="Arial Unicode MS"/>
                <a:cs typeface="Times New Roman" pitchFamily="18" charset="0"/>
              </a:rPr>
              <a:t>II</a:t>
            </a:r>
            <a:r>
              <a:rPr lang="en-US" sz="900">
                <a:ea typeface="Arial Unicode MS"/>
                <a:cs typeface="Arial Unicode MS"/>
              </a:rPr>
              <a:t> = metaphase </a:t>
            </a:r>
            <a:r>
              <a:rPr lang="en-US" sz="900">
                <a:latin typeface="Times New Roman" pitchFamily="18" charset="0"/>
                <a:ea typeface="Arial Unicode MS"/>
                <a:cs typeface="Arial Unicode MS"/>
              </a:rPr>
              <a:t>II</a:t>
            </a:r>
            <a:r>
              <a:rPr lang="en-US" sz="900">
                <a:ea typeface="Arial Unicode MS"/>
                <a:cs typeface="Arial Unicode MS"/>
              </a:rPr>
              <a:t>. </a:t>
            </a:r>
            <a:endParaRPr lang="en-US" sz="900" b="1">
              <a:ea typeface="Arial Unicode MS"/>
              <a:cs typeface="Arial Unicode MS"/>
            </a:endParaRPr>
          </a:p>
          <a:p>
            <a:pPr eaLnBrk="0" hangingPunct="0"/>
            <a:endParaRPr lang="en-US" sz="900" b="1">
              <a:ea typeface="Arial Unicode MS"/>
              <a:cs typeface="Arial Unicode MS"/>
            </a:endParaRPr>
          </a:p>
          <a:p>
            <a:pPr eaLnBrk="0" hangingPunct="0"/>
            <a:r>
              <a:rPr lang="en-US" sz="900" b="1">
                <a:ea typeface="Arial Unicode MS"/>
                <a:cs typeface="Arial Unicode MS"/>
              </a:rPr>
              <a:t>1. </a:t>
            </a:r>
            <a:r>
              <a:rPr lang="en-US" sz="900">
                <a:ea typeface="Arial Unicode MS"/>
                <a:cs typeface="Arial Unicode MS"/>
              </a:rPr>
              <a:t>Devroey P et al. </a:t>
            </a:r>
            <a:r>
              <a:rPr lang="en-US" sz="900" i="1">
                <a:ea typeface="Arial Unicode MS"/>
                <a:cs typeface="Arial Unicode MS"/>
              </a:rPr>
              <a:t>Hum Reprod. </a:t>
            </a:r>
            <a:r>
              <a:rPr lang="en-US" sz="900">
                <a:ea typeface="Arial Unicode MS"/>
                <a:cs typeface="Arial Unicode MS"/>
              </a:rPr>
              <a:t>2009;24:3063‒3072.</a:t>
            </a:r>
            <a:r>
              <a:rPr lang="en-US" sz="900" b="1" i="1">
                <a:ea typeface="Arial Unicode MS"/>
                <a:cs typeface="Arial Unicode MS"/>
              </a:rPr>
              <a:t> </a:t>
            </a:r>
            <a:endParaRPr lang="en-US" sz="900">
              <a:ea typeface="Arial Unicode MS"/>
              <a:cs typeface="Arial Unicode M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5"/>
          <p:cNvSpPr>
            <a:spLocks noGrp="1" noRot="1" noChangeAspect="1" noChangeArrowheads="1" noTextEdit="1"/>
          </p:cNvSpPr>
          <p:nvPr>
            <p:ph type="sldImg"/>
          </p:nvPr>
        </p:nvSpPr>
        <p:spPr bwMode="auto">
          <a:noFill/>
          <a:ln>
            <a:solidFill>
              <a:srgbClr val="000000"/>
            </a:solidFill>
            <a:miter lim="800000"/>
            <a:headEnd/>
            <a:tailEnd/>
          </a:ln>
        </p:spPr>
      </p:sp>
      <p:sp>
        <p:nvSpPr>
          <p:cNvPr id="18434" name="Rectangle 6"/>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latin typeface="Arial" charset="0"/>
              </a:rPr>
              <a:t>This outlines the “ideal” patient-centered approach to IVF and COS.</a:t>
            </a:r>
          </a:p>
          <a:p>
            <a:pPr>
              <a:spcBef>
                <a:spcPct val="0"/>
              </a:spcBef>
            </a:pPr>
            <a:r>
              <a:rPr lang="en-US" dirty="0" smtClean="0">
                <a:latin typeface="Arial" charset="0"/>
              </a:rPr>
              <a:t>The ideal treatment reduces risks, reduces the treatment burden (which may reduce patient dropout rates), and ultimately improves cumulative live birth rates.</a:t>
            </a:r>
          </a:p>
          <a:p>
            <a:pPr>
              <a:spcBef>
                <a:spcPct val="0"/>
              </a:spcBef>
            </a:pPr>
            <a:r>
              <a:rPr lang="en-US" dirty="0" smtClean="0">
                <a:latin typeface="Arial" charset="0"/>
              </a:rPr>
              <a:t>Anything that can move the field in this direction will be an improvement on the current paradigm.</a:t>
            </a:r>
          </a:p>
        </p:txBody>
      </p:sp>
      <p:sp>
        <p:nvSpPr>
          <p:cNvPr id="18435" name="Rectangle 5"/>
          <p:cNvSpPr>
            <a:spLocks noChangeArrowheads="1"/>
          </p:cNvSpPr>
          <p:nvPr/>
        </p:nvSpPr>
        <p:spPr bwMode="auto">
          <a:xfrm>
            <a:off x="1016000" y="8013700"/>
            <a:ext cx="5365750" cy="915988"/>
          </a:xfrm>
          <a:prstGeom prst="rect">
            <a:avLst/>
          </a:prstGeom>
          <a:noFill/>
          <a:ln w="9525" algn="ctr">
            <a:noFill/>
            <a:miter lim="800000"/>
            <a:headEnd/>
            <a:tailEnd/>
          </a:ln>
        </p:spPr>
        <p:txBody>
          <a:bodyPr lIns="0" tIns="0" rIns="0" bIns="0" anchor="b"/>
          <a:lstStyle/>
          <a:p>
            <a:pPr defTabSz="858838"/>
            <a:r>
              <a:rPr lang="en-US" sz="900">
                <a:ea typeface="Arial Unicode MS"/>
                <a:cs typeface="Arial Unicode MS"/>
              </a:rPr>
              <a:t>IVF = in vitro fertilization; COS = controlled ovarian stimulation.</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10"/>
          <p:cNvSpPr>
            <a:spLocks noGrp="1" noRot="1" noChangeAspect="1" noChangeArrowheads="1" noTextEdit="1"/>
          </p:cNvSpPr>
          <p:nvPr>
            <p:ph type="sldImg"/>
          </p:nvPr>
        </p:nvSpPr>
        <p:spPr bwMode="auto">
          <a:noFill/>
          <a:ln>
            <a:solidFill>
              <a:srgbClr val="000000"/>
            </a:solidFill>
            <a:miter lim="800000"/>
            <a:headEnd/>
            <a:tailEnd/>
          </a:ln>
        </p:spPr>
      </p:sp>
      <p:sp>
        <p:nvSpPr>
          <p:cNvPr id="56322" name="Rectangle 11"/>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latin typeface="Arial" charset="0"/>
              </a:rPr>
              <a:t>This slide shows the mean fertilization rate, the mean number of 2PN fertilized oocytes obtained on day 3, and the mean number of good-quality embryos, restricted to patients with IVF and/or ICSI.</a:t>
            </a:r>
            <a:r>
              <a:rPr lang="en-US" baseline="30000" smtClean="0">
                <a:latin typeface="Arial" charset="0"/>
              </a:rPr>
              <a:t>1</a:t>
            </a:r>
            <a:r>
              <a:rPr lang="en-US" smtClean="0">
                <a:latin typeface="Arial" charset="0"/>
              </a:rPr>
              <a:t> </a:t>
            </a:r>
          </a:p>
          <a:p>
            <a:pPr>
              <a:spcBef>
                <a:spcPct val="0"/>
              </a:spcBef>
            </a:pPr>
            <a:r>
              <a:rPr lang="en-US" smtClean="0">
                <a:latin typeface="Arial" charset="0"/>
              </a:rPr>
              <a:t>Each of these outcomes were comparable between the ELONVA</a:t>
            </a:r>
            <a:r>
              <a:rPr lang="en-US" baseline="30000" smtClean="0">
                <a:latin typeface="Arial" charset="0"/>
              </a:rPr>
              <a:t>™</a:t>
            </a:r>
            <a:r>
              <a:rPr lang="en-US" smtClean="0">
                <a:latin typeface="Arial" charset="0"/>
              </a:rPr>
              <a:t> </a:t>
            </a:r>
            <a:r>
              <a:rPr lang="en-GB" smtClean="0">
                <a:latin typeface="Arial" charset="0"/>
              </a:rPr>
              <a:t>(corifollitropin alfa) </a:t>
            </a:r>
            <a:r>
              <a:rPr lang="en-US" smtClean="0">
                <a:latin typeface="Arial" charset="0"/>
              </a:rPr>
              <a:t>and daily recombinant FSH groups. The fertilization rate slightly favored rFSH, while the number of 2PN fertilized oocytes on day 3 slightly favored ELONVA.</a:t>
            </a:r>
            <a:r>
              <a:rPr lang="en-US" baseline="30000" smtClean="0">
                <a:latin typeface="Arial" charset="0"/>
              </a:rPr>
              <a:t>1</a:t>
            </a:r>
            <a:endParaRPr lang="en-US" smtClean="0">
              <a:latin typeface="Arial" charset="0"/>
            </a:endParaRPr>
          </a:p>
          <a:p>
            <a:pPr>
              <a:spcBef>
                <a:spcPct val="0"/>
              </a:spcBef>
            </a:pPr>
            <a:r>
              <a:rPr lang="en-US" smtClean="0">
                <a:latin typeface="Arial" charset="0"/>
              </a:rPr>
              <a:t>A total of 413 patients in the </a:t>
            </a:r>
            <a:r>
              <a:rPr lang="en-GB" smtClean="0">
                <a:latin typeface="Arial" charset="0"/>
              </a:rPr>
              <a:t>ELONVA </a:t>
            </a:r>
            <a:r>
              <a:rPr lang="en-US" smtClean="0">
                <a:latin typeface="Arial" charset="0"/>
              </a:rPr>
              <a:t>treatment group and 417 patients in the rFSH treatment group received ICSI.</a:t>
            </a:r>
            <a:r>
              <a:rPr lang="en-US" baseline="30000" smtClean="0">
                <a:latin typeface="Arial" charset="0"/>
              </a:rPr>
              <a:t>1</a:t>
            </a:r>
          </a:p>
        </p:txBody>
      </p:sp>
      <p:sp>
        <p:nvSpPr>
          <p:cNvPr id="56323" name="Rectangle 6"/>
          <p:cNvSpPr>
            <a:spLocks noChangeArrowheads="1"/>
          </p:cNvSpPr>
          <p:nvPr/>
        </p:nvSpPr>
        <p:spPr bwMode="auto">
          <a:xfrm>
            <a:off x="1016000" y="8240713"/>
            <a:ext cx="5254625" cy="688975"/>
          </a:xfrm>
          <a:prstGeom prst="rect">
            <a:avLst/>
          </a:prstGeom>
          <a:noFill/>
          <a:ln w="9525" algn="ctr">
            <a:noFill/>
            <a:miter lim="800000"/>
            <a:headEnd/>
            <a:tailEnd/>
          </a:ln>
        </p:spPr>
        <p:txBody>
          <a:bodyPr lIns="0" tIns="0" rIns="0" bIns="0" anchor="b"/>
          <a:lstStyle/>
          <a:p>
            <a:pPr defTabSz="858838" eaLnBrk="0" hangingPunct="0"/>
            <a:r>
              <a:rPr lang="en-US" sz="900">
                <a:ea typeface="Arial Unicode MS"/>
                <a:cs typeface="Arial Unicode MS"/>
              </a:rPr>
              <a:t>PN = pronuclear; IVF = in vitro fertilization; ICSI = intracytoplasmic sperm injection; </a:t>
            </a:r>
            <a:br>
              <a:rPr lang="en-US" sz="900">
                <a:ea typeface="Arial Unicode MS"/>
                <a:cs typeface="Arial Unicode MS"/>
              </a:rPr>
            </a:br>
            <a:r>
              <a:rPr lang="en-US" sz="900">
                <a:ea typeface="Arial Unicode MS"/>
                <a:cs typeface="Arial Unicode MS"/>
              </a:rPr>
              <a:t>rFSH = recombinant follicle-stimulating hormone. </a:t>
            </a:r>
          </a:p>
          <a:p>
            <a:pPr defTabSz="858838" eaLnBrk="0" hangingPunct="0"/>
            <a:endParaRPr lang="en-US" sz="900" b="1">
              <a:ea typeface="Arial Unicode MS"/>
              <a:cs typeface="Arial Unicode MS"/>
            </a:endParaRPr>
          </a:p>
          <a:p>
            <a:pPr defTabSz="858838" eaLnBrk="0" hangingPunct="0"/>
            <a:r>
              <a:rPr lang="en-US" sz="900" b="1">
                <a:ea typeface="Arial Unicode MS"/>
                <a:cs typeface="Arial Unicode MS"/>
              </a:rPr>
              <a:t>1. </a:t>
            </a:r>
            <a:r>
              <a:rPr lang="en-US" sz="900">
                <a:ea typeface="Arial Unicode MS"/>
                <a:cs typeface="Arial Unicode MS"/>
              </a:rPr>
              <a:t>Devroey P et al. </a:t>
            </a:r>
            <a:r>
              <a:rPr lang="en-US" sz="900" i="1">
                <a:ea typeface="Arial Unicode MS"/>
                <a:cs typeface="Arial Unicode MS"/>
              </a:rPr>
              <a:t>Hum Reprod. </a:t>
            </a:r>
            <a:r>
              <a:rPr lang="en-US" sz="900">
                <a:ea typeface="Arial Unicode MS"/>
                <a:cs typeface="Arial Unicode MS"/>
              </a:rPr>
              <a:t>2009;24:3063‒3072.</a:t>
            </a:r>
            <a:r>
              <a:rPr lang="en-US" sz="900" b="1" i="1">
                <a:ea typeface="Arial Unicode MS"/>
                <a:cs typeface="Arial Unicode MS"/>
              </a:rPr>
              <a:t> </a:t>
            </a:r>
            <a:endParaRPr lang="en-US" sz="900">
              <a:ea typeface="Arial Unicode MS"/>
              <a:cs typeface="Arial Unicode MS"/>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10"/>
          <p:cNvSpPr>
            <a:spLocks noGrp="1" noRot="1" noChangeAspect="1" noChangeArrowheads="1" noTextEdit="1"/>
          </p:cNvSpPr>
          <p:nvPr>
            <p:ph type="sldImg"/>
          </p:nvPr>
        </p:nvSpPr>
        <p:spPr bwMode="auto">
          <a:noFill/>
          <a:ln>
            <a:solidFill>
              <a:srgbClr val="000000"/>
            </a:solidFill>
            <a:miter lim="800000"/>
            <a:headEnd/>
            <a:tailEnd/>
          </a:ln>
        </p:spPr>
      </p:sp>
      <p:sp>
        <p:nvSpPr>
          <p:cNvPr id="58370" name="Rectangle 11"/>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latin typeface="Arial" charset="0"/>
              </a:rPr>
              <a:t>This table presents positive hCG outcome per started cycle (as a percentage of patients).</a:t>
            </a:r>
            <a:r>
              <a:rPr lang="en-US" baseline="30000" smtClean="0">
                <a:latin typeface="Arial" charset="0"/>
              </a:rPr>
              <a:t>1</a:t>
            </a:r>
          </a:p>
          <a:p>
            <a:pPr>
              <a:spcBef>
                <a:spcPct val="0"/>
              </a:spcBef>
            </a:pPr>
            <a:r>
              <a:rPr lang="en-US" smtClean="0">
                <a:latin typeface="Arial" charset="0"/>
              </a:rPr>
              <a:t>For all of the measured end points, rates were comparable between ELONVA</a:t>
            </a:r>
            <a:r>
              <a:rPr lang="en-US" baseline="30000" smtClean="0">
                <a:latin typeface="Arial" charset="0"/>
              </a:rPr>
              <a:t>™</a:t>
            </a:r>
            <a:r>
              <a:rPr lang="en-US" smtClean="0">
                <a:latin typeface="Arial" charset="0"/>
              </a:rPr>
              <a:t> </a:t>
            </a:r>
            <a:r>
              <a:rPr lang="en-GB" smtClean="0">
                <a:latin typeface="Arial" charset="0"/>
              </a:rPr>
              <a:t>(corifollitropin alfa) </a:t>
            </a:r>
            <a:r>
              <a:rPr lang="en-US" smtClean="0">
                <a:latin typeface="Arial" charset="0"/>
              </a:rPr>
              <a:t>and daily rFSH.</a:t>
            </a:r>
            <a:r>
              <a:rPr lang="en-US" baseline="30000" smtClean="0">
                <a:latin typeface="Arial" charset="0"/>
              </a:rPr>
              <a:t>1</a:t>
            </a:r>
          </a:p>
        </p:txBody>
      </p:sp>
      <p:sp>
        <p:nvSpPr>
          <p:cNvPr id="58371" name="Rectangle 6"/>
          <p:cNvSpPr>
            <a:spLocks noChangeArrowheads="1"/>
          </p:cNvSpPr>
          <p:nvPr/>
        </p:nvSpPr>
        <p:spPr bwMode="auto">
          <a:xfrm>
            <a:off x="1016000" y="8240713"/>
            <a:ext cx="5254625" cy="687387"/>
          </a:xfrm>
          <a:prstGeom prst="rect">
            <a:avLst/>
          </a:prstGeom>
          <a:noFill/>
          <a:ln w="9525" algn="ctr">
            <a:noFill/>
            <a:miter lim="800000"/>
            <a:headEnd/>
            <a:tailEnd/>
          </a:ln>
        </p:spPr>
        <p:txBody>
          <a:bodyPr lIns="0" tIns="0" rIns="0" bIns="0" anchor="b"/>
          <a:lstStyle/>
          <a:p>
            <a:pPr eaLnBrk="0" hangingPunct="0"/>
            <a:endParaRPr lang="en-US" sz="900" b="1">
              <a:ea typeface="Arial Unicode MS"/>
              <a:cs typeface="Arial Unicode MS"/>
            </a:endParaRPr>
          </a:p>
          <a:p>
            <a:pPr eaLnBrk="0" hangingPunct="0"/>
            <a:endParaRPr lang="en-US" sz="900" b="1">
              <a:ea typeface="Arial Unicode MS"/>
              <a:cs typeface="Arial Unicode MS"/>
            </a:endParaRPr>
          </a:p>
          <a:p>
            <a:pPr eaLnBrk="0" hangingPunct="0"/>
            <a:r>
              <a:rPr lang="en-US" sz="900">
                <a:ea typeface="Arial Unicode MS"/>
                <a:cs typeface="Arial Unicode MS"/>
              </a:rPr>
              <a:t>rFSH = recombinant follicle-stimulating hormone; hCG = human chorionic gonadotropin.</a:t>
            </a:r>
          </a:p>
          <a:p>
            <a:pPr eaLnBrk="0" hangingPunct="0"/>
            <a:endParaRPr lang="en-US" sz="900" b="1">
              <a:ea typeface="Arial Unicode MS"/>
              <a:cs typeface="Arial Unicode MS"/>
            </a:endParaRPr>
          </a:p>
          <a:p>
            <a:pPr eaLnBrk="0" hangingPunct="0"/>
            <a:endParaRPr lang="en-US" sz="900" b="1">
              <a:ea typeface="Arial Unicode MS"/>
              <a:cs typeface="Arial Unicode MS"/>
            </a:endParaRPr>
          </a:p>
          <a:p>
            <a:pPr eaLnBrk="0" hangingPunct="0"/>
            <a:r>
              <a:rPr lang="en-US" sz="900" b="1">
                <a:ea typeface="Arial Unicode MS"/>
                <a:cs typeface="Arial Unicode MS"/>
              </a:rPr>
              <a:t>1. </a:t>
            </a:r>
            <a:r>
              <a:rPr lang="en-US" sz="900">
                <a:ea typeface="Arial Unicode MS"/>
                <a:cs typeface="Arial Unicode MS"/>
              </a:rPr>
              <a:t>Devroey P et al. </a:t>
            </a:r>
            <a:r>
              <a:rPr lang="en-US" sz="900" i="1">
                <a:ea typeface="Arial Unicode MS"/>
                <a:cs typeface="Arial Unicode MS"/>
              </a:rPr>
              <a:t>Hum Reprod. </a:t>
            </a:r>
            <a:r>
              <a:rPr lang="en-US" sz="900">
                <a:ea typeface="Arial Unicode MS"/>
                <a:cs typeface="Arial Unicode MS"/>
              </a:rPr>
              <a:t>2009;24:3063‒3072.</a:t>
            </a:r>
            <a:r>
              <a:rPr lang="en-US" sz="900" b="1" i="1">
                <a:ea typeface="Arial Unicode MS"/>
                <a:cs typeface="Arial Unicode MS"/>
              </a:rPr>
              <a:t> </a:t>
            </a:r>
            <a:endParaRPr lang="en-US" sz="900">
              <a:ea typeface="Arial Unicode MS"/>
              <a:cs typeface="Arial Unicode MS"/>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10"/>
          <p:cNvSpPr>
            <a:spLocks noGrp="1" noRot="1" noChangeAspect="1" noChangeArrowheads="1" noTextEdit="1"/>
          </p:cNvSpPr>
          <p:nvPr>
            <p:ph type="sldImg"/>
          </p:nvPr>
        </p:nvSpPr>
        <p:spPr bwMode="auto">
          <a:noFill/>
          <a:ln>
            <a:solidFill>
              <a:srgbClr val="000000"/>
            </a:solidFill>
            <a:miter lim="800000"/>
            <a:headEnd/>
            <a:tailEnd/>
          </a:ln>
        </p:spPr>
      </p:sp>
      <p:sp>
        <p:nvSpPr>
          <p:cNvPr id="61442" name="Rectangle 11"/>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latin typeface="Arial" charset="0"/>
              </a:rPr>
              <a:t>This slide shows the implantation rate per started cycle (as a percentage of patients).</a:t>
            </a:r>
            <a:r>
              <a:rPr lang="en-US" baseline="30000" smtClean="0">
                <a:latin typeface="Arial" charset="0"/>
              </a:rPr>
              <a:t>1</a:t>
            </a:r>
          </a:p>
          <a:p>
            <a:pPr>
              <a:spcBef>
                <a:spcPct val="0"/>
              </a:spcBef>
            </a:pPr>
            <a:r>
              <a:rPr lang="en-US" smtClean="0">
                <a:latin typeface="Arial" charset="0"/>
              </a:rPr>
              <a:t>Implantation rate is defined as 100 times the maximum number of gestational sacs, as assessed by any ultrasound scan after embryo transfer, divided by the number of embryos transferred (per patient), maximized to 100%.</a:t>
            </a:r>
            <a:r>
              <a:rPr lang="en-US" baseline="30000" smtClean="0">
                <a:latin typeface="Arial" charset="0"/>
              </a:rPr>
              <a:t>1</a:t>
            </a:r>
          </a:p>
          <a:p>
            <a:pPr>
              <a:spcBef>
                <a:spcPct val="0"/>
              </a:spcBef>
            </a:pPr>
            <a:r>
              <a:rPr lang="en-US" smtClean="0">
                <a:latin typeface="Arial" charset="0"/>
              </a:rPr>
              <a:t>For all of the measured end points, rates were comparable between ELONVA</a:t>
            </a:r>
            <a:r>
              <a:rPr lang="en-US" baseline="30000" smtClean="0">
                <a:latin typeface="Arial" charset="0"/>
              </a:rPr>
              <a:t>™</a:t>
            </a:r>
            <a:r>
              <a:rPr lang="en-US" smtClean="0">
                <a:latin typeface="Arial" charset="0"/>
              </a:rPr>
              <a:t> </a:t>
            </a:r>
            <a:r>
              <a:rPr lang="en-GB" smtClean="0">
                <a:latin typeface="Arial" charset="0"/>
              </a:rPr>
              <a:t>(corifollitropin alfa) </a:t>
            </a:r>
            <a:r>
              <a:rPr lang="en-US" smtClean="0">
                <a:latin typeface="Arial" charset="0"/>
              </a:rPr>
              <a:t>and daily rFSH.</a:t>
            </a:r>
            <a:r>
              <a:rPr lang="en-US" baseline="30000" smtClean="0">
                <a:latin typeface="Arial" charset="0"/>
              </a:rPr>
              <a:t>1</a:t>
            </a:r>
          </a:p>
        </p:txBody>
      </p:sp>
      <p:sp>
        <p:nvSpPr>
          <p:cNvPr id="61443" name="Rectangle 6"/>
          <p:cNvSpPr>
            <a:spLocks noChangeArrowheads="1"/>
          </p:cNvSpPr>
          <p:nvPr/>
        </p:nvSpPr>
        <p:spPr bwMode="auto">
          <a:xfrm>
            <a:off x="1016000" y="8240713"/>
            <a:ext cx="5254625" cy="687387"/>
          </a:xfrm>
          <a:prstGeom prst="rect">
            <a:avLst/>
          </a:prstGeom>
          <a:noFill/>
          <a:ln w="9525" algn="ctr">
            <a:noFill/>
            <a:miter lim="800000"/>
            <a:headEnd/>
            <a:tailEnd/>
          </a:ln>
        </p:spPr>
        <p:txBody>
          <a:bodyPr lIns="0" tIns="0" rIns="0" bIns="0" anchor="b"/>
          <a:lstStyle/>
          <a:p>
            <a:pPr eaLnBrk="0" hangingPunct="0"/>
            <a:r>
              <a:rPr lang="en-US" sz="900">
                <a:ea typeface="Arial Unicode MS"/>
                <a:cs typeface="Arial Unicode MS"/>
              </a:rPr>
              <a:t>rFSH = recombinant follicle-stimulating hormone.</a:t>
            </a:r>
            <a:endParaRPr lang="en-US" sz="900" b="1">
              <a:ea typeface="Arial Unicode MS"/>
              <a:cs typeface="Arial Unicode MS"/>
            </a:endParaRPr>
          </a:p>
          <a:p>
            <a:pPr eaLnBrk="0" hangingPunct="0"/>
            <a:endParaRPr lang="en-US" sz="900" b="1">
              <a:ea typeface="Arial Unicode MS"/>
              <a:cs typeface="Arial Unicode MS"/>
            </a:endParaRPr>
          </a:p>
          <a:p>
            <a:pPr eaLnBrk="0" hangingPunct="0"/>
            <a:r>
              <a:rPr lang="en-US" sz="900" b="1">
                <a:ea typeface="Arial Unicode MS"/>
                <a:cs typeface="Arial Unicode MS"/>
              </a:rPr>
              <a:t>1. </a:t>
            </a:r>
            <a:r>
              <a:rPr lang="en-US" sz="900">
                <a:ea typeface="Arial Unicode MS"/>
                <a:cs typeface="Arial Unicode MS"/>
              </a:rPr>
              <a:t>Devroey P et al. </a:t>
            </a:r>
            <a:r>
              <a:rPr lang="en-US" sz="900" i="1">
                <a:ea typeface="Arial Unicode MS"/>
                <a:cs typeface="Arial Unicode MS"/>
              </a:rPr>
              <a:t>Hum Reprod. </a:t>
            </a:r>
            <a:r>
              <a:rPr lang="en-US" sz="900">
                <a:ea typeface="Arial Unicode MS"/>
                <a:cs typeface="Arial Unicode MS"/>
              </a:rPr>
              <a:t>2009;24:3063‒3072.</a:t>
            </a:r>
            <a:r>
              <a:rPr lang="en-US" sz="900" b="1" i="1">
                <a:ea typeface="Arial Unicode MS"/>
                <a:cs typeface="Arial Unicode MS"/>
              </a:rPr>
              <a:t> </a:t>
            </a:r>
            <a:endParaRPr lang="en-US" sz="900">
              <a:ea typeface="Arial Unicode MS"/>
              <a:cs typeface="Arial Unicode MS"/>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16"/>
          <p:cNvSpPr>
            <a:spLocks noGrp="1" noRot="1" noChangeAspect="1" noChangeArrowheads="1" noTextEdit="1"/>
          </p:cNvSpPr>
          <p:nvPr>
            <p:ph type="sldImg"/>
          </p:nvPr>
        </p:nvSpPr>
        <p:spPr bwMode="auto">
          <a:noFill/>
          <a:ln>
            <a:solidFill>
              <a:srgbClr val="000000"/>
            </a:solidFill>
            <a:miter lim="800000"/>
            <a:headEnd/>
            <a:tailEnd/>
          </a:ln>
        </p:spPr>
      </p:sp>
      <p:sp>
        <p:nvSpPr>
          <p:cNvPr id="64514" name="Rectangle 17"/>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latin typeface="Arial" charset="0"/>
              </a:rPr>
              <a:t>This graph shows the distribution of the percentage of patients meeting the hCG criterion of at least 3 follicles ≥17 mm by stimulation day.</a:t>
            </a:r>
          </a:p>
          <a:p>
            <a:pPr>
              <a:spcBef>
                <a:spcPct val="0"/>
              </a:spcBef>
            </a:pPr>
            <a:r>
              <a:rPr lang="en-US" smtClean="0">
                <a:latin typeface="Arial" charset="0"/>
              </a:rPr>
              <a:t>The criterion for hCG was reached at or before stimulation day 8 in 33% of patients treated with ELONVA</a:t>
            </a:r>
            <a:r>
              <a:rPr lang="en-US" baseline="30000" smtClean="0">
                <a:latin typeface="Arial" charset="0"/>
              </a:rPr>
              <a:t>™</a:t>
            </a:r>
            <a:r>
              <a:rPr lang="en-US" smtClean="0">
                <a:latin typeface="Arial" charset="0"/>
              </a:rPr>
              <a:t> (corifollitropin alfa).</a:t>
            </a:r>
            <a:r>
              <a:rPr lang="en-US" baseline="30000" smtClean="0">
                <a:latin typeface="Arial" charset="0"/>
              </a:rPr>
              <a:t>1</a:t>
            </a:r>
            <a:r>
              <a:rPr lang="en-US" smtClean="0">
                <a:latin typeface="Arial" charset="0"/>
              </a:rPr>
              <a:t> </a:t>
            </a:r>
          </a:p>
          <a:p>
            <a:pPr lvl="1">
              <a:spcBef>
                <a:spcPct val="0"/>
              </a:spcBef>
            </a:pPr>
            <a:r>
              <a:rPr lang="en-US" smtClean="0">
                <a:latin typeface="Arial" charset="0"/>
              </a:rPr>
              <a:t>This was following the single injection of </a:t>
            </a:r>
            <a:r>
              <a:rPr lang="en-GB" smtClean="0">
                <a:latin typeface="Arial" charset="0"/>
              </a:rPr>
              <a:t>ELONVA</a:t>
            </a:r>
            <a:r>
              <a:rPr lang="en-US" smtClean="0">
                <a:latin typeface="Arial" charset="0"/>
              </a:rPr>
              <a:t>; no daily rFSH was needed in these patients.</a:t>
            </a:r>
          </a:p>
          <a:p>
            <a:pPr>
              <a:spcBef>
                <a:spcPct val="0"/>
              </a:spcBef>
            </a:pPr>
            <a:r>
              <a:rPr lang="en-US" b="1" smtClean="0">
                <a:latin typeface="Arial" charset="0"/>
              </a:rPr>
              <a:t>Median duration of stimulation (days), from stimulation day 1 up to and including day of hCG for both groups = 9 days.</a:t>
            </a:r>
            <a:r>
              <a:rPr lang="en-US" b="1" baseline="30000" smtClean="0">
                <a:latin typeface="Arial" charset="0"/>
              </a:rPr>
              <a:t>2</a:t>
            </a:r>
          </a:p>
        </p:txBody>
      </p:sp>
      <p:sp>
        <p:nvSpPr>
          <p:cNvPr id="67592" name="Rectangle 6"/>
          <p:cNvSpPr>
            <a:spLocks noChangeArrowheads="1"/>
          </p:cNvSpPr>
          <p:nvPr/>
        </p:nvSpPr>
        <p:spPr bwMode="auto">
          <a:xfrm>
            <a:off x="1016000" y="8240713"/>
            <a:ext cx="5162550" cy="687387"/>
          </a:xfrm>
          <a:prstGeom prst="rect">
            <a:avLst/>
          </a:prstGeom>
          <a:noFill/>
          <a:ln w="9525" algn="ctr">
            <a:noFill/>
            <a:miter lim="800000"/>
            <a:headEnd/>
            <a:tailEnd/>
          </a:ln>
        </p:spPr>
        <p:txBody>
          <a:bodyPr lIns="0" tIns="0" rIns="0" bIns="0" anchor="b"/>
          <a:lstStyle/>
          <a:p>
            <a:pPr eaLnBrk="0" fontAlgn="auto" hangingPunct="0">
              <a:spcBef>
                <a:spcPts val="0"/>
              </a:spcBef>
              <a:spcAft>
                <a:spcPts val="0"/>
              </a:spcAft>
              <a:defRPr/>
            </a:pPr>
            <a:r>
              <a:rPr lang="en-US" sz="900" dirty="0">
                <a:latin typeface="Arial" pitchFamily="34" charset="0"/>
                <a:ea typeface="Arial Unicode MS" pitchFamily="34" charset="-128"/>
              </a:rPr>
              <a:t>hCG = human chorionic gonadotropin; rFSH = recombinant follicle-stimulating hormone.</a:t>
            </a:r>
            <a:endParaRPr lang="en-US" sz="900" b="1" dirty="0">
              <a:latin typeface="Arial" pitchFamily="34" charset="0"/>
              <a:ea typeface="Arial Unicode MS" pitchFamily="34" charset="-128"/>
            </a:endParaRPr>
          </a:p>
          <a:p>
            <a:pPr marL="127621" indent="-127621" eaLnBrk="0" fontAlgn="auto" hangingPunct="0">
              <a:spcBef>
                <a:spcPts val="0"/>
              </a:spcBef>
              <a:spcAft>
                <a:spcPts val="0"/>
              </a:spcAft>
              <a:defRPr/>
            </a:pPr>
            <a:endParaRPr lang="en-US" sz="900" b="1" dirty="0">
              <a:latin typeface="Arial" pitchFamily="34" charset="0"/>
              <a:ea typeface="Arial Unicode MS" pitchFamily="34" charset="-128"/>
              <a:cs typeface="Arial Unicode MS" pitchFamily="34" charset="-128"/>
            </a:endParaRPr>
          </a:p>
          <a:p>
            <a:pPr marL="127621" indent="-127621" eaLnBrk="0" fontAlgn="auto" hangingPunct="0">
              <a:spcBef>
                <a:spcPts val="0"/>
              </a:spcBef>
              <a:spcAft>
                <a:spcPts val="0"/>
              </a:spcAft>
              <a:defRPr/>
            </a:pPr>
            <a:endParaRPr lang="en-US" sz="900" b="1" dirty="0">
              <a:latin typeface="Arial" pitchFamily="34" charset="0"/>
              <a:ea typeface="Arial Unicode MS" pitchFamily="34" charset="-128"/>
              <a:cs typeface="Arial Unicode MS" pitchFamily="34" charset="-128"/>
            </a:endParaRPr>
          </a:p>
          <a:p>
            <a:pPr marL="127621" indent="-127621" eaLnBrk="0" fontAlgn="auto" hangingPunct="0">
              <a:spcBef>
                <a:spcPts val="0"/>
              </a:spcBef>
              <a:spcAft>
                <a:spcPts val="0"/>
              </a:spcAft>
              <a:defRPr/>
            </a:pPr>
            <a:r>
              <a:rPr lang="en-US" sz="900" b="1" dirty="0">
                <a:latin typeface="Arial" pitchFamily="34" charset="0"/>
                <a:ea typeface="Arial Unicode MS" pitchFamily="34" charset="-128"/>
                <a:cs typeface="Arial Unicode MS" pitchFamily="34" charset="-128"/>
              </a:rPr>
              <a:t>1. </a:t>
            </a:r>
            <a:r>
              <a:rPr lang="en-US" sz="900" dirty="0">
                <a:latin typeface="Arial" pitchFamily="34" charset="0"/>
                <a:ea typeface="Arial Unicode MS" pitchFamily="34" charset="-128"/>
                <a:cs typeface="Arial Unicode MS" pitchFamily="34" charset="-128"/>
              </a:rPr>
              <a:t>Fauser BC et al. </a:t>
            </a:r>
            <a:r>
              <a:rPr lang="en-US" sz="900" i="1" dirty="0">
                <a:latin typeface="Arial" pitchFamily="34" charset="0"/>
                <a:ea typeface="Arial Unicode MS" pitchFamily="34" charset="-128"/>
                <a:cs typeface="Arial Unicode MS" pitchFamily="34" charset="-128"/>
              </a:rPr>
              <a:t>Reprod Biomed Online</a:t>
            </a:r>
            <a:r>
              <a:rPr lang="en-US" sz="900" dirty="0">
                <a:latin typeface="Arial" pitchFamily="34" charset="0"/>
                <a:ea typeface="Arial Unicode MS" pitchFamily="34" charset="-128"/>
                <a:cs typeface="Arial Unicode MS" pitchFamily="34" charset="-128"/>
              </a:rPr>
              <a:t>. 2010;21:593‒601.</a:t>
            </a:r>
            <a:endParaRPr lang="en-US" sz="900" b="1" dirty="0">
              <a:latin typeface="Arial" pitchFamily="34" charset="0"/>
              <a:ea typeface="Arial Unicode MS" pitchFamily="34" charset="-128"/>
              <a:cs typeface="Arial Unicode MS" pitchFamily="34" charset="-128"/>
            </a:endParaRPr>
          </a:p>
          <a:p>
            <a:pPr marL="127621" indent="-127621" eaLnBrk="0" fontAlgn="auto" hangingPunct="0">
              <a:spcBef>
                <a:spcPts val="0"/>
              </a:spcBef>
              <a:spcAft>
                <a:spcPts val="0"/>
              </a:spcAft>
              <a:defRPr/>
            </a:pPr>
            <a:r>
              <a:rPr lang="en-US" sz="900" b="1" dirty="0">
                <a:latin typeface="Arial" pitchFamily="34" charset="0"/>
                <a:ea typeface="Arial Unicode MS" pitchFamily="34" charset="-128"/>
                <a:cs typeface="Arial Unicode MS" pitchFamily="34" charset="-128"/>
              </a:rPr>
              <a:t>2. </a:t>
            </a:r>
            <a:r>
              <a:rPr lang="en-US" sz="900" dirty="0">
                <a:latin typeface="Arial" pitchFamily="34" charset="0"/>
                <a:ea typeface="Arial Unicode MS" pitchFamily="34" charset="-128"/>
                <a:cs typeface="Arial Unicode MS" pitchFamily="34" charset="-128"/>
              </a:rPr>
              <a:t>Devroey P et al. </a:t>
            </a:r>
            <a:r>
              <a:rPr lang="en-US" sz="900" i="1" dirty="0">
                <a:latin typeface="Arial" pitchFamily="34" charset="0"/>
                <a:ea typeface="Arial Unicode MS" pitchFamily="34" charset="-128"/>
                <a:cs typeface="Arial Unicode MS" pitchFamily="34" charset="-128"/>
              </a:rPr>
              <a:t>Hum Reprod. </a:t>
            </a:r>
            <a:r>
              <a:rPr lang="en-US" sz="900" dirty="0">
                <a:latin typeface="Arial" pitchFamily="34" charset="0"/>
                <a:ea typeface="Arial Unicode MS" pitchFamily="34" charset="-128"/>
                <a:cs typeface="Arial Unicode MS" pitchFamily="34" charset="-128"/>
              </a:rPr>
              <a:t>2009;24:3063‒3072.</a:t>
            </a:r>
            <a:r>
              <a:rPr lang="en-US" sz="900" b="1" i="1" dirty="0">
                <a:latin typeface="Arial" pitchFamily="34" charset="0"/>
                <a:ea typeface="Arial Unicode MS" pitchFamily="34" charset="-128"/>
                <a:cs typeface="Arial Unicode MS" pitchFamily="34" charset="-128"/>
              </a:rPr>
              <a:t> </a:t>
            </a:r>
            <a:endParaRPr lang="en-US" sz="900" dirty="0">
              <a:latin typeface="Arial" pitchFamily="34" charset="0"/>
              <a:ea typeface="Arial Unicode MS" pitchFamily="34" charset="-128"/>
              <a:cs typeface="Arial Unicode MS" pitchFamily="34"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12"/>
          <p:cNvSpPr>
            <a:spLocks noGrp="1" noRot="1" noChangeAspect="1" noChangeArrowheads="1" noTextEdit="1"/>
          </p:cNvSpPr>
          <p:nvPr>
            <p:ph type="sldImg"/>
          </p:nvPr>
        </p:nvSpPr>
        <p:spPr bwMode="auto">
          <a:noFill/>
          <a:ln>
            <a:solidFill>
              <a:srgbClr val="000000"/>
            </a:solidFill>
            <a:miter lim="800000"/>
            <a:headEnd/>
            <a:tailEnd/>
          </a:ln>
        </p:spPr>
      </p:sp>
      <p:sp>
        <p:nvSpPr>
          <p:cNvPr id="66562" name="Rectangle 1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latin typeface="Arial" charset="0"/>
              </a:rPr>
              <a:t>The number of follicles ≥11 mm was similar between the 2 treatments.</a:t>
            </a:r>
            <a:r>
              <a:rPr lang="en-US" baseline="30000" smtClean="0">
                <a:latin typeface="Arial" charset="0"/>
              </a:rPr>
              <a:t>1</a:t>
            </a:r>
          </a:p>
          <a:p>
            <a:pPr lvl="1">
              <a:spcBef>
                <a:spcPct val="0"/>
              </a:spcBef>
            </a:pPr>
            <a:r>
              <a:rPr lang="en-US" smtClean="0">
                <a:latin typeface="Arial" charset="0"/>
              </a:rPr>
              <a:t>Both groups had an increase in the number of follicles of this size over the course </a:t>
            </a:r>
            <a:br>
              <a:rPr lang="en-US" smtClean="0">
                <a:latin typeface="Arial" charset="0"/>
              </a:rPr>
            </a:br>
            <a:r>
              <a:rPr lang="en-US" smtClean="0">
                <a:latin typeface="Arial" charset="0"/>
              </a:rPr>
              <a:t>of controlled ovarian stimulation. </a:t>
            </a:r>
          </a:p>
          <a:p>
            <a:pPr>
              <a:spcBef>
                <a:spcPct val="0"/>
              </a:spcBef>
            </a:pPr>
            <a:r>
              <a:rPr lang="en-US" smtClean="0">
                <a:latin typeface="Arial" charset="0"/>
              </a:rPr>
              <a:t>A slightly greater (but nonsignificant) number of follicles ≥11 mm was seen in ELONVA</a:t>
            </a:r>
            <a:r>
              <a:rPr lang="en-US" baseline="30000" smtClean="0">
                <a:latin typeface="Arial" charset="0"/>
              </a:rPr>
              <a:t>™ </a:t>
            </a:r>
            <a:r>
              <a:rPr lang="en-US" smtClean="0">
                <a:latin typeface="Arial" charset="0"/>
              </a:rPr>
              <a:t>(corifollitropin alfa)–treated subjects on day 8 of stimulation and on the day of hCG compared with the rFSH group.</a:t>
            </a:r>
            <a:r>
              <a:rPr lang="en-US" baseline="30000" smtClean="0">
                <a:latin typeface="Arial" charset="0"/>
              </a:rPr>
              <a:t>1</a:t>
            </a:r>
          </a:p>
          <a:p>
            <a:pPr>
              <a:spcBef>
                <a:spcPct val="0"/>
              </a:spcBef>
            </a:pPr>
            <a:r>
              <a:rPr lang="en-US" smtClean="0">
                <a:latin typeface="Arial" charset="0"/>
              </a:rPr>
              <a:t>This graph depicts the number and size distribution of follicles on stimulation day 5 and </a:t>
            </a:r>
            <a:br>
              <a:rPr lang="en-US" smtClean="0">
                <a:latin typeface="Arial" charset="0"/>
              </a:rPr>
            </a:br>
            <a:r>
              <a:rPr lang="en-US" smtClean="0">
                <a:latin typeface="Arial" charset="0"/>
              </a:rPr>
              <a:t>day 8 (all patients in the all-subjects-treated group) as well as on the day of hCG (among patients who received hCG).</a:t>
            </a:r>
            <a:r>
              <a:rPr lang="en-US" baseline="30000" smtClean="0">
                <a:latin typeface="Arial" charset="0"/>
              </a:rPr>
              <a:t>1</a:t>
            </a:r>
          </a:p>
          <a:p>
            <a:pPr lvl="1">
              <a:spcBef>
                <a:spcPct val="0"/>
              </a:spcBef>
            </a:pPr>
            <a:r>
              <a:rPr lang="en-US" smtClean="0">
                <a:latin typeface="Arial" charset="0"/>
              </a:rPr>
              <a:t>These groups were comparable, although the mean numbers were higher in the ELONVA group on the day of hCG.</a:t>
            </a:r>
          </a:p>
        </p:txBody>
      </p:sp>
      <p:sp>
        <p:nvSpPr>
          <p:cNvPr id="66563" name="Rectangle 6"/>
          <p:cNvSpPr>
            <a:spLocks noChangeArrowheads="1"/>
          </p:cNvSpPr>
          <p:nvPr/>
        </p:nvSpPr>
        <p:spPr bwMode="auto">
          <a:xfrm>
            <a:off x="1016000" y="8245475"/>
            <a:ext cx="5156200" cy="682625"/>
          </a:xfrm>
          <a:prstGeom prst="rect">
            <a:avLst/>
          </a:prstGeom>
          <a:noFill/>
          <a:ln w="9525" algn="ctr">
            <a:noFill/>
            <a:miter lim="800000"/>
            <a:headEnd/>
            <a:tailEnd/>
          </a:ln>
        </p:spPr>
        <p:txBody>
          <a:bodyPr lIns="0" tIns="0" rIns="0" bIns="0" anchor="b"/>
          <a:lstStyle/>
          <a:p>
            <a:pPr defTabSz="885825" eaLnBrk="0" hangingPunct="0">
              <a:spcBef>
                <a:spcPct val="25000"/>
              </a:spcBef>
            </a:pPr>
            <a:endParaRPr lang="en-US" sz="900" b="1">
              <a:ea typeface="Arial Unicode MS"/>
              <a:cs typeface="Arial Unicode MS"/>
            </a:endParaRPr>
          </a:p>
          <a:p>
            <a:pPr defTabSz="885825" eaLnBrk="0" hangingPunct="0">
              <a:spcBef>
                <a:spcPct val="25000"/>
              </a:spcBef>
            </a:pPr>
            <a:r>
              <a:rPr lang="en-US" sz="900">
                <a:ea typeface="Arial Unicode MS"/>
                <a:cs typeface="Arial Unicode MS"/>
              </a:rPr>
              <a:t>rFSH = recombinant FSH; hCG = human chorionic gonadotropin. </a:t>
            </a:r>
          </a:p>
          <a:p>
            <a:pPr defTabSz="885825" eaLnBrk="0" hangingPunct="0">
              <a:spcBef>
                <a:spcPct val="25000"/>
              </a:spcBef>
            </a:pPr>
            <a:endParaRPr lang="en-US" sz="900" b="1">
              <a:ea typeface="Arial Unicode MS"/>
              <a:cs typeface="Arial Unicode MS"/>
            </a:endParaRPr>
          </a:p>
          <a:p>
            <a:pPr defTabSz="885825" eaLnBrk="0" hangingPunct="0">
              <a:spcBef>
                <a:spcPct val="25000"/>
              </a:spcBef>
            </a:pPr>
            <a:r>
              <a:rPr lang="en-US" sz="900" b="1">
                <a:ea typeface="Arial Unicode MS"/>
                <a:cs typeface="Arial Unicode MS"/>
              </a:rPr>
              <a:t>1. </a:t>
            </a:r>
            <a:r>
              <a:rPr lang="en-US" sz="900">
                <a:ea typeface="Arial Unicode MS"/>
                <a:cs typeface="Arial Unicode MS"/>
              </a:rPr>
              <a:t>Fauser BC et al. </a:t>
            </a:r>
            <a:r>
              <a:rPr lang="en-US" sz="900" i="1">
                <a:ea typeface="Arial Unicode MS"/>
                <a:cs typeface="Arial Unicode MS"/>
              </a:rPr>
              <a:t>Reprod Biomed Online</a:t>
            </a:r>
            <a:r>
              <a:rPr lang="en-US" sz="900">
                <a:ea typeface="Arial Unicode MS"/>
                <a:cs typeface="Arial Unicode MS"/>
              </a:rPr>
              <a:t>. 2010;21:593‒601.</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12"/>
          <p:cNvSpPr>
            <a:spLocks noGrp="1" noRot="1" noChangeAspect="1" noChangeArrowheads="1" noTextEdit="1"/>
          </p:cNvSpPr>
          <p:nvPr>
            <p:ph type="sldImg"/>
          </p:nvPr>
        </p:nvSpPr>
        <p:spPr bwMode="auto">
          <a:noFill/>
          <a:ln>
            <a:solidFill>
              <a:srgbClr val="000000"/>
            </a:solidFill>
            <a:miter lim="800000"/>
            <a:headEnd/>
            <a:tailEnd/>
          </a:ln>
        </p:spPr>
      </p:sp>
      <p:sp>
        <p:nvSpPr>
          <p:cNvPr id="69634" name="Rectangle 13"/>
          <p:cNvSpPr>
            <a:spLocks noGrp="1" noChangeArrowheads="1"/>
          </p:cNvSpPr>
          <p:nvPr>
            <p:ph type="body" idx="1"/>
          </p:nvPr>
        </p:nvSpPr>
        <p:spPr bwMode="auto">
          <a:noFill/>
        </p:spPr>
        <p:txBody>
          <a:bodyPr wrap="square" lIns="91746" tIns="45873" rIns="91746" bIns="45873" numCol="1" anchor="t" anchorCtr="0" compatLnSpc="1">
            <a:prstTxWarp prst="textNoShape">
              <a:avLst/>
            </a:prstTxWarp>
          </a:bodyPr>
          <a:lstStyle/>
          <a:p>
            <a:pPr>
              <a:spcBef>
                <a:spcPct val="0"/>
              </a:spcBef>
            </a:pPr>
            <a:r>
              <a:rPr lang="en-US" smtClean="0">
                <a:latin typeface="Arial" charset="0"/>
              </a:rPr>
              <a:t>Estradiol (E</a:t>
            </a:r>
            <a:r>
              <a:rPr lang="en-US" baseline="-25000" smtClean="0">
                <a:latin typeface="Arial" charset="0"/>
              </a:rPr>
              <a:t>2</a:t>
            </a:r>
            <a:r>
              <a:rPr lang="en-US" smtClean="0">
                <a:latin typeface="Arial" charset="0"/>
              </a:rPr>
              <a:t>) measurements between groups were comparable.</a:t>
            </a:r>
            <a:r>
              <a:rPr lang="en-US" baseline="30000" smtClean="0">
                <a:latin typeface="Arial" charset="0"/>
              </a:rPr>
              <a:t>1</a:t>
            </a:r>
          </a:p>
          <a:p>
            <a:pPr>
              <a:spcBef>
                <a:spcPct val="0"/>
              </a:spcBef>
            </a:pPr>
            <a:r>
              <a:rPr lang="en-US" smtClean="0">
                <a:latin typeface="Arial" charset="0"/>
              </a:rPr>
              <a:t>If you currently monitor E</a:t>
            </a:r>
            <a:r>
              <a:rPr lang="en-US" baseline="-25000" smtClean="0">
                <a:latin typeface="Arial" charset="0"/>
              </a:rPr>
              <a:t>2</a:t>
            </a:r>
            <a:r>
              <a:rPr lang="en-US" smtClean="0">
                <a:latin typeface="Arial" charset="0"/>
              </a:rPr>
              <a:t>, there should be no difference between patients treated with ELONVA</a:t>
            </a:r>
            <a:r>
              <a:rPr lang="en-US" baseline="30000" smtClean="0">
                <a:latin typeface="Arial" charset="0"/>
              </a:rPr>
              <a:t>™</a:t>
            </a:r>
            <a:r>
              <a:rPr lang="en-US" smtClean="0">
                <a:latin typeface="Arial" charset="0"/>
              </a:rPr>
              <a:t> </a:t>
            </a:r>
            <a:r>
              <a:rPr lang="en-GB" smtClean="0">
                <a:latin typeface="Arial" charset="0"/>
              </a:rPr>
              <a:t>(corifollitropin alfa) </a:t>
            </a:r>
            <a:r>
              <a:rPr lang="en-US" smtClean="0">
                <a:latin typeface="Arial" charset="0"/>
              </a:rPr>
              <a:t>and rFSH.</a:t>
            </a:r>
          </a:p>
          <a:p>
            <a:pPr>
              <a:spcBef>
                <a:spcPct val="0"/>
              </a:spcBef>
            </a:pPr>
            <a:r>
              <a:rPr lang="en-US" smtClean="0">
                <a:latin typeface="Arial" charset="0"/>
              </a:rPr>
              <a:t>If you do not currently monitor, there is no need to change your practice.</a:t>
            </a:r>
          </a:p>
        </p:txBody>
      </p:sp>
      <p:sp>
        <p:nvSpPr>
          <p:cNvPr id="69635" name="Rectangle 6"/>
          <p:cNvSpPr>
            <a:spLocks noChangeArrowheads="1"/>
          </p:cNvSpPr>
          <p:nvPr/>
        </p:nvSpPr>
        <p:spPr bwMode="auto">
          <a:xfrm>
            <a:off x="1016000" y="8240713"/>
            <a:ext cx="5162550" cy="688975"/>
          </a:xfrm>
          <a:prstGeom prst="rect">
            <a:avLst/>
          </a:prstGeom>
          <a:noFill/>
          <a:ln w="9525" algn="ctr">
            <a:noFill/>
            <a:miter lim="800000"/>
            <a:headEnd/>
            <a:tailEnd/>
          </a:ln>
        </p:spPr>
        <p:txBody>
          <a:bodyPr lIns="0" tIns="0" rIns="0" bIns="0" anchor="b"/>
          <a:lstStyle/>
          <a:p>
            <a:pPr marL="222250" indent="-222250" defTabSz="865188" eaLnBrk="0" hangingPunct="0"/>
            <a:r>
              <a:rPr lang="en-US" sz="900">
                <a:ea typeface="Arial Unicode MS"/>
                <a:cs typeface="Arial Unicode MS"/>
              </a:rPr>
              <a:t>rFSH = recombinant follicle-stimulating hormone.</a:t>
            </a:r>
            <a:endParaRPr lang="en-US" sz="900" b="1">
              <a:ea typeface="Arial Unicode MS"/>
              <a:cs typeface="Arial Unicode MS"/>
            </a:endParaRPr>
          </a:p>
          <a:p>
            <a:pPr marL="222250" indent="-222250" defTabSz="865188" eaLnBrk="0" hangingPunct="0"/>
            <a:endParaRPr lang="en-US" sz="900" b="1">
              <a:ea typeface="Arial Unicode MS"/>
              <a:cs typeface="Arial Unicode MS"/>
            </a:endParaRPr>
          </a:p>
          <a:p>
            <a:pPr marL="222250" indent="-222250" defTabSz="865188" eaLnBrk="0" hangingPunct="0"/>
            <a:r>
              <a:rPr lang="en-US" sz="900" b="1">
                <a:ea typeface="Arial Unicode MS"/>
                <a:cs typeface="Arial Unicode MS"/>
              </a:rPr>
              <a:t>1. </a:t>
            </a:r>
            <a:r>
              <a:rPr lang="en-US" sz="900">
                <a:ea typeface="Arial Unicode MS"/>
                <a:cs typeface="Arial Unicode MS"/>
              </a:rPr>
              <a:t>Fauser BC et al. </a:t>
            </a:r>
            <a:r>
              <a:rPr lang="en-US" sz="900" i="1">
                <a:ea typeface="Arial Unicode MS"/>
                <a:cs typeface="Arial Unicode MS"/>
              </a:rPr>
              <a:t>Reprod Biomed Online</a:t>
            </a:r>
            <a:r>
              <a:rPr lang="en-US" sz="900">
                <a:ea typeface="Arial Unicode MS"/>
                <a:cs typeface="Arial Unicode MS"/>
              </a:rPr>
              <a:t>. 2010;21:593‒601.</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2706" name="Rectangle 3"/>
          <p:cNvSpPr>
            <a:spLocks noGrp="1" noChangeArrowheads="1"/>
          </p:cNvSpPr>
          <p:nvPr>
            <p:ph type="body" idx="1"/>
          </p:nvPr>
        </p:nvSpPr>
        <p:spPr bwMode="auto">
          <a:xfrm>
            <a:off x="908050" y="4202113"/>
            <a:ext cx="5427663" cy="4259262"/>
          </a:xfrm>
          <a:noFill/>
        </p:spPr>
        <p:txBody>
          <a:bodyPr wrap="square" numCol="1" anchor="t" anchorCtr="0" compatLnSpc="1">
            <a:prstTxWarp prst="textNoShape">
              <a:avLst/>
            </a:prstTxWarp>
          </a:bodyPr>
          <a:lstStyle/>
          <a:p>
            <a:pPr>
              <a:lnSpc>
                <a:spcPct val="90000"/>
              </a:lnSpc>
              <a:spcBef>
                <a:spcPct val="0"/>
              </a:spcBef>
            </a:pPr>
            <a:r>
              <a:rPr lang="en-US" smtClean="0">
                <a:latin typeface="Arial" charset="0"/>
              </a:rPr>
              <a:t>Study design</a:t>
            </a:r>
            <a:r>
              <a:rPr lang="en-US" baseline="30000" smtClean="0">
                <a:latin typeface="Arial" charset="0"/>
              </a:rPr>
              <a:t>1</a:t>
            </a:r>
          </a:p>
          <a:p>
            <a:pPr lvl="1">
              <a:lnSpc>
                <a:spcPct val="90000"/>
              </a:lnSpc>
              <a:spcBef>
                <a:spcPct val="0"/>
              </a:spcBef>
            </a:pPr>
            <a:r>
              <a:rPr lang="en-US" smtClean="0">
                <a:latin typeface="Arial" charset="0"/>
              </a:rPr>
              <a:t>Prospective pregnancy follow-up study to the phase 3, double-blind, multicenter, randomized controlled Engage trial</a:t>
            </a:r>
          </a:p>
          <a:p>
            <a:pPr lvl="1">
              <a:lnSpc>
                <a:spcPct val="90000"/>
              </a:lnSpc>
              <a:spcBef>
                <a:spcPct val="0"/>
              </a:spcBef>
            </a:pPr>
            <a:r>
              <a:rPr lang="en-US" smtClean="0">
                <a:latin typeface="Arial" charset="0"/>
              </a:rPr>
              <a:t>Objective: To compare live birth rates and cumulative ongoing pregnancy rates after one treatment cycle with ELONVA</a:t>
            </a:r>
            <a:r>
              <a:rPr lang="en-US" baseline="30000" smtClean="0">
                <a:latin typeface="Arial" charset="0"/>
              </a:rPr>
              <a:t>™</a:t>
            </a:r>
            <a:r>
              <a:rPr lang="en-US" smtClean="0">
                <a:latin typeface="Arial" charset="0"/>
              </a:rPr>
              <a:t> (corifollitropin alfa) or rFSH</a:t>
            </a:r>
          </a:p>
          <a:p>
            <a:pPr lvl="2">
              <a:lnSpc>
                <a:spcPct val="90000"/>
              </a:lnSpc>
              <a:spcBef>
                <a:spcPct val="0"/>
              </a:spcBef>
            </a:pPr>
            <a:r>
              <a:rPr lang="en-US" smtClean="0">
                <a:latin typeface="Arial" charset="0"/>
              </a:rPr>
              <a:t>Patients who became pregnant after fresh ET in the Engage trial</a:t>
            </a:r>
          </a:p>
          <a:p>
            <a:pPr lvl="3">
              <a:lnSpc>
                <a:spcPct val="90000"/>
              </a:lnSpc>
              <a:spcBef>
                <a:spcPct val="0"/>
              </a:spcBef>
            </a:pPr>
            <a:r>
              <a:rPr lang="en-US" smtClean="0">
                <a:latin typeface="Arial" charset="0"/>
              </a:rPr>
              <a:t>Primary efficacy end point: live birth rate after fresh ET after a single treatment cycle</a:t>
            </a:r>
          </a:p>
          <a:p>
            <a:pPr lvl="2">
              <a:lnSpc>
                <a:spcPct val="90000"/>
              </a:lnSpc>
              <a:spcBef>
                <a:spcPct val="0"/>
              </a:spcBef>
            </a:pPr>
            <a:r>
              <a:rPr lang="en-US" smtClean="0">
                <a:latin typeface="Arial" charset="0"/>
              </a:rPr>
              <a:t>Patients who did not become pregnant after fresh ET in the Engage trial, but who had at least 1 cryopreserved embryo used in a subsequent FTET cycle</a:t>
            </a:r>
          </a:p>
          <a:p>
            <a:pPr lvl="3">
              <a:lnSpc>
                <a:spcPct val="90000"/>
              </a:lnSpc>
              <a:spcBef>
                <a:spcPct val="0"/>
              </a:spcBef>
            </a:pPr>
            <a:r>
              <a:rPr lang="en-US" smtClean="0">
                <a:latin typeface="Arial" charset="0"/>
              </a:rPr>
              <a:t>Primary efficacy end point: cumulative ongoing pregnancy rate after 1 or more FTET cycles</a:t>
            </a:r>
          </a:p>
          <a:p>
            <a:pPr>
              <a:spcBef>
                <a:spcPct val="0"/>
              </a:spcBef>
            </a:pPr>
            <a:r>
              <a:rPr lang="en-US" b="1" smtClean="0">
                <a:latin typeface="Arial" charset="0"/>
              </a:rPr>
              <a:t>The live-birth rates</a:t>
            </a:r>
            <a:r>
              <a:rPr lang="en-US" smtClean="0">
                <a:latin typeface="Arial" charset="0"/>
              </a:rPr>
              <a:t> in the intent-to-treat population were 35.6% for the ELONVA</a:t>
            </a:r>
            <a:r>
              <a:rPr lang="en-US" baseline="30000" smtClean="0">
                <a:latin typeface="Arial" charset="0"/>
              </a:rPr>
              <a:t>™</a:t>
            </a:r>
            <a:r>
              <a:rPr lang="en-US" smtClean="0">
                <a:latin typeface="Arial" charset="0"/>
              </a:rPr>
              <a:t> </a:t>
            </a:r>
            <a:r>
              <a:rPr lang="en-GB" smtClean="0">
                <a:latin typeface="Arial" charset="0"/>
              </a:rPr>
              <a:t>(corifollitropin alfa) </a:t>
            </a:r>
            <a:r>
              <a:rPr lang="en-US" smtClean="0">
                <a:latin typeface="Arial" charset="0"/>
              </a:rPr>
              <a:t>group and 34.4% in the rFSH group.</a:t>
            </a:r>
            <a:r>
              <a:rPr lang="en-US" baseline="30000" smtClean="0">
                <a:latin typeface="Arial" charset="0"/>
              </a:rPr>
              <a:t>1</a:t>
            </a:r>
          </a:p>
          <a:p>
            <a:pPr lvl="1">
              <a:spcBef>
                <a:spcPct val="0"/>
              </a:spcBef>
            </a:pPr>
            <a:r>
              <a:rPr lang="en-GB" smtClean="0">
                <a:latin typeface="Arial" charset="0"/>
              </a:rPr>
              <a:t>ELONVA </a:t>
            </a:r>
            <a:r>
              <a:rPr lang="en-US" smtClean="0">
                <a:latin typeface="Arial" charset="0"/>
              </a:rPr>
              <a:t>group: 269 out of 756 patients had at least 1 liveborn infant</a:t>
            </a:r>
          </a:p>
          <a:p>
            <a:pPr lvl="1">
              <a:spcBef>
                <a:spcPct val="0"/>
              </a:spcBef>
            </a:pPr>
            <a:r>
              <a:rPr lang="en-US" smtClean="0">
                <a:latin typeface="Arial" charset="0"/>
              </a:rPr>
              <a:t>rFSH group: 258 out of 750 patients had at least 1 liveborn infant</a:t>
            </a:r>
          </a:p>
          <a:p>
            <a:pPr lvl="1">
              <a:spcBef>
                <a:spcPct val="0"/>
              </a:spcBef>
            </a:pPr>
            <a:endParaRPr lang="en-US" smtClean="0">
              <a:latin typeface="Arial" charset="0"/>
            </a:endParaRPr>
          </a:p>
          <a:p>
            <a:pPr lvl="1">
              <a:spcBef>
                <a:spcPct val="0"/>
              </a:spcBef>
            </a:pPr>
            <a:endParaRPr lang="en-US" smtClean="0">
              <a:latin typeface="Arial" charset="0"/>
            </a:endParaRPr>
          </a:p>
        </p:txBody>
      </p:sp>
      <p:sp>
        <p:nvSpPr>
          <p:cNvPr id="72707" name="Rectangle 6"/>
          <p:cNvSpPr>
            <a:spLocks noChangeArrowheads="1"/>
          </p:cNvSpPr>
          <p:nvPr/>
        </p:nvSpPr>
        <p:spPr bwMode="auto">
          <a:xfrm>
            <a:off x="1016000" y="8240713"/>
            <a:ext cx="5254625" cy="687387"/>
          </a:xfrm>
          <a:prstGeom prst="rect">
            <a:avLst/>
          </a:prstGeom>
          <a:noFill/>
          <a:ln w="9525" algn="ctr">
            <a:noFill/>
            <a:miter lim="800000"/>
            <a:headEnd/>
            <a:tailEnd/>
          </a:ln>
        </p:spPr>
        <p:txBody>
          <a:bodyPr lIns="0" tIns="0" rIns="0" bIns="0" anchor="b"/>
          <a:lstStyle/>
          <a:p>
            <a:pPr eaLnBrk="0" hangingPunct="0"/>
            <a:r>
              <a:rPr lang="en-US" sz="900">
                <a:ea typeface="Arial Unicode MS"/>
                <a:cs typeface="Arial Unicode MS"/>
              </a:rPr>
              <a:t>rFSH = recombinant follicle-stimulating hormone.</a:t>
            </a:r>
          </a:p>
          <a:p>
            <a:pPr eaLnBrk="0" hangingPunct="0"/>
            <a:endParaRPr lang="en-US" sz="900">
              <a:ea typeface="Arial Unicode MS"/>
              <a:cs typeface="Arial Unicode MS"/>
            </a:endParaRPr>
          </a:p>
          <a:p>
            <a:pPr eaLnBrk="0" hangingPunct="0"/>
            <a:endParaRPr lang="en-US" sz="900">
              <a:ea typeface="Arial Unicode MS"/>
              <a:cs typeface="Arial Unicode MS"/>
            </a:endParaRPr>
          </a:p>
          <a:p>
            <a:pPr eaLnBrk="0" hangingPunct="0"/>
            <a:r>
              <a:rPr lang="en-US" sz="900" b="1">
                <a:ea typeface="Arial Unicode MS"/>
                <a:cs typeface="Arial Unicode MS"/>
              </a:rPr>
              <a:t>1. </a:t>
            </a:r>
            <a:r>
              <a:rPr lang="en-US" sz="900"/>
              <a:t>Boostanfar R et al. </a:t>
            </a:r>
            <a:r>
              <a:rPr lang="en-US" sz="900" i="1"/>
              <a:t>Fertil Steril</a:t>
            </a:r>
            <a:r>
              <a:rPr lang="en-US" sz="900"/>
              <a:t>. 2012;97:1351–1358</a:t>
            </a:r>
            <a:r>
              <a:rPr lang="en-US" sz="900">
                <a:ea typeface="Arial Unicode MS"/>
                <a:cs typeface="Arial Unicode MS"/>
              </a:rPr>
              <a:t>.</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475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GB" dirty="0" smtClean="0">
                <a:latin typeface="Arial" charset="0"/>
              </a:rPr>
              <a:t>When frozen-thawed embryo transfers are included, one can see that from a single controlled ovarian stimulation cycle, the cumulative pregnancy rate is nearly 50% in the </a:t>
            </a:r>
            <a:r>
              <a:rPr lang="en-US" dirty="0" smtClean="0">
                <a:latin typeface="Arial" charset="0"/>
              </a:rPr>
              <a:t>ELONVA</a:t>
            </a:r>
            <a:r>
              <a:rPr lang="en-US" baseline="30000" dirty="0" smtClean="0">
                <a:latin typeface="Arial" charset="0"/>
              </a:rPr>
              <a:t>™</a:t>
            </a:r>
            <a:r>
              <a:rPr lang="en-US" dirty="0" smtClean="0">
                <a:latin typeface="Arial" charset="0"/>
              </a:rPr>
              <a:t> </a:t>
            </a:r>
            <a:r>
              <a:rPr lang="en-GB" dirty="0" smtClean="0">
                <a:latin typeface="Arial" charset="0"/>
              </a:rPr>
              <a:t>(</a:t>
            </a:r>
            <a:r>
              <a:rPr lang="en-GB" dirty="0" err="1" smtClean="0">
                <a:latin typeface="Arial" charset="0"/>
              </a:rPr>
              <a:t>corifollitropin</a:t>
            </a:r>
            <a:r>
              <a:rPr lang="en-GB" dirty="0" smtClean="0">
                <a:latin typeface="Arial" charset="0"/>
              </a:rPr>
              <a:t> </a:t>
            </a:r>
            <a:r>
              <a:rPr lang="en-GB" dirty="0" err="1" smtClean="0">
                <a:latin typeface="Arial" charset="0"/>
              </a:rPr>
              <a:t>alfa</a:t>
            </a:r>
            <a:r>
              <a:rPr lang="en-GB" dirty="0" smtClean="0">
                <a:latin typeface="Arial" charset="0"/>
              </a:rPr>
              <a:t>) arm.</a:t>
            </a:r>
            <a:r>
              <a:rPr lang="en-GB" baseline="30000" dirty="0" smtClean="0">
                <a:latin typeface="Arial" charset="0"/>
              </a:rPr>
              <a:t>1</a:t>
            </a:r>
          </a:p>
          <a:p>
            <a:pPr>
              <a:spcBef>
                <a:spcPct val="0"/>
              </a:spcBef>
            </a:pPr>
            <a:r>
              <a:rPr lang="en-GB" dirty="0" smtClean="0">
                <a:latin typeface="Arial" charset="0"/>
              </a:rPr>
              <a:t>There were 168 patients in the ELONVA arm and 176 in the </a:t>
            </a:r>
            <a:r>
              <a:rPr lang="en-US" dirty="0" err="1" smtClean="0">
                <a:latin typeface="Arial" charset="0"/>
              </a:rPr>
              <a:t>rFSH</a:t>
            </a:r>
            <a:r>
              <a:rPr lang="en-GB" dirty="0" smtClean="0">
                <a:latin typeface="Arial" charset="0"/>
              </a:rPr>
              <a:t> arm with embryos cryopreserved.</a:t>
            </a:r>
            <a:r>
              <a:rPr lang="en-GB" baseline="30000" dirty="0" smtClean="0">
                <a:latin typeface="Arial" charset="0"/>
              </a:rPr>
              <a:t>1</a:t>
            </a:r>
          </a:p>
        </p:txBody>
      </p:sp>
      <p:sp>
        <p:nvSpPr>
          <p:cNvPr id="74755" name="Rectangle 6"/>
          <p:cNvSpPr>
            <a:spLocks noChangeArrowheads="1"/>
          </p:cNvSpPr>
          <p:nvPr/>
        </p:nvSpPr>
        <p:spPr bwMode="auto">
          <a:xfrm>
            <a:off x="1016000" y="8240713"/>
            <a:ext cx="5254625" cy="688975"/>
          </a:xfrm>
          <a:prstGeom prst="rect">
            <a:avLst/>
          </a:prstGeom>
          <a:noFill/>
          <a:ln w="9525" algn="ctr">
            <a:noFill/>
            <a:miter lim="800000"/>
            <a:headEnd/>
            <a:tailEnd/>
          </a:ln>
        </p:spPr>
        <p:txBody>
          <a:bodyPr lIns="0" tIns="0" rIns="0" bIns="0" anchor="b"/>
          <a:lstStyle/>
          <a:p>
            <a:pPr defTabSz="858838" eaLnBrk="0" hangingPunct="0"/>
            <a:r>
              <a:rPr lang="en-US" sz="900">
                <a:solidFill>
                  <a:srgbClr val="000000"/>
                </a:solidFill>
                <a:ea typeface="Arial Unicode MS"/>
                <a:cs typeface="Arial Unicode MS"/>
              </a:rPr>
              <a:t>rFSH = recombinant follicle-stimulating hormone.</a:t>
            </a:r>
          </a:p>
          <a:p>
            <a:pPr defTabSz="858838" eaLnBrk="0" hangingPunct="0"/>
            <a:endParaRPr lang="en-US" sz="900">
              <a:solidFill>
                <a:srgbClr val="000000"/>
              </a:solidFill>
              <a:ea typeface="Arial Unicode MS"/>
              <a:cs typeface="Arial Unicode MS"/>
            </a:endParaRPr>
          </a:p>
          <a:p>
            <a:pPr defTabSz="858838" eaLnBrk="0" hangingPunct="0"/>
            <a:endParaRPr lang="en-US" sz="900">
              <a:solidFill>
                <a:srgbClr val="000000"/>
              </a:solidFill>
              <a:ea typeface="Arial Unicode MS"/>
              <a:cs typeface="Arial Unicode MS"/>
            </a:endParaRPr>
          </a:p>
          <a:p>
            <a:pPr defTabSz="858838" eaLnBrk="0" hangingPunct="0"/>
            <a:r>
              <a:rPr lang="en-US" sz="900" b="1">
                <a:ea typeface="Arial Unicode MS"/>
                <a:cs typeface="Arial Unicode MS"/>
              </a:rPr>
              <a:t>1. </a:t>
            </a:r>
            <a:r>
              <a:rPr lang="en-US" sz="900">
                <a:ea typeface="Arial Unicode MS"/>
                <a:cs typeface="Arial Unicode MS"/>
              </a:rPr>
              <a:t>Boostanfar R et al. </a:t>
            </a:r>
            <a:r>
              <a:rPr lang="en-US" sz="900" i="1">
                <a:ea typeface="Arial Unicode MS"/>
                <a:cs typeface="Arial Unicode MS"/>
              </a:rPr>
              <a:t>Fertil Steril</a:t>
            </a:r>
            <a:r>
              <a:rPr lang="en-US" sz="900">
                <a:ea typeface="Arial Unicode MS"/>
                <a:cs typeface="Arial Unicode MS"/>
              </a:rPr>
              <a:t>. 2012;97:1351–1358.</a:t>
            </a:r>
            <a:endParaRPr lang="en-US" sz="900">
              <a:solidFill>
                <a:srgbClr val="000000"/>
              </a:solidFill>
              <a:ea typeface="Arial Unicode MS"/>
              <a:cs typeface="Arial Unicode MS"/>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987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latin typeface="Arial" charset="0"/>
              </a:rPr>
              <a:t>This retrospective investigation evaluated the impact of endogenous LH levels on ongoing pregnancy rate as part of the Engage trial.</a:t>
            </a:r>
            <a:r>
              <a:rPr lang="en-US" baseline="30000" smtClean="0">
                <a:latin typeface="Arial" charset="0"/>
              </a:rPr>
              <a:t>1</a:t>
            </a:r>
            <a:r>
              <a:rPr lang="en-US" smtClean="0">
                <a:latin typeface="Arial" charset="0"/>
              </a:rPr>
              <a:t> </a:t>
            </a:r>
          </a:p>
        </p:txBody>
      </p:sp>
      <p:sp>
        <p:nvSpPr>
          <p:cNvPr id="79875" name="Rectangle 6"/>
          <p:cNvSpPr>
            <a:spLocks noChangeArrowheads="1"/>
          </p:cNvSpPr>
          <p:nvPr/>
        </p:nvSpPr>
        <p:spPr bwMode="auto">
          <a:xfrm>
            <a:off x="1016000" y="8245475"/>
            <a:ext cx="5157788" cy="684213"/>
          </a:xfrm>
          <a:prstGeom prst="rect">
            <a:avLst/>
          </a:prstGeom>
          <a:noFill/>
          <a:ln w="9525" algn="ctr">
            <a:noFill/>
            <a:miter lim="800000"/>
            <a:headEnd/>
            <a:tailEnd/>
          </a:ln>
        </p:spPr>
        <p:txBody>
          <a:bodyPr lIns="0" tIns="0" rIns="0" bIns="0" anchor="b"/>
          <a:lstStyle/>
          <a:p>
            <a:pPr defTabSz="881063" eaLnBrk="0" hangingPunct="0">
              <a:spcBef>
                <a:spcPct val="25000"/>
              </a:spcBef>
            </a:pPr>
            <a:endParaRPr lang="en-US" sz="900">
              <a:solidFill>
                <a:srgbClr val="000000"/>
              </a:solidFill>
              <a:ea typeface="Arial Unicode MS"/>
              <a:cs typeface="Arial Unicode MS"/>
            </a:endParaRPr>
          </a:p>
          <a:p>
            <a:pPr defTabSz="881063" eaLnBrk="0" hangingPunct="0">
              <a:spcBef>
                <a:spcPct val="25000"/>
              </a:spcBef>
            </a:pPr>
            <a:r>
              <a:rPr lang="en-US" sz="900">
                <a:solidFill>
                  <a:srgbClr val="000000"/>
                </a:solidFill>
                <a:ea typeface="Arial Unicode MS"/>
                <a:cs typeface="Arial Unicode MS"/>
              </a:rPr>
              <a:t>LH = luteinizing hormone. </a:t>
            </a:r>
          </a:p>
          <a:p>
            <a:pPr defTabSz="881063" eaLnBrk="0" hangingPunct="0">
              <a:spcBef>
                <a:spcPct val="25000"/>
              </a:spcBef>
            </a:pPr>
            <a:endParaRPr lang="en-US" sz="900" b="1">
              <a:solidFill>
                <a:srgbClr val="000000"/>
              </a:solidFill>
              <a:ea typeface="Arial Unicode MS"/>
              <a:cs typeface="Arial Unicode MS"/>
            </a:endParaRPr>
          </a:p>
          <a:p>
            <a:pPr defTabSz="881063" eaLnBrk="0" hangingPunct="0">
              <a:spcBef>
                <a:spcPct val="25000"/>
              </a:spcBef>
            </a:pPr>
            <a:r>
              <a:rPr lang="en-US" sz="900" b="1">
                <a:solidFill>
                  <a:srgbClr val="000000"/>
                </a:solidFill>
                <a:ea typeface="Arial Unicode MS"/>
                <a:cs typeface="Arial Unicode MS"/>
              </a:rPr>
              <a:t>1. </a:t>
            </a:r>
            <a:r>
              <a:rPr lang="en-US" sz="900">
                <a:solidFill>
                  <a:srgbClr val="000000"/>
                </a:solidFill>
                <a:ea typeface="Arial Unicode MS"/>
                <a:cs typeface="Arial Unicode MS"/>
              </a:rPr>
              <a:t>Doody KJ et al. </a:t>
            </a:r>
            <a:r>
              <a:rPr lang="en-US" sz="900" i="1">
                <a:solidFill>
                  <a:srgbClr val="000000"/>
                </a:solidFill>
                <a:ea typeface="Arial Unicode MS"/>
                <a:cs typeface="Arial Unicode MS"/>
              </a:rPr>
              <a:t>Reprod Biomed Online</a:t>
            </a:r>
            <a:r>
              <a:rPr lang="en-US" sz="900">
                <a:solidFill>
                  <a:srgbClr val="000000"/>
                </a:solidFill>
                <a:ea typeface="Arial Unicode MS"/>
                <a:cs typeface="Arial Unicode MS"/>
              </a:rPr>
              <a:t>. 20112011;23:449–456. .</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192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latin typeface="Arial" charset="0"/>
              </a:rPr>
              <a:t>LH was measured by a central laboratory on stimulation days 1, 5, and 8. It is important to recognize that these results were not made available to physician investigators. Therefore, stimulations were not modified in response to these values. Patients were grouped by LH levels into 3 categories: the lowest quartile (P&lt;25), the highest quartile (P&gt;75), and the middle half (P25–P75). A comparison of ongoing pregnancy rates was made by category.</a:t>
            </a:r>
            <a:r>
              <a:rPr lang="en-US" baseline="30000" smtClean="0">
                <a:latin typeface="Arial" charset="0"/>
              </a:rPr>
              <a:t>1</a:t>
            </a:r>
            <a:r>
              <a:rPr lang="en-US" smtClean="0">
                <a:latin typeface="Arial" charset="0"/>
              </a:rPr>
              <a:t>  </a:t>
            </a:r>
          </a:p>
        </p:txBody>
      </p:sp>
      <p:sp>
        <p:nvSpPr>
          <p:cNvPr id="81923" name="Rectangle 6"/>
          <p:cNvSpPr>
            <a:spLocks noChangeArrowheads="1"/>
          </p:cNvSpPr>
          <p:nvPr/>
        </p:nvSpPr>
        <p:spPr bwMode="auto">
          <a:xfrm>
            <a:off x="1016000" y="8245475"/>
            <a:ext cx="5157788" cy="684213"/>
          </a:xfrm>
          <a:prstGeom prst="rect">
            <a:avLst/>
          </a:prstGeom>
          <a:noFill/>
          <a:ln w="9525" algn="ctr">
            <a:noFill/>
            <a:miter lim="800000"/>
            <a:headEnd/>
            <a:tailEnd/>
          </a:ln>
        </p:spPr>
        <p:txBody>
          <a:bodyPr lIns="0" tIns="0" rIns="0" bIns="0" anchor="b"/>
          <a:lstStyle/>
          <a:p>
            <a:pPr defTabSz="881063" eaLnBrk="0" hangingPunct="0">
              <a:spcBef>
                <a:spcPct val="25000"/>
              </a:spcBef>
            </a:pPr>
            <a:endParaRPr lang="en-US" sz="900">
              <a:solidFill>
                <a:srgbClr val="000000"/>
              </a:solidFill>
              <a:ea typeface="Arial Unicode MS"/>
              <a:cs typeface="Arial Unicode MS"/>
            </a:endParaRPr>
          </a:p>
          <a:p>
            <a:pPr defTabSz="881063" eaLnBrk="0" hangingPunct="0">
              <a:spcBef>
                <a:spcPct val="25000"/>
              </a:spcBef>
            </a:pPr>
            <a:r>
              <a:rPr lang="en-US" sz="900">
                <a:solidFill>
                  <a:srgbClr val="000000"/>
                </a:solidFill>
                <a:ea typeface="Arial Unicode MS"/>
                <a:cs typeface="Arial Unicode MS"/>
              </a:rPr>
              <a:t>LH = luteinizing hormone; P = progesterone.</a:t>
            </a:r>
            <a:r>
              <a:rPr lang="en-US" sz="900" b="1">
                <a:solidFill>
                  <a:srgbClr val="000000"/>
                </a:solidFill>
                <a:ea typeface="Arial Unicode MS"/>
                <a:cs typeface="Arial Unicode MS"/>
              </a:rPr>
              <a:t> </a:t>
            </a:r>
          </a:p>
          <a:p>
            <a:pPr defTabSz="881063" eaLnBrk="0" hangingPunct="0">
              <a:spcBef>
                <a:spcPct val="25000"/>
              </a:spcBef>
            </a:pPr>
            <a:endParaRPr lang="en-US" sz="900" b="1">
              <a:solidFill>
                <a:srgbClr val="000000"/>
              </a:solidFill>
              <a:ea typeface="Arial Unicode MS"/>
              <a:cs typeface="Arial Unicode MS"/>
            </a:endParaRPr>
          </a:p>
          <a:p>
            <a:pPr defTabSz="881063" eaLnBrk="0" hangingPunct="0">
              <a:spcBef>
                <a:spcPct val="25000"/>
              </a:spcBef>
            </a:pPr>
            <a:r>
              <a:rPr lang="en-US" sz="900" b="1">
                <a:solidFill>
                  <a:srgbClr val="000000"/>
                </a:solidFill>
                <a:ea typeface="Arial Unicode MS"/>
                <a:cs typeface="Arial Unicode MS"/>
              </a:rPr>
              <a:t>1. </a:t>
            </a:r>
            <a:r>
              <a:rPr lang="en-US" sz="900">
                <a:solidFill>
                  <a:srgbClr val="000000"/>
                </a:solidFill>
                <a:ea typeface="Arial Unicode MS"/>
                <a:cs typeface="Arial Unicode MS"/>
              </a:rPr>
              <a:t>Doody KJ et al. </a:t>
            </a:r>
            <a:r>
              <a:rPr lang="en-US" sz="900" i="1">
                <a:solidFill>
                  <a:srgbClr val="000000"/>
                </a:solidFill>
                <a:ea typeface="Arial Unicode MS"/>
                <a:cs typeface="Arial Unicode MS"/>
              </a:rPr>
              <a:t>Reprod Biomed Online</a:t>
            </a:r>
            <a:r>
              <a:rPr lang="en-US" sz="900">
                <a:solidFill>
                  <a:srgbClr val="000000"/>
                </a:solidFill>
                <a:ea typeface="Arial Unicode MS"/>
                <a:cs typeface="Arial Unicode MS"/>
              </a:rPr>
              <a:t>. 20112011;23:449–456.</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2"/>
          <p:cNvSpPr>
            <a:spLocks noGrp="1" noRot="1" noChangeAspect="1" noChangeArrowheads="1" noTextEdit="1"/>
          </p:cNvSpPr>
          <p:nvPr>
            <p:ph type="sldImg"/>
          </p:nvPr>
        </p:nvSpPr>
        <p:spPr bwMode="auto">
          <a:noFill/>
          <a:ln>
            <a:solidFill>
              <a:srgbClr val="000000"/>
            </a:solidFill>
            <a:miter lim="800000"/>
            <a:headEnd/>
            <a:tailEnd/>
          </a:ln>
        </p:spPr>
      </p:sp>
      <p:sp>
        <p:nvSpPr>
          <p:cNvPr id="20482" name="Rectangle 1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latin typeface="Arial" charset="0"/>
              </a:rPr>
              <a:t>These data can be used to illustrate how far we have come since the first IVF procedure in the late 1970s and show that the trend is increasing.</a:t>
            </a:r>
          </a:p>
          <a:p>
            <a:pPr lvl="1">
              <a:spcBef>
                <a:spcPct val="0"/>
              </a:spcBef>
            </a:pPr>
            <a:r>
              <a:rPr lang="en-US" smtClean="0">
                <a:latin typeface="Arial" charset="0"/>
              </a:rPr>
              <a:t>The figure on the left shows data reported by the European Society of Human Reproduction and Embryology from the European IVF-monitoring report that collected data from existing country registers.</a:t>
            </a:r>
            <a:r>
              <a:rPr lang="en-US" baseline="30000" smtClean="0">
                <a:latin typeface="Arial" charset="0"/>
              </a:rPr>
              <a:t>1-10</a:t>
            </a:r>
          </a:p>
          <a:p>
            <a:pPr lvl="2">
              <a:spcBef>
                <a:spcPct val="0"/>
              </a:spcBef>
            </a:pPr>
            <a:r>
              <a:rPr lang="en-US" smtClean="0">
                <a:latin typeface="Arial" charset="0"/>
              </a:rPr>
              <a:t>There were about 459,000 IVF cycles in 2006.</a:t>
            </a:r>
            <a:r>
              <a:rPr lang="en-US" baseline="30000" smtClean="0">
                <a:latin typeface="Arial" charset="0"/>
              </a:rPr>
              <a:t>1</a:t>
            </a:r>
          </a:p>
          <a:p>
            <a:pPr lvl="2">
              <a:spcBef>
                <a:spcPct val="0"/>
              </a:spcBef>
            </a:pPr>
            <a:r>
              <a:rPr lang="en-US" smtClean="0">
                <a:latin typeface="Arial" charset="0"/>
              </a:rPr>
              <a:t>Data were collected from clinics in European countries. Data from 2006 include 3 more countries (Austria, Cyprus, and Latvia) and 1 fewer (Croatia) than the 2005 report.</a:t>
            </a:r>
            <a:r>
              <a:rPr lang="en-US" baseline="30000" smtClean="0">
                <a:latin typeface="Arial" charset="0"/>
              </a:rPr>
              <a:t>1</a:t>
            </a:r>
            <a:r>
              <a:rPr lang="en-US" smtClean="0">
                <a:latin typeface="Arial" charset="0"/>
              </a:rPr>
              <a:t> </a:t>
            </a:r>
          </a:p>
          <a:p>
            <a:pPr lvl="2">
              <a:spcBef>
                <a:spcPct val="0"/>
              </a:spcBef>
            </a:pPr>
            <a:r>
              <a:rPr lang="en-US" smtClean="0">
                <a:latin typeface="Arial" charset="0"/>
              </a:rPr>
              <a:t>The proportion of reporting clinics rose to 86.0% (998 out of 1,160 clinics) in 2006, compared with 81.4% in 2005 (923 out of 1,134).</a:t>
            </a:r>
            <a:r>
              <a:rPr lang="en-US" baseline="30000" smtClean="0">
                <a:latin typeface="Arial" charset="0"/>
              </a:rPr>
              <a:t>1</a:t>
            </a:r>
          </a:p>
          <a:p>
            <a:pPr lvl="1">
              <a:spcBef>
                <a:spcPct val="0"/>
              </a:spcBef>
            </a:pPr>
            <a:r>
              <a:rPr lang="en-US" smtClean="0">
                <a:latin typeface="Arial" charset="0"/>
              </a:rPr>
              <a:t>Note: Total cycle numbers are a conservative low estimate, since registries are not complete, and actual numbers may be higher.</a:t>
            </a:r>
            <a:r>
              <a:rPr lang="en-US" baseline="30000" smtClean="0">
                <a:latin typeface="Arial" charset="0"/>
              </a:rPr>
              <a:t>1</a:t>
            </a:r>
          </a:p>
          <a:p>
            <a:pPr>
              <a:spcBef>
                <a:spcPct val="0"/>
              </a:spcBef>
            </a:pPr>
            <a:r>
              <a:rPr lang="en-US" smtClean="0">
                <a:latin typeface="Arial" charset="0"/>
              </a:rPr>
              <a:t>The figure on the right shows the number of publications reported in the PubMed database with “IVF” in the title or abstract.</a:t>
            </a:r>
          </a:p>
          <a:p>
            <a:pPr lvl="2">
              <a:spcBef>
                <a:spcPct val="0"/>
              </a:spcBef>
            </a:pPr>
            <a:r>
              <a:rPr lang="en-US" smtClean="0">
                <a:latin typeface="Arial" charset="0"/>
              </a:rPr>
              <a:t>The clinical interest and research efforts in the field are steadily growing.</a:t>
            </a:r>
          </a:p>
        </p:txBody>
      </p:sp>
      <p:sp>
        <p:nvSpPr>
          <p:cNvPr id="20483" name="Rectangle 5"/>
          <p:cNvSpPr>
            <a:spLocks noChangeArrowheads="1"/>
          </p:cNvSpPr>
          <p:nvPr/>
        </p:nvSpPr>
        <p:spPr bwMode="auto">
          <a:xfrm>
            <a:off x="1016000" y="7575550"/>
            <a:ext cx="5365750" cy="1354138"/>
          </a:xfrm>
          <a:prstGeom prst="rect">
            <a:avLst/>
          </a:prstGeom>
          <a:noFill/>
          <a:ln w="9525" algn="ctr">
            <a:noFill/>
            <a:miter lim="800000"/>
            <a:headEnd/>
            <a:tailEnd/>
          </a:ln>
        </p:spPr>
        <p:txBody>
          <a:bodyPr lIns="0" tIns="0" rIns="0" bIns="0" anchor="b"/>
          <a:lstStyle/>
          <a:p>
            <a:pPr defTabSz="858838"/>
            <a:r>
              <a:rPr lang="en-US" sz="900">
                <a:ea typeface="Arial Unicode MS"/>
                <a:cs typeface="Arial Unicode MS"/>
              </a:rPr>
              <a:t>IVF = in vitro fertilization.</a:t>
            </a:r>
          </a:p>
          <a:p>
            <a:pPr defTabSz="858838"/>
            <a:endParaRPr lang="en-US" sz="900" b="1">
              <a:ea typeface="Arial Unicode MS"/>
              <a:cs typeface="Arial Unicode MS"/>
            </a:endParaRPr>
          </a:p>
          <a:p>
            <a:pPr defTabSz="858838"/>
            <a:r>
              <a:rPr lang="en-US" sz="900" b="1">
                <a:ea typeface="Arial Unicode MS"/>
                <a:cs typeface="Arial Unicode MS"/>
              </a:rPr>
              <a:t>1. </a:t>
            </a:r>
            <a:r>
              <a:rPr lang="en-US" sz="900">
                <a:ea typeface="Arial Unicode MS"/>
                <a:cs typeface="Arial Unicode MS"/>
              </a:rPr>
              <a:t>Nygren KG et al. </a:t>
            </a:r>
            <a:r>
              <a:rPr lang="en-US" sz="900" i="1">
                <a:ea typeface="Arial Unicode MS"/>
                <a:cs typeface="Arial Unicode MS"/>
              </a:rPr>
              <a:t>Hum Reprod</a:t>
            </a:r>
            <a:r>
              <a:rPr lang="en-US" sz="900">
                <a:ea typeface="Arial Unicode MS"/>
                <a:cs typeface="Arial Unicode MS"/>
              </a:rPr>
              <a:t>. 2001;16:384‒391; </a:t>
            </a:r>
            <a:r>
              <a:rPr lang="en-US" sz="900" b="1">
                <a:ea typeface="Arial Unicode MS"/>
                <a:cs typeface="Arial Unicode MS"/>
              </a:rPr>
              <a:t>2. </a:t>
            </a:r>
            <a:r>
              <a:rPr lang="en-US" sz="900">
                <a:ea typeface="Arial Unicode MS"/>
                <a:cs typeface="Arial Unicode MS"/>
              </a:rPr>
              <a:t>Nygren KG et al. </a:t>
            </a:r>
            <a:r>
              <a:rPr lang="en-US" sz="900" i="1">
                <a:ea typeface="Arial Unicode MS"/>
                <a:cs typeface="Arial Unicode MS"/>
              </a:rPr>
              <a:t>Hum Reprod</a:t>
            </a:r>
            <a:r>
              <a:rPr lang="en-US" sz="900">
                <a:ea typeface="Arial Unicode MS"/>
                <a:cs typeface="Arial Unicode MS"/>
              </a:rPr>
              <a:t>. 2001;16:2459‒2471; </a:t>
            </a:r>
            <a:r>
              <a:rPr lang="en-US" sz="900" b="1">
                <a:ea typeface="Arial Unicode MS"/>
                <a:cs typeface="Arial Unicode MS"/>
              </a:rPr>
              <a:t>3. </a:t>
            </a:r>
            <a:r>
              <a:rPr lang="en-US" sz="900">
                <a:ea typeface="Arial Unicode MS"/>
                <a:cs typeface="Arial Unicode MS"/>
              </a:rPr>
              <a:t>Nygren KG et al. </a:t>
            </a:r>
            <a:r>
              <a:rPr lang="en-US" sz="900" i="1">
                <a:ea typeface="Arial Unicode MS"/>
                <a:cs typeface="Arial Unicode MS"/>
              </a:rPr>
              <a:t>Hum Reprod</a:t>
            </a:r>
            <a:r>
              <a:rPr lang="en-US" sz="900">
                <a:ea typeface="Arial Unicode MS"/>
                <a:cs typeface="Arial Unicode MS"/>
              </a:rPr>
              <a:t>. 2002;17:3260‒3274; </a:t>
            </a:r>
            <a:r>
              <a:rPr lang="en-US" sz="900" b="1">
                <a:ea typeface="Arial Unicode MS"/>
                <a:cs typeface="Arial Unicode MS"/>
              </a:rPr>
              <a:t>4. </a:t>
            </a:r>
            <a:r>
              <a:rPr lang="en-US" sz="900">
                <a:ea typeface="Arial Unicode MS"/>
                <a:cs typeface="Arial Unicode MS"/>
              </a:rPr>
              <a:t>Nyboe Andersen A et al. </a:t>
            </a:r>
            <a:r>
              <a:rPr lang="en-US" sz="900" i="1">
                <a:ea typeface="Arial Unicode MS"/>
                <a:cs typeface="Arial Unicode MS"/>
              </a:rPr>
              <a:t>Hum Reprod</a:t>
            </a:r>
            <a:r>
              <a:rPr lang="en-US" sz="900">
                <a:ea typeface="Arial Unicode MS"/>
                <a:cs typeface="Arial Unicode MS"/>
              </a:rPr>
              <a:t>. 2004;19:490‒503; </a:t>
            </a:r>
            <a:r>
              <a:rPr lang="en-US" sz="900" b="1">
                <a:ea typeface="Arial Unicode MS"/>
                <a:cs typeface="Arial Unicode MS"/>
              </a:rPr>
              <a:t>5. </a:t>
            </a:r>
            <a:r>
              <a:rPr lang="en-US" sz="900">
                <a:ea typeface="Arial Unicode MS"/>
                <a:cs typeface="Arial Unicode MS"/>
              </a:rPr>
              <a:t>Andersen AN et al. </a:t>
            </a:r>
            <a:r>
              <a:rPr lang="en-US" sz="900" i="1">
                <a:ea typeface="Arial Unicode MS"/>
                <a:cs typeface="Arial Unicode MS"/>
              </a:rPr>
              <a:t>Hum Reprod</a:t>
            </a:r>
            <a:r>
              <a:rPr lang="en-US" sz="900">
                <a:ea typeface="Arial Unicode MS"/>
                <a:cs typeface="Arial Unicode MS"/>
              </a:rPr>
              <a:t>. 2005;20:1158‒1176; </a:t>
            </a:r>
            <a:r>
              <a:rPr lang="en-US" sz="900" b="1">
                <a:ea typeface="Arial Unicode MS"/>
                <a:cs typeface="Arial Unicode MS"/>
              </a:rPr>
              <a:t>6. </a:t>
            </a:r>
            <a:r>
              <a:rPr lang="en-US" sz="900">
                <a:ea typeface="Arial Unicode MS"/>
                <a:cs typeface="Arial Unicode MS"/>
              </a:rPr>
              <a:t>Andersen AN et al. </a:t>
            </a:r>
            <a:r>
              <a:rPr lang="en-US" sz="900" i="1">
                <a:ea typeface="Arial Unicode MS"/>
                <a:cs typeface="Arial Unicode MS"/>
              </a:rPr>
              <a:t>Hum Reprod.</a:t>
            </a:r>
            <a:r>
              <a:rPr lang="en-US" sz="900">
                <a:ea typeface="Arial Unicode MS"/>
                <a:cs typeface="Arial Unicode MS"/>
              </a:rPr>
              <a:t> 2006;21:1680‒1697; </a:t>
            </a:r>
            <a:r>
              <a:rPr lang="en-US" sz="900" b="1">
                <a:ea typeface="Arial Unicode MS"/>
                <a:cs typeface="Arial Unicode MS"/>
              </a:rPr>
              <a:t>7.</a:t>
            </a:r>
            <a:r>
              <a:rPr lang="en-US" sz="900">
                <a:ea typeface="Arial Unicode MS"/>
                <a:cs typeface="Arial Unicode MS"/>
              </a:rPr>
              <a:t> Andersen AN et al. </a:t>
            </a:r>
            <a:r>
              <a:rPr lang="en-US" sz="900" i="1">
                <a:ea typeface="Arial Unicode MS"/>
                <a:cs typeface="Arial Unicode MS"/>
              </a:rPr>
              <a:t>Hum Reprod.</a:t>
            </a:r>
            <a:r>
              <a:rPr lang="en-US" sz="900">
                <a:ea typeface="Arial Unicode MS"/>
                <a:cs typeface="Arial Unicode MS"/>
              </a:rPr>
              <a:t> 2007;22:1513‒1525; </a:t>
            </a:r>
            <a:br>
              <a:rPr lang="en-US" sz="900">
                <a:ea typeface="Arial Unicode MS"/>
                <a:cs typeface="Arial Unicode MS"/>
              </a:rPr>
            </a:br>
            <a:r>
              <a:rPr lang="en-US" sz="900" b="1">
                <a:ea typeface="Arial Unicode MS"/>
                <a:cs typeface="Arial Unicode MS"/>
              </a:rPr>
              <a:t>8. </a:t>
            </a:r>
            <a:r>
              <a:rPr lang="en-US" sz="900">
                <a:ea typeface="Arial Unicode MS"/>
                <a:cs typeface="Arial Unicode MS"/>
              </a:rPr>
              <a:t>Andersen AN et al. </a:t>
            </a:r>
            <a:r>
              <a:rPr lang="en-US" sz="900" i="1">
                <a:ea typeface="Arial Unicode MS"/>
                <a:cs typeface="Arial Unicode MS"/>
              </a:rPr>
              <a:t>Hum Reprod.</a:t>
            </a:r>
            <a:r>
              <a:rPr lang="en-US" sz="900">
                <a:ea typeface="Arial Unicode MS"/>
                <a:cs typeface="Arial Unicode MS"/>
              </a:rPr>
              <a:t> 2008;23:756‒771; </a:t>
            </a:r>
            <a:r>
              <a:rPr lang="en-US" sz="900" b="1">
                <a:ea typeface="Arial Unicode MS"/>
                <a:cs typeface="Arial Unicode MS"/>
              </a:rPr>
              <a:t>9. </a:t>
            </a:r>
            <a:r>
              <a:rPr lang="en-US" sz="900">
                <a:ea typeface="Arial Unicode MS"/>
                <a:cs typeface="Arial Unicode MS"/>
              </a:rPr>
              <a:t>Andersen AN et al. </a:t>
            </a:r>
            <a:r>
              <a:rPr lang="en-US" sz="900" i="1">
                <a:ea typeface="Arial Unicode MS"/>
                <a:cs typeface="Arial Unicode MS"/>
              </a:rPr>
              <a:t>Hum Reprod.</a:t>
            </a:r>
            <a:r>
              <a:rPr lang="en-US" sz="900">
                <a:ea typeface="Arial Unicode MS"/>
                <a:cs typeface="Arial Unicode MS"/>
              </a:rPr>
              <a:t> 2009;24:1267‒1287; </a:t>
            </a:r>
            <a:r>
              <a:rPr lang="en-US" sz="900" b="1">
                <a:ea typeface="Arial Unicode MS"/>
                <a:cs typeface="Arial Unicode MS"/>
              </a:rPr>
              <a:t>10. </a:t>
            </a:r>
            <a:r>
              <a:rPr lang="en-US" sz="900">
                <a:ea typeface="Arial Unicode MS"/>
                <a:cs typeface="Arial Unicode MS"/>
              </a:rPr>
              <a:t>de Mouzon J et al. </a:t>
            </a:r>
            <a:r>
              <a:rPr lang="en-US" sz="900" i="1">
                <a:ea typeface="Arial Unicode MS"/>
                <a:cs typeface="Arial Unicode MS"/>
              </a:rPr>
              <a:t>Hum Reprod</a:t>
            </a:r>
            <a:r>
              <a:rPr lang="en-US" sz="900">
                <a:ea typeface="Arial Unicode MS"/>
                <a:cs typeface="Arial Unicode MS"/>
              </a:rPr>
              <a:t>. 2010;25:1851‒1862.</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4994" name="Rectangle 3"/>
          <p:cNvSpPr>
            <a:spLocks noGrp="1" noChangeArrowheads="1"/>
          </p:cNvSpPr>
          <p:nvPr>
            <p:ph type="body" idx="1"/>
          </p:nvPr>
        </p:nvSpPr>
        <p:spPr bwMode="auto">
          <a:noFill/>
        </p:spPr>
        <p:txBody>
          <a:bodyPr wrap="square" lIns="90870" tIns="45436" rIns="90870" bIns="45436" numCol="1" anchor="t" anchorCtr="0" compatLnSpc="1">
            <a:prstTxWarp prst="textNoShape">
              <a:avLst/>
            </a:prstTxWarp>
          </a:bodyPr>
          <a:lstStyle/>
          <a:p>
            <a:pPr>
              <a:spcBef>
                <a:spcPct val="0"/>
              </a:spcBef>
            </a:pPr>
            <a:r>
              <a:rPr lang="en-US" altLang="ja-JP" dirty="0" smtClean="0">
                <a:latin typeface="Arial" charset="0"/>
                <a:cs typeface="MS PGothic"/>
              </a:rPr>
              <a:t>Ongoing pregnancy rates per started cycle varied little across the 3 groups of serum LH on </a:t>
            </a:r>
            <a:br>
              <a:rPr lang="en-US" altLang="ja-JP" dirty="0" smtClean="0">
                <a:latin typeface="Arial" charset="0"/>
                <a:cs typeface="MS PGothic"/>
              </a:rPr>
            </a:br>
            <a:r>
              <a:rPr lang="en-US" altLang="ja-JP" dirty="0" smtClean="0">
                <a:latin typeface="Arial" charset="0"/>
                <a:cs typeface="MS PGothic"/>
              </a:rPr>
              <a:t>day 8.</a:t>
            </a:r>
            <a:r>
              <a:rPr lang="en-US" altLang="ja-JP" baseline="30000" dirty="0" smtClean="0">
                <a:latin typeface="Arial" charset="0"/>
                <a:cs typeface="MS PGothic"/>
              </a:rPr>
              <a:t>1</a:t>
            </a:r>
            <a:r>
              <a:rPr lang="en-US" altLang="ja-JP" dirty="0" smtClean="0">
                <a:latin typeface="Arial" charset="0"/>
                <a:cs typeface="MS PGothic"/>
              </a:rPr>
              <a:t> </a:t>
            </a:r>
          </a:p>
          <a:p>
            <a:pPr>
              <a:spcBef>
                <a:spcPct val="0"/>
              </a:spcBef>
            </a:pPr>
            <a:endParaRPr lang="en-US" dirty="0" smtClean="0">
              <a:latin typeface="Arial" charset="0"/>
            </a:endParaRPr>
          </a:p>
        </p:txBody>
      </p:sp>
      <p:sp>
        <p:nvSpPr>
          <p:cNvPr id="84995" name="Rectangle 6"/>
          <p:cNvSpPr>
            <a:spLocks noChangeArrowheads="1"/>
          </p:cNvSpPr>
          <p:nvPr/>
        </p:nvSpPr>
        <p:spPr bwMode="auto">
          <a:xfrm>
            <a:off x="1016000" y="8245475"/>
            <a:ext cx="5157788" cy="684213"/>
          </a:xfrm>
          <a:prstGeom prst="rect">
            <a:avLst/>
          </a:prstGeom>
          <a:noFill/>
          <a:ln w="9525" algn="ctr">
            <a:noFill/>
            <a:miter lim="800000"/>
            <a:headEnd/>
            <a:tailEnd/>
          </a:ln>
        </p:spPr>
        <p:txBody>
          <a:bodyPr lIns="0" tIns="0" rIns="0" bIns="0" anchor="b"/>
          <a:lstStyle/>
          <a:p>
            <a:pPr defTabSz="881063" eaLnBrk="0" hangingPunct="0">
              <a:spcBef>
                <a:spcPct val="25000"/>
              </a:spcBef>
            </a:pPr>
            <a:endParaRPr lang="en-US" sz="900" b="1">
              <a:solidFill>
                <a:srgbClr val="000000"/>
              </a:solidFill>
              <a:latin typeface="Calibri" pitchFamily="34" charset="0"/>
              <a:ea typeface="Arial Unicode MS"/>
              <a:cs typeface="Arial Unicode MS"/>
            </a:endParaRPr>
          </a:p>
          <a:p>
            <a:pPr defTabSz="881063" eaLnBrk="0" hangingPunct="0">
              <a:spcBef>
                <a:spcPct val="25000"/>
              </a:spcBef>
            </a:pPr>
            <a:r>
              <a:rPr lang="en-US" sz="900">
                <a:solidFill>
                  <a:srgbClr val="000000"/>
                </a:solidFill>
                <a:latin typeface="Calibri" pitchFamily="34" charset="0"/>
                <a:ea typeface="Arial Unicode MS"/>
                <a:cs typeface="Arial Unicode MS"/>
              </a:rPr>
              <a:t>LH = luteinizing hormone. </a:t>
            </a:r>
          </a:p>
          <a:p>
            <a:pPr defTabSz="881063" eaLnBrk="0" hangingPunct="0">
              <a:spcBef>
                <a:spcPct val="25000"/>
              </a:spcBef>
            </a:pPr>
            <a:endParaRPr lang="en-US" sz="900" b="1">
              <a:solidFill>
                <a:srgbClr val="000000"/>
              </a:solidFill>
              <a:latin typeface="Calibri" pitchFamily="34" charset="0"/>
              <a:ea typeface="Arial Unicode MS"/>
              <a:cs typeface="Arial Unicode MS"/>
            </a:endParaRPr>
          </a:p>
          <a:p>
            <a:pPr defTabSz="881063" eaLnBrk="0" hangingPunct="0">
              <a:spcBef>
                <a:spcPct val="25000"/>
              </a:spcBef>
            </a:pPr>
            <a:r>
              <a:rPr lang="en-US" sz="900" b="1">
                <a:solidFill>
                  <a:srgbClr val="000000"/>
                </a:solidFill>
                <a:latin typeface="Calibri" pitchFamily="34" charset="0"/>
                <a:ea typeface="Arial Unicode MS"/>
                <a:cs typeface="Arial Unicode MS"/>
              </a:rPr>
              <a:t>1. </a:t>
            </a:r>
            <a:r>
              <a:rPr lang="en-US" sz="900">
                <a:solidFill>
                  <a:srgbClr val="000000"/>
                </a:solidFill>
                <a:latin typeface="Calibri" pitchFamily="34" charset="0"/>
                <a:ea typeface="Arial Unicode MS"/>
                <a:cs typeface="Arial Unicode MS"/>
              </a:rPr>
              <a:t>Doody KJ et al. </a:t>
            </a:r>
            <a:r>
              <a:rPr lang="en-US" sz="900" i="1">
                <a:solidFill>
                  <a:srgbClr val="000000"/>
                </a:solidFill>
                <a:latin typeface="Calibri" pitchFamily="34" charset="0"/>
                <a:ea typeface="Arial Unicode MS"/>
                <a:cs typeface="Arial Unicode MS"/>
              </a:rPr>
              <a:t>Reprod Biomed Online</a:t>
            </a:r>
            <a:r>
              <a:rPr lang="en-US" sz="900">
                <a:solidFill>
                  <a:srgbClr val="000000"/>
                </a:solidFill>
                <a:latin typeface="Calibri" pitchFamily="34" charset="0"/>
                <a:ea typeface="Arial Unicode MS"/>
                <a:cs typeface="Arial Unicode MS"/>
              </a:rPr>
              <a:t>. 20112011;23:449–456.</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8066" name="Rectangle 3"/>
          <p:cNvSpPr>
            <a:spLocks noGrp="1" noChangeArrowheads="1"/>
          </p:cNvSpPr>
          <p:nvPr>
            <p:ph type="body" idx="1"/>
          </p:nvPr>
        </p:nvSpPr>
        <p:spPr bwMode="auto">
          <a:noFill/>
        </p:spPr>
        <p:txBody>
          <a:bodyPr wrap="square" lIns="90870" tIns="45436" rIns="90870" bIns="45436" numCol="1" anchor="t" anchorCtr="0" compatLnSpc="1">
            <a:prstTxWarp prst="textNoShape">
              <a:avLst/>
            </a:prstTxWarp>
          </a:bodyPr>
          <a:lstStyle/>
          <a:p>
            <a:pPr>
              <a:spcBef>
                <a:spcPct val="0"/>
              </a:spcBef>
            </a:pPr>
            <a:r>
              <a:rPr lang="en-US" altLang="ja-JP" smtClean="0">
                <a:latin typeface="Arial" charset="0"/>
                <a:cs typeface="MS PGothic"/>
              </a:rPr>
              <a:t>Ongoing pregnancy rates per started cycle varied little across the 3 groups of serum LH on the day of hCG.</a:t>
            </a:r>
            <a:r>
              <a:rPr lang="en-US" altLang="ja-JP" baseline="30000" smtClean="0">
                <a:latin typeface="Arial" charset="0"/>
                <a:cs typeface="MS PGothic"/>
              </a:rPr>
              <a:t>1</a:t>
            </a:r>
            <a:r>
              <a:rPr lang="en-US" altLang="ja-JP" smtClean="0">
                <a:latin typeface="Arial" charset="0"/>
                <a:cs typeface="MS PGothic"/>
              </a:rPr>
              <a:t> </a:t>
            </a:r>
          </a:p>
          <a:p>
            <a:pPr>
              <a:spcBef>
                <a:spcPct val="0"/>
              </a:spcBef>
            </a:pPr>
            <a:endParaRPr lang="en-US" smtClean="0">
              <a:latin typeface="Arial" charset="0"/>
            </a:endParaRPr>
          </a:p>
        </p:txBody>
      </p:sp>
      <p:sp>
        <p:nvSpPr>
          <p:cNvPr id="88067" name="Rectangle 6"/>
          <p:cNvSpPr>
            <a:spLocks noChangeArrowheads="1"/>
          </p:cNvSpPr>
          <p:nvPr/>
        </p:nvSpPr>
        <p:spPr bwMode="auto">
          <a:xfrm>
            <a:off x="1016000" y="8245475"/>
            <a:ext cx="5157788" cy="684213"/>
          </a:xfrm>
          <a:prstGeom prst="rect">
            <a:avLst/>
          </a:prstGeom>
          <a:noFill/>
          <a:ln w="9525" algn="ctr">
            <a:noFill/>
            <a:miter lim="800000"/>
            <a:headEnd/>
            <a:tailEnd/>
          </a:ln>
        </p:spPr>
        <p:txBody>
          <a:bodyPr lIns="0" tIns="0" rIns="0" bIns="0" anchor="b"/>
          <a:lstStyle/>
          <a:p>
            <a:pPr defTabSz="881063" eaLnBrk="0" hangingPunct="0">
              <a:spcBef>
                <a:spcPct val="25000"/>
              </a:spcBef>
            </a:pPr>
            <a:endParaRPr lang="en-US" sz="900" b="1">
              <a:solidFill>
                <a:srgbClr val="000000"/>
              </a:solidFill>
              <a:latin typeface="Calibri" pitchFamily="34" charset="0"/>
              <a:ea typeface="Arial Unicode MS"/>
              <a:cs typeface="Arial Unicode MS"/>
            </a:endParaRPr>
          </a:p>
          <a:p>
            <a:pPr defTabSz="881063" eaLnBrk="0" hangingPunct="0">
              <a:spcBef>
                <a:spcPct val="25000"/>
              </a:spcBef>
            </a:pPr>
            <a:endParaRPr lang="en-US" sz="900" b="1">
              <a:solidFill>
                <a:srgbClr val="000000"/>
              </a:solidFill>
              <a:latin typeface="Calibri" pitchFamily="34" charset="0"/>
              <a:ea typeface="Arial Unicode MS"/>
              <a:cs typeface="Arial Unicode MS"/>
            </a:endParaRPr>
          </a:p>
          <a:p>
            <a:pPr defTabSz="881063" eaLnBrk="0" hangingPunct="0">
              <a:spcBef>
                <a:spcPct val="25000"/>
              </a:spcBef>
            </a:pPr>
            <a:r>
              <a:rPr lang="en-US" sz="900">
                <a:solidFill>
                  <a:srgbClr val="000000"/>
                </a:solidFill>
                <a:latin typeface="Calibri" pitchFamily="34" charset="0"/>
                <a:ea typeface="Arial Unicode MS"/>
                <a:cs typeface="Arial Unicode MS"/>
              </a:rPr>
              <a:t>LH = luteinizing hormone; hCG = human chorionic gonadotropin.</a:t>
            </a:r>
          </a:p>
          <a:p>
            <a:pPr defTabSz="881063" eaLnBrk="0" hangingPunct="0">
              <a:spcBef>
                <a:spcPct val="25000"/>
              </a:spcBef>
            </a:pPr>
            <a:endParaRPr lang="en-US" sz="900" b="1">
              <a:solidFill>
                <a:srgbClr val="000000"/>
              </a:solidFill>
              <a:latin typeface="Calibri" pitchFamily="34" charset="0"/>
              <a:ea typeface="Arial Unicode MS"/>
              <a:cs typeface="Arial Unicode MS"/>
            </a:endParaRPr>
          </a:p>
          <a:p>
            <a:pPr defTabSz="881063" eaLnBrk="0" hangingPunct="0">
              <a:spcBef>
                <a:spcPct val="25000"/>
              </a:spcBef>
            </a:pPr>
            <a:r>
              <a:rPr lang="en-US" sz="900" b="1">
                <a:solidFill>
                  <a:srgbClr val="000000"/>
                </a:solidFill>
                <a:latin typeface="Calibri" pitchFamily="34" charset="0"/>
                <a:ea typeface="Arial Unicode MS"/>
                <a:cs typeface="Arial Unicode MS"/>
              </a:rPr>
              <a:t>1. </a:t>
            </a:r>
            <a:r>
              <a:rPr lang="en-US" sz="900">
                <a:solidFill>
                  <a:srgbClr val="000000"/>
                </a:solidFill>
                <a:latin typeface="Calibri" pitchFamily="34" charset="0"/>
                <a:ea typeface="Arial Unicode MS"/>
                <a:cs typeface="Arial Unicode MS"/>
              </a:rPr>
              <a:t>Doody KJ et al. </a:t>
            </a:r>
            <a:r>
              <a:rPr lang="en-US" sz="900" i="1">
                <a:solidFill>
                  <a:srgbClr val="000000"/>
                </a:solidFill>
                <a:latin typeface="Calibri" pitchFamily="34" charset="0"/>
                <a:ea typeface="Arial Unicode MS"/>
                <a:cs typeface="Arial Unicode MS"/>
              </a:rPr>
              <a:t>Reprod Biomed Online</a:t>
            </a:r>
            <a:r>
              <a:rPr lang="en-US" sz="900">
                <a:solidFill>
                  <a:srgbClr val="000000"/>
                </a:solidFill>
                <a:latin typeface="Calibri" pitchFamily="34" charset="0"/>
                <a:ea typeface="Arial Unicode MS"/>
                <a:cs typeface="Arial Unicode MS"/>
              </a:rPr>
              <a:t>. 20112011;23:449–456.</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011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latin typeface="Arial" charset="0"/>
              </a:rPr>
              <a:t>Endogenous LH concentrations of patients treated with a standardized GnRH antagonist protocol do not impact success rates.</a:t>
            </a:r>
            <a:r>
              <a:rPr lang="en-US" baseline="30000" smtClean="0">
                <a:latin typeface="Arial" charset="0"/>
              </a:rPr>
              <a:t>1</a:t>
            </a:r>
          </a:p>
        </p:txBody>
      </p:sp>
      <p:sp>
        <p:nvSpPr>
          <p:cNvPr id="90115" name="Rectangle 6"/>
          <p:cNvSpPr>
            <a:spLocks noChangeArrowheads="1"/>
          </p:cNvSpPr>
          <p:nvPr/>
        </p:nvSpPr>
        <p:spPr bwMode="auto">
          <a:xfrm>
            <a:off x="1016000" y="8245475"/>
            <a:ext cx="5157788" cy="684213"/>
          </a:xfrm>
          <a:prstGeom prst="rect">
            <a:avLst/>
          </a:prstGeom>
          <a:noFill/>
          <a:ln w="9525" algn="ctr">
            <a:noFill/>
            <a:miter lim="800000"/>
            <a:headEnd/>
            <a:tailEnd/>
          </a:ln>
        </p:spPr>
        <p:txBody>
          <a:bodyPr lIns="0" tIns="0" rIns="0" bIns="0" anchor="b"/>
          <a:lstStyle/>
          <a:p>
            <a:pPr defTabSz="881063" eaLnBrk="0" hangingPunct="0">
              <a:spcBef>
                <a:spcPct val="25000"/>
              </a:spcBef>
            </a:pPr>
            <a:endParaRPr lang="en-US" sz="900" b="1">
              <a:solidFill>
                <a:srgbClr val="000000"/>
              </a:solidFill>
              <a:ea typeface="Arial Unicode MS"/>
              <a:cs typeface="Arial Unicode MS"/>
            </a:endParaRPr>
          </a:p>
          <a:p>
            <a:pPr defTabSz="881063" eaLnBrk="0" hangingPunct="0">
              <a:spcBef>
                <a:spcPct val="25000"/>
              </a:spcBef>
            </a:pPr>
            <a:endParaRPr lang="en-US" sz="900" b="1">
              <a:solidFill>
                <a:srgbClr val="000000"/>
              </a:solidFill>
              <a:ea typeface="Arial Unicode MS"/>
              <a:cs typeface="Arial Unicode MS"/>
            </a:endParaRPr>
          </a:p>
          <a:p>
            <a:pPr defTabSz="881063" eaLnBrk="0" hangingPunct="0">
              <a:spcBef>
                <a:spcPct val="25000"/>
              </a:spcBef>
            </a:pPr>
            <a:r>
              <a:rPr lang="en-US" sz="900">
                <a:solidFill>
                  <a:srgbClr val="000000"/>
                </a:solidFill>
                <a:ea typeface="Arial Unicode MS"/>
                <a:cs typeface="Arial Unicode MS"/>
              </a:rPr>
              <a:t>LH = luteinizing hormone; GnRH = gonadotropin-releasing hormone. </a:t>
            </a:r>
          </a:p>
          <a:p>
            <a:pPr defTabSz="881063" eaLnBrk="0" hangingPunct="0">
              <a:spcBef>
                <a:spcPct val="25000"/>
              </a:spcBef>
            </a:pPr>
            <a:endParaRPr lang="en-US" sz="900" b="1">
              <a:solidFill>
                <a:srgbClr val="000000"/>
              </a:solidFill>
              <a:ea typeface="Arial Unicode MS"/>
              <a:cs typeface="Arial Unicode MS"/>
            </a:endParaRPr>
          </a:p>
          <a:p>
            <a:pPr defTabSz="881063" eaLnBrk="0" hangingPunct="0">
              <a:spcBef>
                <a:spcPct val="25000"/>
              </a:spcBef>
            </a:pPr>
            <a:r>
              <a:rPr lang="en-US" sz="900" b="1">
                <a:solidFill>
                  <a:srgbClr val="000000"/>
                </a:solidFill>
                <a:ea typeface="Arial Unicode MS"/>
                <a:cs typeface="Arial Unicode MS"/>
              </a:rPr>
              <a:t>1. </a:t>
            </a:r>
            <a:r>
              <a:rPr lang="en-US" sz="900">
                <a:solidFill>
                  <a:srgbClr val="000000"/>
                </a:solidFill>
                <a:ea typeface="Arial Unicode MS"/>
                <a:cs typeface="Arial Unicode MS"/>
              </a:rPr>
              <a:t>Doody KJ et al. </a:t>
            </a:r>
            <a:r>
              <a:rPr lang="en-US" sz="900" i="1">
                <a:solidFill>
                  <a:srgbClr val="000000"/>
                </a:solidFill>
                <a:ea typeface="Arial Unicode MS"/>
                <a:cs typeface="Arial Unicode MS"/>
              </a:rPr>
              <a:t>Reprod Biomed Online</a:t>
            </a:r>
            <a:r>
              <a:rPr lang="en-US" sz="900">
                <a:solidFill>
                  <a:srgbClr val="000000"/>
                </a:solidFill>
                <a:ea typeface="Arial Unicode MS"/>
                <a:cs typeface="Arial Unicode MS"/>
              </a:rPr>
              <a:t>. 20112011;23:449–456.</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216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latin typeface="Arial" charset="0"/>
              </a:rPr>
              <a:t>The rates of SAEs reported for the 2 groups were equal. The most frequently reported SAEs were OHSS [14 patients (1.9%) treated with corifollitropin alfa and 9 patients (1.2%) treated with rFSH] and ruptured ectopic pregnancy.</a:t>
            </a:r>
            <a:r>
              <a:rPr lang="en-US" baseline="30000" smtClean="0">
                <a:latin typeface="Arial" charset="0"/>
              </a:rPr>
              <a:t>1</a:t>
            </a:r>
          </a:p>
          <a:p>
            <a:pPr>
              <a:spcBef>
                <a:spcPct val="0"/>
              </a:spcBef>
            </a:pPr>
            <a:r>
              <a:rPr lang="en-US" smtClean="0">
                <a:latin typeface="Arial" charset="0"/>
              </a:rPr>
              <a:t>The majority of cases of OHSS were mild in both groups.</a:t>
            </a:r>
            <a:r>
              <a:rPr lang="en-US" baseline="30000" smtClean="0">
                <a:latin typeface="Arial" charset="0"/>
              </a:rPr>
              <a:t>1</a:t>
            </a:r>
          </a:p>
          <a:p>
            <a:pPr>
              <a:spcBef>
                <a:spcPct val="0"/>
              </a:spcBef>
            </a:pPr>
            <a:r>
              <a:rPr lang="en-US" smtClean="0">
                <a:latin typeface="Arial" charset="0"/>
              </a:rPr>
              <a:t>Although the incidence of OHSS may be slightly increased with </a:t>
            </a:r>
            <a:r>
              <a:rPr lang="en-GB" smtClean="0">
                <a:latin typeface="Arial" charset="0"/>
              </a:rPr>
              <a:t>ELONVA</a:t>
            </a:r>
            <a:r>
              <a:rPr lang="en-US" baseline="30000" smtClean="0">
                <a:latin typeface="Arial" charset="0"/>
              </a:rPr>
              <a:t>™</a:t>
            </a:r>
            <a:r>
              <a:rPr lang="en-US" smtClean="0">
                <a:latin typeface="Arial" charset="0"/>
              </a:rPr>
              <a:t> (corifollitropin alfa), the range is within those of current care using various GnRH analogue regimens.</a:t>
            </a:r>
          </a:p>
          <a:p>
            <a:pPr>
              <a:spcBef>
                <a:spcPct val="0"/>
              </a:spcBef>
            </a:pPr>
            <a:r>
              <a:rPr lang="en-US" smtClean="0">
                <a:latin typeface="Arial" charset="0"/>
              </a:rPr>
              <a:t>Overall, results from Engage show that </a:t>
            </a:r>
            <a:r>
              <a:rPr lang="en-GB" smtClean="0">
                <a:latin typeface="Arial" charset="0"/>
              </a:rPr>
              <a:t>ELONVA </a:t>
            </a:r>
            <a:r>
              <a:rPr lang="en-US" smtClean="0">
                <a:latin typeface="Arial" charset="0"/>
              </a:rPr>
              <a:t>results in outcomes comparable with daily rFSH but has the advantage of a single injection, replacing the 7 daily injections of rFSH.</a:t>
            </a:r>
          </a:p>
          <a:p>
            <a:pPr>
              <a:spcBef>
                <a:spcPct val="0"/>
              </a:spcBef>
            </a:pPr>
            <a:r>
              <a:rPr lang="en-US" smtClean="0">
                <a:latin typeface="Arial" charset="0"/>
              </a:rPr>
              <a:t>Pelvic discomfort and pelvic pain were frequently reported AEs, but the rates were comparable.</a:t>
            </a:r>
          </a:p>
          <a:p>
            <a:pPr lvl="1">
              <a:spcBef>
                <a:spcPct val="0"/>
              </a:spcBef>
            </a:pPr>
            <a:r>
              <a:rPr lang="en-US" smtClean="0">
                <a:latin typeface="Arial" charset="0"/>
              </a:rPr>
              <a:t>The incidences of pelvic discomfort and pelvic pain that were considered drug-related were also comparable.</a:t>
            </a:r>
          </a:p>
          <a:p>
            <a:pPr>
              <a:spcBef>
                <a:spcPct val="0"/>
              </a:spcBef>
            </a:pPr>
            <a:r>
              <a:rPr lang="en-US" smtClean="0">
                <a:latin typeface="Arial" charset="0"/>
              </a:rPr>
              <a:t>Let’s now look at the other, smaller trial: Ensure.</a:t>
            </a:r>
          </a:p>
          <a:p>
            <a:pPr>
              <a:spcBef>
                <a:spcPct val="0"/>
              </a:spcBef>
            </a:pPr>
            <a:endParaRPr lang="en-US" smtClean="0">
              <a:latin typeface="Arial" charset="0"/>
            </a:endParaRPr>
          </a:p>
        </p:txBody>
      </p:sp>
      <p:sp>
        <p:nvSpPr>
          <p:cNvPr id="92163" name="Rectangle 6"/>
          <p:cNvSpPr>
            <a:spLocks noChangeArrowheads="1"/>
          </p:cNvSpPr>
          <p:nvPr/>
        </p:nvSpPr>
        <p:spPr bwMode="auto">
          <a:xfrm>
            <a:off x="1016000" y="8240713"/>
            <a:ext cx="5445125" cy="688975"/>
          </a:xfrm>
          <a:prstGeom prst="rect">
            <a:avLst/>
          </a:prstGeom>
          <a:noFill/>
          <a:ln w="9525" algn="ctr">
            <a:noFill/>
            <a:miter lim="800000"/>
            <a:headEnd/>
            <a:tailEnd/>
          </a:ln>
        </p:spPr>
        <p:txBody>
          <a:bodyPr lIns="0" tIns="0" rIns="0" bIns="0" anchor="b"/>
          <a:lstStyle/>
          <a:p>
            <a:pPr defTabSz="858838" eaLnBrk="0" hangingPunct="0"/>
            <a:r>
              <a:rPr lang="en-US" sz="900">
                <a:ea typeface="Arial Unicode MS"/>
                <a:cs typeface="Arial Unicode MS"/>
              </a:rPr>
              <a:t>SAE = serious adverse event; </a:t>
            </a:r>
            <a:r>
              <a:rPr lang="en-US" sz="900"/>
              <a:t>OHSS = ovarian hyperstimulation syndrome; GnRH = gonadotropin-releasing hormone; </a:t>
            </a:r>
            <a:r>
              <a:rPr lang="en-US" sz="900">
                <a:ea typeface="Arial Unicode MS"/>
                <a:cs typeface="Arial Unicode MS"/>
              </a:rPr>
              <a:t>rFSH = recombinant follicle-stimulating hormone; </a:t>
            </a:r>
            <a:r>
              <a:rPr lang="en-US" sz="900"/>
              <a:t>AE = adverse event</a:t>
            </a:r>
            <a:r>
              <a:rPr lang="en-US" sz="900">
                <a:ea typeface="Arial Unicode MS"/>
                <a:cs typeface="Arial Unicode MS"/>
              </a:rPr>
              <a:t>.</a:t>
            </a:r>
          </a:p>
          <a:p>
            <a:pPr defTabSz="858838" eaLnBrk="0" hangingPunct="0"/>
            <a:endParaRPr lang="en-US" sz="900" b="1">
              <a:ea typeface="Arial Unicode MS"/>
              <a:cs typeface="Arial Unicode MS"/>
            </a:endParaRPr>
          </a:p>
          <a:p>
            <a:pPr defTabSz="858838" eaLnBrk="0" hangingPunct="0"/>
            <a:r>
              <a:rPr lang="en-US" sz="900" b="1">
                <a:ea typeface="Arial Unicode MS"/>
                <a:cs typeface="Arial Unicode MS"/>
              </a:rPr>
              <a:t>1. </a:t>
            </a:r>
            <a:r>
              <a:rPr lang="en-US" sz="900">
                <a:ea typeface="Arial Unicode MS"/>
                <a:cs typeface="Arial Unicode MS"/>
              </a:rPr>
              <a:t>Devroey P et al. </a:t>
            </a:r>
            <a:r>
              <a:rPr lang="en-US" sz="900" i="1">
                <a:ea typeface="Arial Unicode MS"/>
                <a:cs typeface="Arial Unicode MS"/>
              </a:rPr>
              <a:t>Hum Reprod. </a:t>
            </a:r>
            <a:r>
              <a:rPr lang="en-US" sz="900">
                <a:ea typeface="Arial Unicode MS"/>
                <a:cs typeface="Arial Unicode MS"/>
              </a:rPr>
              <a:t>2009;24:3063‒3072.</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13"/>
          <p:cNvSpPr>
            <a:spLocks noGrp="1" noRot="1" noChangeAspect="1" noChangeArrowheads="1" noTextEdit="1"/>
          </p:cNvSpPr>
          <p:nvPr>
            <p:ph type="sldImg"/>
          </p:nvPr>
        </p:nvSpPr>
        <p:spPr bwMode="auto">
          <a:noFill/>
          <a:ln>
            <a:solidFill>
              <a:srgbClr val="000000"/>
            </a:solidFill>
            <a:miter lim="800000"/>
            <a:headEnd/>
            <a:tailEnd/>
          </a:ln>
        </p:spPr>
      </p:sp>
      <p:sp>
        <p:nvSpPr>
          <p:cNvPr id="94210" name="Rectangle 14"/>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latin typeface="Arial" charset="0"/>
              </a:rPr>
              <a:t>The Engage and Ensure trials are the 2 pivotal clinical trials in which the 2 different doses of ELONVA</a:t>
            </a:r>
            <a:r>
              <a:rPr lang="en-US" baseline="30000" smtClean="0">
                <a:latin typeface="Arial" charset="0"/>
              </a:rPr>
              <a:t>™</a:t>
            </a:r>
            <a:r>
              <a:rPr lang="en-US" smtClean="0">
                <a:latin typeface="Arial" charset="0"/>
              </a:rPr>
              <a:t> </a:t>
            </a:r>
            <a:r>
              <a:rPr lang="en-GB" smtClean="0">
                <a:latin typeface="Arial" charset="0"/>
              </a:rPr>
              <a:t>(corifollitropin alfa) </a:t>
            </a:r>
            <a:r>
              <a:rPr lang="en-US" smtClean="0">
                <a:latin typeface="Arial" charset="0"/>
              </a:rPr>
              <a:t>were tested in 2 patient populations with different body weights but otherwise comparable demographics.</a:t>
            </a:r>
          </a:p>
          <a:p>
            <a:pPr>
              <a:spcBef>
                <a:spcPct val="0"/>
              </a:spcBef>
            </a:pPr>
            <a:r>
              <a:rPr lang="en-US" smtClean="0">
                <a:latin typeface="Arial" charset="0"/>
              </a:rPr>
              <a:t>Let’s focus on the Engage trial, the larger trial that was powered for the co-primary end points of ongoing pregnancy rate and number of oocytes retrieved.</a:t>
            </a:r>
            <a:r>
              <a:rPr lang="en-US" baseline="30000" smtClean="0">
                <a:latin typeface="Arial" charset="0"/>
              </a:rPr>
              <a:t>1</a:t>
            </a:r>
            <a:endParaRPr lang="en-US" smtClean="0">
              <a:latin typeface="Arial" charset="0"/>
            </a:endParaRPr>
          </a:p>
        </p:txBody>
      </p:sp>
      <p:sp>
        <p:nvSpPr>
          <p:cNvPr id="94211" name="Rectangle 6"/>
          <p:cNvSpPr>
            <a:spLocks noChangeArrowheads="1"/>
          </p:cNvSpPr>
          <p:nvPr/>
        </p:nvSpPr>
        <p:spPr bwMode="auto">
          <a:xfrm>
            <a:off x="1016000" y="8240713"/>
            <a:ext cx="5162550" cy="687387"/>
          </a:xfrm>
          <a:prstGeom prst="rect">
            <a:avLst/>
          </a:prstGeom>
          <a:noFill/>
          <a:ln w="9525" algn="ctr">
            <a:noFill/>
            <a:miter lim="800000"/>
            <a:headEnd/>
            <a:tailEnd/>
          </a:ln>
        </p:spPr>
        <p:txBody>
          <a:bodyPr lIns="0" tIns="0" rIns="0" bIns="0" anchor="b"/>
          <a:lstStyle/>
          <a:p>
            <a:pPr eaLnBrk="0" hangingPunct="0"/>
            <a:r>
              <a:rPr lang="en-US" sz="900" b="1">
                <a:ea typeface="Arial Unicode MS"/>
                <a:cs typeface="Arial Unicode MS"/>
              </a:rPr>
              <a:t>1. </a:t>
            </a:r>
            <a:r>
              <a:rPr lang="en-US" sz="900">
                <a:ea typeface="Arial Unicode MS"/>
                <a:cs typeface="Arial Unicode MS"/>
              </a:rPr>
              <a:t>Devroey P et al. </a:t>
            </a:r>
            <a:r>
              <a:rPr lang="en-US" sz="900" i="1">
                <a:ea typeface="Arial Unicode MS"/>
                <a:cs typeface="Arial Unicode MS"/>
              </a:rPr>
              <a:t>Hum Reprod. </a:t>
            </a:r>
            <a:r>
              <a:rPr lang="en-US" sz="900">
                <a:ea typeface="Arial Unicode MS"/>
                <a:cs typeface="Arial Unicode MS"/>
              </a:rPr>
              <a:t>2009;24:3063‒3072.</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6258" name="Rectangle 3"/>
          <p:cNvSpPr>
            <a:spLocks noGrp="1" noChangeArrowheads="1"/>
          </p:cNvSpPr>
          <p:nvPr>
            <p:ph type="body" idx="1"/>
          </p:nvPr>
        </p:nvSpPr>
        <p:spPr bwMode="auto">
          <a:xfrm>
            <a:off x="908050" y="4202113"/>
            <a:ext cx="5372100" cy="4251325"/>
          </a:xfrm>
          <a:noFill/>
        </p:spPr>
        <p:txBody>
          <a:bodyPr wrap="square" numCol="1" anchor="t" anchorCtr="0" compatLnSpc="1">
            <a:prstTxWarp prst="textNoShape">
              <a:avLst/>
            </a:prstTxWarp>
          </a:bodyPr>
          <a:lstStyle/>
          <a:p>
            <a:pPr>
              <a:lnSpc>
                <a:spcPct val="90000"/>
              </a:lnSpc>
              <a:spcBef>
                <a:spcPct val="0"/>
              </a:spcBef>
            </a:pPr>
            <a:r>
              <a:rPr lang="en-US" sz="900" smtClean="0">
                <a:latin typeface="Arial" charset="0"/>
              </a:rPr>
              <a:t>The Ensure trial design</a:t>
            </a:r>
            <a:r>
              <a:rPr lang="en-US" sz="900" baseline="30000" smtClean="0">
                <a:latin typeface="Arial" charset="0"/>
              </a:rPr>
              <a:t>1</a:t>
            </a:r>
          </a:p>
          <a:p>
            <a:pPr lvl="1">
              <a:lnSpc>
                <a:spcPct val="90000"/>
              </a:lnSpc>
              <a:spcBef>
                <a:spcPct val="0"/>
              </a:spcBef>
            </a:pPr>
            <a:r>
              <a:rPr lang="en-US" sz="900" smtClean="0">
                <a:latin typeface="Arial" charset="0"/>
              </a:rPr>
              <a:t> Phase 3 (pivotal efficacy and safety trial)</a:t>
            </a:r>
          </a:p>
          <a:p>
            <a:pPr lvl="1">
              <a:lnSpc>
                <a:spcPct val="90000"/>
              </a:lnSpc>
              <a:spcBef>
                <a:spcPct val="0"/>
              </a:spcBef>
            </a:pPr>
            <a:r>
              <a:rPr lang="en-US" sz="900" smtClean="0">
                <a:latin typeface="Arial" charset="0"/>
              </a:rPr>
              <a:t> Active-controlled (vs daily rFSH), equivalence</a:t>
            </a:r>
          </a:p>
          <a:p>
            <a:pPr lvl="1">
              <a:lnSpc>
                <a:spcPct val="90000"/>
              </a:lnSpc>
              <a:spcBef>
                <a:spcPct val="0"/>
              </a:spcBef>
            </a:pPr>
            <a:r>
              <a:rPr lang="en-US" sz="900" smtClean="0">
                <a:latin typeface="Arial" charset="0"/>
              </a:rPr>
              <a:t> Double-blind, double-dummy</a:t>
            </a:r>
          </a:p>
          <a:p>
            <a:pPr lvl="1">
              <a:lnSpc>
                <a:spcPct val="90000"/>
              </a:lnSpc>
              <a:spcBef>
                <a:spcPct val="0"/>
              </a:spcBef>
            </a:pPr>
            <a:r>
              <a:rPr lang="en-US" sz="900" smtClean="0">
                <a:latin typeface="Arial" charset="0"/>
              </a:rPr>
              <a:t> Randomization in a 2:1 ratio by center and stratification by age (&lt;32 vs ≥32 years)</a:t>
            </a:r>
          </a:p>
          <a:p>
            <a:pPr lvl="1">
              <a:lnSpc>
                <a:spcPct val="90000"/>
              </a:lnSpc>
              <a:spcBef>
                <a:spcPct val="0"/>
              </a:spcBef>
            </a:pPr>
            <a:r>
              <a:rPr lang="en-US" sz="900" smtClean="0">
                <a:latin typeface="Arial" charset="0"/>
              </a:rPr>
              <a:t> Planned number of subjects: ≥440 at 19 sites (14 in Europe, 5 in Asia)</a:t>
            </a:r>
          </a:p>
          <a:p>
            <a:pPr>
              <a:lnSpc>
                <a:spcPct val="90000"/>
              </a:lnSpc>
              <a:spcBef>
                <a:spcPct val="0"/>
              </a:spcBef>
            </a:pPr>
            <a:r>
              <a:rPr lang="en-US" sz="900" smtClean="0">
                <a:latin typeface="Arial" charset="0"/>
              </a:rPr>
              <a:t>This slide depicts the treatment regimen used in the Ensure trial.</a:t>
            </a:r>
            <a:r>
              <a:rPr lang="en-US" sz="900" baseline="30000" smtClean="0">
                <a:latin typeface="Arial" charset="0"/>
              </a:rPr>
              <a:t>1</a:t>
            </a:r>
            <a:r>
              <a:rPr lang="en-US" sz="900" smtClean="0">
                <a:latin typeface="Arial" charset="0"/>
              </a:rPr>
              <a:t> </a:t>
            </a:r>
          </a:p>
          <a:p>
            <a:pPr>
              <a:lnSpc>
                <a:spcPct val="90000"/>
              </a:lnSpc>
              <a:spcBef>
                <a:spcPct val="0"/>
              </a:spcBef>
            </a:pPr>
            <a:r>
              <a:rPr lang="en-US" sz="900" smtClean="0">
                <a:latin typeface="Arial" charset="0"/>
              </a:rPr>
              <a:t>Patients were randomized to receive</a:t>
            </a:r>
            <a:r>
              <a:rPr lang="en-US" sz="900" baseline="30000" smtClean="0">
                <a:latin typeface="Arial" charset="0"/>
              </a:rPr>
              <a:t>1</a:t>
            </a:r>
            <a:r>
              <a:rPr lang="en-US" sz="900" smtClean="0">
                <a:latin typeface="Arial" charset="0"/>
              </a:rPr>
              <a:t>:</a:t>
            </a:r>
          </a:p>
          <a:p>
            <a:pPr lvl="1">
              <a:lnSpc>
                <a:spcPct val="90000"/>
              </a:lnSpc>
              <a:spcBef>
                <a:spcPct val="0"/>
              </a:spcBef>
            </a:pPr>
            <a:r>
              <a:rPr lang="en-US" sz="900" smtClean="0">
                <a:latin typeface="Arial" charset="0"/>
              </a:rPr>
              <a:t>A single 0.5-mL injection of ELONVA</a:t>
            </a:r>
            <a:r>
              <a:rPr lang="en-US" sz="900" baseline="30000" smtClean="0">
                <a:latin typeface="Arial" charset="0"/>
              </a:rPr>
              <a:t>™</a:t>
            </a:r>
            <a:r>
              <a:rPr lang="en-US" sz="900" smtClean="0">
                <a:latin typeface="Arial" charset="0"/>
              </a:rPr>
              <a:t> </a:t>
            </a:r>
            <a:r>
              <a:rPr lang="en-GB" sz="900" smtClean="0">
                <a:latin typeface="Arial" charset="0"/>
              </a:rPr>
              <a:t>(corifollitropin alfa) </a:t>
            </a:r>
            <a:r>
              <a:rPr lang="en-US" sz="900" smtClean="0">
                <a:latin typeface="Arial" charset="0"/>
              </a:rPr>
              <a:t>(100 µg) on cycle day 2 or 3 (stimulation day 1) and daily rFSH placebo injections (equivalent to 150 IU) for 7 days, or</a:t>
            </a:r>
          </a:p>
          <a:p>
            <a:pPr lvl="1">
              <a:lnSpc>
                <a:spcPct val="90000"/>
              </a:lnSpc>
              <a:spcBef>
                <a:spcPct val="0"/>
              </a:spcBef>
            </a:pPr>
            <a:r>
              <a:rPr lang="en-US" sz="900" smtClean="0">
                <a:latin typeface="Arial" charset="0"/>
              </a:rPr>
              <a:t>An injection of placebo </a:t>
            </a:r>
            <a:r>
              <a:rPr lang="en-GB" sz="900" smtClean="0">
                <a:latin typeface="Arial" charset="0"/>
              </a:rPr>
              <a:t>ELONVA </a:t>
            </a:r>
            <a:r>
              <a:rPr lang="en-US" sz="900" smtClean="0">
                <a:latin typeface="Arial" charset="0"/>
              </a:rPr>
              <a:t>(0.5 mL) on cycle day 2 or 3 and daily rFSH (150 IU per day) for 7 days.</a:t>
            </a:r>
          </a:p>
          <a:p>
            <a:pPr lvl="2">
              <a:lnSpc>
                <a:spcPct val="90000"/>
              </a:lnSpc>
              <a:spcBef>
                <a:spcPct val="0"/>
              </a:spcBef>
            </a:pPr>
            <a:r>
              <a:rPr lang="en-US" sz="900" smtClean="0">
                <a:latin typeface="Arial" charset="0"/>
              </a:rPr>
              <a:t>Daily rFSH was administered only when required in the opinion of the investigator, and a reduced or increased dose of rFSH could be administered from stimulation day 6 onwards if a high response was observed.</a:t>
            </a:r>
          </a:p>
          <a:p>
            <a:pPr>
              <a:lnSpc>
                <a:spcPct val="90000"/>
              </a:lnSpc>
              <a:spcBef>
                <a:spcPct val="0"/>
              </a:spcBef>
            </a:pPr>
            <a:r>
              <a:rPr lang="en-US" sz="900" smtClean="0">
                <a:latin typeface="Arial" charset="0"/>
              </a:rPr>
              <a:t>Both groups received daily GnRH antagonist (GANIRELIX</a:t>
            </a:r>
            <a:r>
              <a:rPr lang="en-US" sz="900" baseline="30000" smtClean="0">
                <a:latin typeface="Arial" charset="0"/>
              </a:rPr>
              <a:t>®</a:t>
            </a:r>
            <a:r>
              <a:rPr lang="en-US" sz="900" smtClean="0">
                <a:latin typeface="Arial" charset="0"/>
              </a:rPr>
              <a:t> 0.25 mg/d) from stimulation day 5 through the day of hCG.</a:t>
            </a:r>
            <a:r>
              <a:rPr lang="en-US" sz="900" baseline="30000" smtClean="0">
                <a:latin typeface="Arial" charset="0"/>
              </a:rPr>
              <a:t>1</a:t>
            </a:r>
          </a:p>
          <a:p>
            <a:pPr>
              <a:lnSpc>
                <a:spcPct val="90000"/>
              </a:lnSpc>
              <a:spcBef>
                <a:spcPct val="0"/>
              </a:spcBef>
            </a:pPr>
            <a:r>
              <a:rPr lang="en-US" sz="900" smtClean="0">
                <a:latin typeface="Arial" charset="0"/>
              </a:rPr>
              <a:t>Both groups received daily rFSH (≤200 IU) from stimulation day 8 through the day of hCG.</a:t>
            </a:r>
            <a:r>
              <a:rPr lang="en-US" sz="900" baseline="30000" smtClean="0">
                <a:latin typeface="Arial" charset="0"/>
              </a:rPr>
              <a:t>1</a:t>
            </a:r>
          </a:p>
          <a:p>
            <a:pPr>
              <a:lnSpc>
                <a:spcPct val="90000"/>
              </a:lnSpc>
              <a:spcBef>
                <a:spcPct val="0"/>
              </a:spcBef>
            </a:pPr>
            <a:r>
              <a:rPr lang="en-US" sz="900" smtClean="0">
                <a:latin typeface="Arial" charset="0"/>
              </a:rPr>
              <a:t>On the day that 3 follicles were ≥17 mm (or the day thereafter), final oocyte maturation was induced with hCG (10,000 or 5,000 IU), and oocytes were collected.</a:t>
            </a:r>
            <a:r>
              <a:rPr lang="en-US" sz="900" baseline="30000" smtClean="0">
                <a:latin typeface="Arial" charset="0"/>
              </a:rPr>
              <a:t>1</a:t>
            </a:r>
          </a:p>
          <a:p>
            <a:pPr>
              <a:lnSpc>
                <a:spcPct val="90000"/>
              </a:lnSpc>
              <a:spcBef>
                <a:spcPct val="0"/>
              </a:spcBef>
            </a:pPr>
            <a:r>
              <a:rPr lang="en-US" sz="900" smtClean="0">
                <a:latin typeface="Arial" charset="0"/>
              </a:rPr>
              <a:t>Patients underwent IVF or ICSI.</a:t>
            </a:r>
            <a:r>
              <a:rPr lang="en-US" sz="900" baseline="30000" smtClean="0">
                <a:latin typeface="Arial" charset="0"/>
              </a:rPr>
              <a:t>1</a:t>
            </a:r>
          </a:p>
          <a:p>
            <a:pPr>
              <a:lnSpc>
                <a:spcPct val="90000"/>
              </a:lnSpc>
              <a:spcBef>
                <a:spcPct val="0"/>
              </a:spcBef>
            </a:pPr>
            <a:r>
              <a:rPr lang="en-US" sz="900" smtClean="0">
                <a:latin typeface="Arial" charset="0"/>
              </a:rPr>
              <a:t>Luteal phase support was given in the form of micronized progesterone (≥600 mg/d vaginally or ≥50 mg/d intramuscularly).</a:t>
            </a:r>
            <a:r>
              <a:rPr lang="en-US" sz="900" baseline="30000" smtClean="0">
                <a:latin typeface="Arial" charset="0"/>
              </a:rPr>
              <a:t>1</a:t>
            </a:r>
            <a:r>
              <a:rPr lang="en-US" sz="900" smtClean="0">
                <a:latin typeface="Arial" charset="0"/>
              </a:rPr>
              <a:t> </a:t>
            </a:r>
          </a:p>
          <a:p>
            <a:pPr lvl="1">
              <a:lnSpc>
                <a:spcPct val="90000"/>
              </a:lnSpc>
              <a:spcBef>
                <a:spcPct val="0"/>
              </a:spcBef>
            </a:pPr>
            <a:r>
              <a:rPr lang="en-US" sz="900" smtClean="0">
                <a:latin typeface="Arial" charset="0"/>
              </a:rPr>
              <a:t>Initiated on the day of oocyte collection and continued for at least 6 weeks or  until either menses or negative pregnancy test performed at least 14 days after embryo transfer</a:t>
            </a:r>
          </a:p>
          <a:p>
            <a:pPr>
              <a:lnSpc>
                <a:spcPct val="90000"/>
              </a:lnSpc>
              <a:spcBef>
                <a:spcPct val="0"/>
              </a:spcBef>
            </a:pPr>
            <a:r>
              <a:rPr lang="en-US" sz="900" smtClean="0">
                <a:latin typeface="Arial" charset="0"/>
              </a:rPr>
              <a:t>Safety evaluations: AEs/SAEs including OHSS, local tolerance, anti–corifollitropin alfa antibodies</a:t>
            </a:r>
          </a:p>
        </p:txBody>
      </p:sp>
      <p:sp>
        <p:nvSpPr>
          <p:cNvPr id="96259" name="Rectangle 6"/>
          <p:cNvSpPr>
            <a:spLocks noChangeArrowheads="1"/>
          </p:cNvSpPr>
          <p:nvPr/>
        </p:nvSpPr>
        <p:spPr bwMode="auto">
          <a:xfrm>
            <a:off x="969963" y="8447088"/>
            <a:ext cx="5253037" cy="574675"/>
          </a:xfrm>
          <a:prstGeom prst="rect">
            <a:avLst/>
          </a:prstGeom>
          <a:noFill/>
          <a:ln w="9525" algn="ctr">
            <a:noFill/>
            <a:miter lim="800000"/>
            <a:headEnd/>
            <a:tailEnd/>
          </a:ln>
        </p:spPr>
        <p:txBody>
          <a:bodyPr lIns="0" tIns="0" rIns="0" bIns="0" anchor="b"/>
          <a:lstStyle/>
          <a:p>
            <a:pPr eaLnBrk="0" hangingPunct="0"/>
            <a:r>
              <a:rPr lang="en-US" sz="900">
                <a:ea typeface="Arial Unicode MS"/>
                <a:cs typeface="Arial Unicode MS"/>
              </a:rPr>
              <a:t>COS = controlled ovarian stimulation; rFSH = recombinant follicle-stimulating hormone; GnRH = gonadotropin-releasing hormone; IVF = in vitro fertilization; ICSI = intracytoplasmic sperm injection; hCG = human chorionic gonadotropin.</a:t>
            </a:r>
            <a:endParaRPr lang="en-US" sz="900" b="1">
              <a:ea typeface="Arial Unicode MS"/>
              <a:cs typeface="Arial Unicode MS"/>
            </a:endParaRPr>
          </a:p>
          <a:p>
            <a:pPr eaLnBrk="0" hangingPunct="0"/>
            <a:r>
              <a:rPr lang="en-US" sz="900" b="1">
                <a:ea typeface="Arial Unicode MS"/>
                <a:cs typeface="Arial Unicode MS"/>
              </a:rPr>
              <a:t>1. </a:t>
            </a:r>
            <a:r>
              <a:rPr lang="en-US" sz="900">
                <a:ea typeface="Arial Unicode MS"/>
                <a:cs typeface="Arial Unicode MS"/>
              </a:rPr>
              <a:t>Corifollitropin alfa Ensure Study Group. </a:t>
            </a:r>
            <a:r>
              <a:rPr lang="en-US" sz="900" i="1">
                <a:ea typeface="Arial Unicode MS"/>
                <a:cs typeface="Arial Unicode MS"/>
              </a:rPr>
              <a:t>Reprod Biomed Online. </a:t>
            </a:r>
            <a:r>
              <a:rPr lang="en-US" sz="900">
                <a:ea typeface="Arial Unicode MS"/>
                <a:cs typeface="Arial Unicode MS"/>
              </a:rPr>
              <a:t>2010;21:66‒76. </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830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latin typeface="Arial" charset="0"/>
              </a:rPr>
              <a:t>This trial is similar to the Engage trial, with enrolled patient body weight the only main difference between the trials. In addition to European sites, this trial also included Asian clinics, rather than North American clinics like in the Engage trial.</a:t>
            </a:r>
            <a:r>
              <a:rPr lang="en-US" baseline="30000" smtClean="0">
                <a:latin typeface="Arial" charset="0"/>
              </a:rPr>
              <a:t>1</a:t>
            </a:r>
          </a:p>
          <a:p>
            <a:pPr>
              <a:spcBef>
                <a:spcPct val="0"/>
              </a:spcBef>
            </a:pPr>
            <a:r>
              <a:rPr lang="en-US" smtClean="0">
                <a:latin typeface="Arial" charset="0"/>
              </a:rPr>
              <a:t>Main inclusion criteria</a:t>
            </a:r>
            <a:r>
              <a:rPr lang="en-US" baseline="30000" smtClean="0">
                <a:latin typeface="Arial" charset="0"/>
              </a:rPr>
              <a:t>1</a:t>
            </a:r>
          </a:p>
          <a:p>
            <a:pPr lvl="1">
              <a:spcBef>
                <a:spcPct val="0"/>
              </a:spcBef>
            </a:pPr>
            <a:r>
              <a:rPr lang="en-US" smtClean="0">
                <a:latin typeface="Arial" charset="0"/>
              </a:rPr>
              <a:t>Females of couples with an indication for COS and IVF/ICSI and a normal menstrual cycle length (24–35 days)</a:t>
            </a:r>
          </a:p>
          <a:p>
            <a:pPr lvl="1">
              <a:spcBef>
                <a:spcPct val="0"/>
              </a:spcBef>
            </a:pPr>
            <a:r>
              <a:rPr lang="en-US" smtClean="0">
                <a:latin typeface="Arial" charset="0"/>
              </a:rPr>
              <a:t>≥18 and ≤36 years of age at time of signing informed consent form</a:t>
            </a:r>
          </a:p>
          <a:p>
            <a:pPr lvl="1">
              <a:spcBef>
                <a:spcPct val="0"/>
              </a:spcBef>
            </a:pPr>
            <a:r>
              <a:rPr lang="en-US" smtClean="0">
                <a:latin typeface="Arial" charset="0"/>
              </a:rPr>
              <a:t>Body weight ≤60 kg, and body mass index ≥18 and ≤32 kg/m</a:t>
            </a:r>
            <a:r>
              <a:rPr lang="en-US" baseline="30000" smtClean="0">
                <a:latin typeface="Arial" charset="0"/>
              </a:rPr>
              <a:t>2</a:t>
            </a:r>
          </a:p>
          <a:p>
            <a:pPr>
              <a:spcBef>
                <a:spcPct val="0"/>
              </a:spcBef>
            </a:pPr>
            <a:r>
              <a:rPr lang="en-US" smtClean="0">
                <a:latin typeface="Arial" charset="0"/>
              </a:rPr>
              <a:t>Main exclusion criteria</a:t>
            </a:r>
            <a:r>
              <a:rPr lang="en-US" baseline="30000" smtClean="0">
                <a:latin typeface="Arial" charset="0"/>
              </a:rPr>
              <a:t>1</a:t>
            </a:r>
          </a:p>
          <a:p>
            <a:pPr lvl="1">
              <a:spcBef>
                <a:spcPct val="0"/>
              </a:spcBef>
            </a:pPr>
            <a:r>
              <a:rPr lang="en-US" smtClean="0">
                <a:latin typeface="Arial" charset="0"/>
              </a:rPr>
              <a:t>History of or any current (treated) endocrine abnormality</a:t>
            </a:r>
          </a:p>
          <a:p>
            <a:pPr lvl="1">
              <a:spcBef>
                <a:spcPct val="0"/>
              </a:spcBef>
            </a:pPr>
            <a:r>
              <a:rPr lang="en-US" smtClean="0">
                <a:latin typeface="Arial" charset="0"/>
              </a:rPr>
              <a:t>History of ovarian hyperresponse or ovarian hyperstimulation syndrome (modified </a:t>
            </a:r>
            <a:br>
              <a:rPr lang="en-US" smtClean="0">
                <a:latin typeface="Arial" charset="0"/>
              </a:rPr>
            </a:br>
            <a:r>
              <a:rPr lang="en-US" smtClean="0">
                <a:latin typeface="Arial" charset="0"/>
              </a:rPr>
              <a:t>World Health Organization criteria)</a:t>
            </a:r>
          </a:p>
          <a:p>
            <a:pPr lvl="1">
              <a:spcBef>
                <a:spcPct val="0"/>
              </a:spcBef>
            </a:pPr>
            <a:r>
              <a:rPr lang="en-US" smtClean="0">
                <a:latin typeface="Arial" charset="0"/>
              </a:rPr>
              <a:t>History of or current polycystic ovary syndrome (Rotterdam criteria)</a:t>
            </a:r>
          </a:p>
          <a:p>
            <a:pPr lvl="1">
              <a:spcBef>
                <a:spcPct val="0"/>
              </a:spcBef>
            </a:pPr>
            <a:r>
              <a:rPr lang="en-US" smtClean="0">
                <a:latin typeface="Arial" charset="0"/>
              </a:rPr>
              <a:t>More than 20 basal antral follicles &lt;11 mm (both ovaries combined)</a:t>
            </a:r>
          </a:p>
          <a:p>
            <a:pPr lvl="1">
              <a:spcBef>
                <a:spcPct val="0"/>
              </a:spcBef>
            </a:pPr>
            <a:r>
              <a:rPr lang="en-US" smtClean="0">
                <a:latin typeface="Arial" charset="0"/>
              </a:rPr>
              <a:t>History of low or no ovarian response to FSH/human menopausal gonadotropin treatment</a:t>
            </a:r>
          </a:p>
        </p:txBody>
      </p:sp>
      <p:sp>
        <p:nvSpPr>
          <p:cNvPr id="98307" name="Rectangle 6"/>
          <p:cNvSpPr>
            <a:spLocks noChangeArrowheads="1"/>
          </p:cNvSpPr>
          <p:nvPr/>
        </p:nvSpPr>
        <p:spPr bwMode="auto">
          <a:xfrm>
            <a:off x="1016000" y="8720138"/>
            <a:ext cx="5254625" cy="209550"/>
          </a:xfrm>
          <a:prstGeom prst="rect">
            <a:avLst/>
          </a:prstGeom>
          <a:noFill/>
          <a:ln w="9525" algn="ctr">
            <a:noFill/>
            <a:miter lim="800000"/>
            <a:headEnd/>
            <a:tailEnd/>
          </a:ln>
        </p:spPr>
        <p:txBody>
          <a:bodyPr lIns="0" tIns="0" rIns="0" bIns="0" anchor="b"/>
          <a:lstStyle/>
          <a:p>
            <a:pPr defTabSz="858838" eaLnBrk="0" hangingPunct="0"/>
            <a:r>
              <a:rPr lang="en-US" sz="900">
                <a:ea typeface="Arial Unicode MS"/>
                <a:cs typeface="Arial Unicode MS"/>
              </a:rPr>
              <a:t>COS = controlled ovarian stimulation; FSH = follicle-stimulating hormone; IVF = in vitro fertilization; ICSI = intracytoplasmic sperm injection.</a:t>
            </a:r>
            <a:endParaRPr lang="en-US" sz="900" b="1">
              <a:ea typeface="Arial Unicode MS"/>
              <a:cs typeface="Arial Unicode MS"/>
            </a:endParaRPr>
          </a:p>
          <a:p>
            <a:pPr defTabSz="858838" eaLnBrk="0" hangingPunct="0"/>
            <a:endParaRPr lang="en-US" sz="900" b="1">
              <a:ea typeface="Arial Unicode MS"/>
              <a:cs typeface="Arial Unicode MS"/>
            </a:endParaRPr>
          </a:p>
          <a:p>
            <a:pPr defTabSz="858838" eaLnBrk="0" hangingPunct="0"/>
            <a:endParaRPr lang="en-US" sz="900" b="1">
              <a:ea typeface="Arial Unicode MS"/>
              <a:cs typeface="Arial Unicode MS"/>
            </a:endParaRPr>
          </a:p>
          <a:p>
            <a:pPr defTabSz="858838" eaLnBrk="0" hangingPunct="0"/>
            <a:r>
              <a:rPr lang="en-US" sz="900" b="1">
                <a:ea typeface="Arial Unicode MS"/>
                <a:cs typeface="Arial Unicode MS"/>
              </a:rPr>
              <a:t>1. </a:t>
            </a:r>
            <a:r>
              <a:rPr lang="en-US" sz="900">
                <a:ea typeface="Arial Unicode MS"/>
                <a:cs typeface="Arial Unicode MS"/>
              </a:rPr>
              <a:t>Corifollitropin alfa Ensure Study Group. </a:t>
            </a:r>
            <a:r>
              <a:rPr lang="en-US" sz="900" i="1">
                <a:ea typeface="Arial Unicode MS"/>
                <a:cs typeface="Arial Unicode MS"/>
              </a:rPr>
              <a:t>Reprod Biomed Online. </a:t>
            </a:r>
            <a:r>
              <a:rPr lang="en-US" sz="900">
                <a:ea typeface="Arial Unicode MS"/>
                <a:cs typeface="Arial Unicode MS"/>
              </a:rPr>
              <a:t>2010;21:66‒76. </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035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latin typeface="Arial" charset="0"/>
              </a:rPr>
              <a:t>This slide shows that the demographics of the intent-to-treat groups at screening were similar between treatments.</a:t>
            </a:r>
            <a:r>
              <a:rPr lang="en-US" baseline="30000" smtClean="0">
                <a:latin typeface="Arial" charset="0"/>
              </a:rPr>
              <a:t>1</a:t>
            </a:r>
          </a:p>
          <a:p>
            <a:pPr>
              <a:spcBef>
                <a:spcPct val="0"/>
              </a:spcBef>
            </a:pPr>
            <a:r>
              <a:rPr lang="en-US" smtClean="0">
                <a:latin typeface="Arial" charset="0"/>
              </a:rPr>
              <a:t>Distribution of races was comparable between groups; the majority of patients in the trial were Caucasian or Asian.</a:t>
            </a:r>
            <a:r>
              <a:rPr lang="en-US" baseline="30000" smtClean="0">
                <a:latin typeface="Arial" charset="0"/>
              </a:rPr>
              <a:t>1</a:t>
            </a:r>
          </a:p>
          <a:p>
            <a:pPr>
              <a:spcBef>
                <a:spcPct val="0"/>
              </a:spcBef>
            </a:pPr>
            <a:endParaRPr lang="en-US" baseline="30000" smtClean="0">
              <a:latin typeface="Arial" charset="0"/>
            </a:endParaRPr>
          </a:p>
          <a:p>
            <a:pPr>
              <a:spcBef>
                <a:spcPct val="0"/>
              </a:spcBef>
            </a:pPr>
            <a:endParaRPr lang="en-US" baseline="30000" smtClean="0">
              <a:latin typeface="Arial" charset="0"/>
            </a:endParaRPr>
          </a:p>
          <a:p>
            <a:pPr>
              <a:spcBef>
                <a:spcPct val="0"/>
              </a:spcBef>
            </a:pPr>
            <a:endParaRPr lang="en-US" smtClean="0">
              <a:latin typeface="Arial" charset="0"/>
            </a:endParaRPr>
          </a:p>
        </p:txBody>
      </p:sp>
      <p:sp>
        <p:nvSpPr>
          <p:cNvPr id="100355" name="Rectangle 6"/>
          <p:cNvSpPr>
            <a:spLocks noChangeArrowheads="1"/>
          </p:cNvSpPr>
          <p:nvPr/>
        </p:nvSpPr>
        <p:spPr bwMode="auto">
          <a:xfrm>
            <a:off x="1016000" y="8240713"/>
            <a:ext cx="5254625" cy="688975"/>
          </a:xfrm>
          <a:prstGeom prst="rect">
            <a:avLst/>
          </a:prstGeom>
          <a:noFill/>
          <a:ln w="9525" algn="ctr">
            <a:noFill/>
            <a:miter lim="800000"/>
            <a:headEnd/>
            <a:tailEnd/>
          </a:ln>
        </p:spPr>
        <p:txBody>
          <a:bodyPr lIns="0" tIns="0" rIns="0" bIns="0" anchor="b"/>
          <a:lstStyle/>
          <a:p>
            <a:pPr defTabSz="858838" eaLnBrk="0" hangingPunct="0"/>
            <a:endParaRPr lang="en-US" sz="900" b="1" i="1">
              <a:ea typeface="Arial Unicode MS"/>
              <a:cs typeface="Arial Unicode MS"/>
            </a:endParaRPr>
          </a:p>
          <a:p>
            <a:pPr defTabSz="858838" eaLnBrk="0" hangingPunct="0"/>
            <a:endParaRPr lang="en-US" sz="900" b="1" i="1">
              <a:ea typeface="Arial Unicode MS"/>
              <a:cs typeface="Arial Unicode MS"/>
            </a:endParaRPr>
          </a:p>
          <a:p>
            <a:pPr defTabSz="858838" eaLnBrk="0" hangingPunct="0"/>
            <a:r>
              <a:rPr lang="en-US" sz="900" b="1">
                <a:ea typeface="Arial Unicode MS"/>
                <a:cs typeface="Arial Unicode MS"/>
              </a:rPr>
              <a:t>1. </a:t>
            </a:r>
            <a:r>
              <a:rPr lang="en-US" sz="900">
                <a:ea typeface="Arial Unicode MS"/>
                <a:cs typeface="Arial Unicode MS"/>
              </a:rPr>
              <a:t>Corifollitropin alfa Ensure Study Group. </a:t>
            </a:r>
            <a:r>
              <a:rPr lang="en-US" sz="900" i="1">
                <a:ea typeface="Arial Unicode MS"/>
                <a:cs typeface="Arial Unicode MS"/>
              </a:rPr>
              <a:t>Reprod Biomed Online. </a:t>
            </a:r>
            <a:r>
              <a:rPr lang="en-US" sz="900">
                <a:ea typeface="Arial Unicode MS"/>
                <a:cs typeface="Arial Unicode MS"/>
              </a:rPr>
              <a:t>2010;21:66‒76. </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240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latin typeface="Arial" charset="0"/>
              </a:rPr>
              <a:t>The primary objective was to show that the ELONVA</a:t>
            </a:r>
            <a:r>
              <a:rPr lang="en-US" baseline="30000" smtClean="0">
                <a:latin typeface="Arial" charset="0"/>
              </a:rPr>
              <a:t>™</a:t>
            </a:r>
            <a:r>
              <a:rPr lang="en-US" smtClean="0">
                <a:latin typeface="Arial" charset="0"/>
              </a:rPr>
              <a:t> </a:t>
            </a:r>
            <a:r>
              <a:rPr lang="en-GB" smtClean="0">
                <a:latin typeface="Arial" charset="0"/>
              </a:rPr>
              <a:t>(corifollitropin alfa) </a:t>
            </a:r>
            <a:r>
              <a:rPr lang="en-US" smtClean="0">
                <a:latin typeface="Arial" charset="0"/>
              </a:rPr>
              <a:t>regimen, in terms of the number of cumulus-oocyte complexes retrieved, was equivalent to the reference treatment (predefined equivalence range: -3 to +5 oocytes).</a:t>
            </a:r>
            <a:r>
              <a:rPr lang="en-US" baseline="30000" smtClean="0">
                <a:latin typeface="Arial" charset="0"/>
              </a:rPr>
              <a:t>1</a:t>
            </a:r>
            <a:r>
              <a:rPr lang="en-US" smtClean="0">
                <a:latin typeface="Arial" charset="0"/>
              </a:rPr>
              <a:t> </a:t>
            </a:r>
          </a:p>
          <a:p>
            <a:pPr>
              <a:spcBef>
                <a:spcPct val="0"/>
              </a:spcBef>
            </a:pPr>
            <a:r>
              <a:rPr lang="en-US" smtClean="0">
                <a:latin typeface="Arial" charset="0"/>
              </a:rPr>
              <a:t>This table shows that the mean number of oocytes retrieved was significantly higher (</a:t>
            </a:r>
            <a:r>
              <a:rPr lang="en-US" i="1" smtClean="0">
                <a:latin typeface="Arial" charset="0"/>
              </a:rPr>
              <a:t>P</a:t>
            </a:r>
            <a:r>
              <a:rPr lang="en-US" smtClean="0">
                <a:latin typeface="Arial" charset="0"/>
              </a:rPr>
              <a:t>&lt;0.001) in patients treated with </a:t>
            </a:r>
            <a:r>
              <a:rPr lang="en-GB" smtClean="0">
                <a:latin typeface="Arial" charset="0"/>
              </a:rPr>
              <a:t>ELONVA</a:t>
            </a:r>
            <a:r>
              <a:rPr lang="en-US" smtClean="0">
                <a:latin typeface="Arial" charset="0"/>
              </a:rPr>
              <a:t> compared with the patients who received rFSH.</a:t>
            </a:r>
            <a:r>
              <a:rPr lang="en-US" baseline="30000" smtClean="0">
                <a:latin typeface="Arial" charset="0"/>
              </a:rPr>
              <a:t>1</a:t>
            </a:r>
            <a:r>
              <a:rPr lang="en-US" smtClean="0">
                <a:latin typeface="Arial" charset="0"/>
              </a:rPr>
              <a:t> </a:t>
            </a:r>
          </a:p>
          <a:p>
            <a:pPr>
              <a:spcBef>
                <a:spcPct val="0"/>
              </a:spcBef>
            </a:pPr>
            <a:r>
              <a:rPr lang="en-US" smtClean="0">
                <a:latin typeface="Arial" charset="0"/>
              </a:rPr>
              <a:t>The estimated difference between treatments (using a 95% confidence interval) was </a:t>
            </a:r>
            <a:br>
              <a:rPr lang="en-US" smtClean="0">
                <a:latin typeface="Arial" charset="0"/>
              </a:rPr>
            </a:br>
            <a:r>
              <a:rPr lang="en-US" smtClean="0">
                <a:latin typeface="Arial" charset="0"/>
              </a:rPr>
              <a:t>2.5 oocytes more in the </a:t>
            </a:r>
            <a:r>
              <a:rPr lang="en-GB" smtClean="0">
                <a:latin typeface="Arial" charset="0"/>
              </a:rPr>
              <a:t>ELONVA </a:t>
            </a:r>
            <a:r>
              <a:rPr lang="en-US" smtClean="0">
                <a:latin typeface="Arial" charset="0"/>
              </a:rPr>
              <a:t>treatment group.</a:t>
            </a:r>
            <a:r>
              <a:rPr lang="en-US" baseline="30000" smtClean="0">
                <a:latin typeface="Arial" charset="0"/>
              </a:rPr>
              <a:t>1</a:t>
            </a:r>
          </a:p>
          <a:p>
            <a:pPr>
              <a:spcBef>
                <a:spcPct val="0"/>
              </a:spcBef>
            </a:pPr>
            <a:r>
              <a:rPr lang="en-US" smtClean="0">
                <a:latin typeface="Arial" charset="0"/>
              </a:rPr>
              <a:t>The percentage of M</a:t>
            </a:r>
            <a:r>
              <a:rPr lang="en-US" smtClean="0">
                <a:latin typeface="Times New Roman" pitchFamily="18" charset="0"/>
                <a:cs typeface="Times New Roman" pitchFamily="18" charset="0"/>
              </a:rPr>
              <a:t>II</a:t>
            </a:r>
            <a:r>
              <a:rPr lang="en-US" smtClean="0">
                <a:latin typeface="Arial" charset="0"/>
              </a:rPr>
              <a:t> oocytes was comparable between treatments, indicating that the quality of the oocytes retrieved was similar.</a:t>
            </a:r>
            <a:r>
              <a:rPr lang="en-US" baseline="30000" smtClean="0">
                <a:latin typeface="Arial" charset="0"/>
              </a:rPr>
              <a:t>1</a:t>
            </a:r>
            <a:r>
              <a:rPr lang="en-US" smtClean="0">
                <a:latin typeface="Arial" charset="0"/>
              </a:rPr>
              <a:t> </a:t>
            </a:r>
          </a:p>
          <a:p>
            <a:pPr lvl="1">
              <a:spcBef>
                <a:spcPct val="0"/>
              </a:spcBef>
            </a:pPr>
            <a:r>
              <a:rPr lang="en-US" smtClean="0">
                <a:latin typeface="Arial" charset="0"/>
              </a:rPr>
              <a:t>The mean percentage of M</a:t>
            </a:r>
            <a:r>
              <a:rPr lang="en-US" smtClean="0">
                <a:latin typeface="Times New Roman" pitchFamily="18" charset="0"/>
                <a:cs typeface="Times New Roman" pitchFamily="18" charset="0"/>
              </a:rPr>
              <a:t>II</a:t>
            </a:r>
            <a:r>
              <a:rPr lang="en-US" smtClean="0">
                <a:latin typeface="Arial" charset="0"/>
              </a:rPr>
              <a:t> oocytes for the </a:t>
            </a:r>
            <a:r>
              <a:rPr lang="en-GB" smtClean="0">
                <a:latin typeface="Arial" charset="0"/>
              </a:rPr>
              <a:t>ELONVA </a:t>
            </a:r>
            <a:r>
              <a:rPr lang="en-US" smtClean="0">
                <a:latin typeface="Arial" charset="0"/>
              </a:rPr>
              <a:t>treatment group was 82.5%; for the rFSH treatment group, it was 79.1%.</a:t>
            </a:r>
          </a:p>
          <a:p>
            <a:pPr>
              <a:spcBef>
                <a:spcPct val="0"/>
              </a:spcBef>
            </a:pPr>
            <a:r>
              <a:rPr lang="en-US" smtClean="0">
                <a:latin typeface="Arial" charset="0"/>
              </a:rPr>
              <a:t>A total of 137 patients in the </a:t>
            </a:r>
            <a:r>
              <a:rPr lang="en-GB" smtClean="0">
                <a:latin typeface="Arial" charset="0"/>
              </a:rPr>
              <a:t>ELONVA </a:t>
            </a:r>
            <a:r>
              <a:rPr lang="en-US" smtClean="0">
                <a:latin typeface="Arial" charset="0"/>
              </a:rPr>
              <a:t>treatment group and 72 patients in the rFSH treatment group received ICSI.</a:t>
            </a:r>
            <a:r>
              <a:rPr lang="en-US" baseline="30000" smtClean="0">
                <a:latin typeface="Arial" charset="0"/>
              </a:rPr>
              <a:t>1</a:t>
            </a:r>
          </a:p>
          <a:p>
            <a:pPr>
              <a:spcBef>
                <a:spcPct val="0"/>
              </a:spcBef>
            </a:pPr>
            <a:endParaRPr lang="en-US" baseline="30000" smtClean="0">
              <a:latin typeface="Arial" charset="0"/>
            </a:endParaRPr>
          </a:p>
          <a:p>
            <a:pPr>
              <a:spcBef>
                <a:spcPct val="0"/>
              </a:spcBef>
            </a:pPr>
            <a:endParaRPr lang="en-US" baseline="30000" smtClean="0">
              <a:latin typeface="Arial" charset="0"/>
            </a:endParaRPr>
          </a:p>
          <a:p>
            <a:pPr>
              <a:spcBef>
                <a:spcPct val="0"/>
              </a:spcBef>
            </a:pPr>
            <a:endParaRPr lang="en-US" smtClean="0">
              <a:latin typeface="Arial" charset="0"/>
            </a:endParaRPr>
          </a:p>
        </p:txBody>
      </p:sp>
      <p:sp>
        <p:nvSpPr>
          <p:cNvPr id="102403" name="Rectangle 6"/>
          <p:cNvSpPr>
            <a:spLocks noChangeArrowheads="1"/>
          </p:cNvSpPr>
          <p:nvPr/>
        </p:nvSpPr>
        <p:spPr bwMode="auto">
          <a:xfrm>
            <a:off x="1016000" y="8240713"/>
            <a:ext cx="5254625" cy="688975"/>
          </a:xfrm>
          <a:prstGeom prst="rect">
            <a:avLst/>
          </a:prstGeom>
          <a:noFill/>
          <a:ln w="9525" algn="ctr">
            <a:noFill/>
            <a:miter lim="800000"/>
            <a:headEnd/>
            <a:tailEnd/>
          </a:ln>
        </p:spPr>
        <p:txBody>
          <a:bodyPr lIns="0" tIns="0" rIns="0" bIns="0" anchor="b"/>
          <a:lstStyle/>
          <a:p>
            <a:pPr defTabSz="858838" eaLnBrk="0" hangingPunct="0"/>
            <a:r>
              <a:rPr lang="en-US" sz="900">
                <a:ea typeface="Arial Unicode MS"/>
                <a:cs typeface="Arial Unicode MS"/>
              </a:rPr>
              <a:t>rFSH = recombinant follicle-stimulating hormone; </a:t>
            </a:r>
            <a:r>
              <a:rPr lang="en-US" sz="900"/>
              <a:t>ICSI = intracytoplasmic sperm injection</a:t>
            </a:r>
            <a:r>
              <a:rPr lang="en-US" sz="900">
                <a:ea typeface="Arial Unicode MS"/>
                <a:cs typeface="Arial Unicode MS"/>
              </a:rPr>
              <a:t>.</a:t>
            </a:r>
          </a:p>
          <a:p>
            <a:pPr defTabSz="858838" eaLnBrk="0" hangingPunct="0"/>
            <a:endParaRPr lang="en-US" sz="900" b="1" i="1">
              <a:ea typeface="Arial Unicode MS"/>
              <a:cs typeface="Arial Unicode MS"/>
            </a:endParaRPr>
          </a:p>
          <a:p>
            <a:pPr defTabSz="858838" eaLnBrk="0" hangingPunct="0"/>
            <a:endParaRPr lang="en-US" sz="900" b="1" i="1">
              <a:ea typeface="Arial Unicode MS"/>
              <a:cs typeface="Arial Unicode MS"/>
            </a:endParaRPr>
          </a:p>
          <a:p>
            <a:pPr defTabSz="858838" eaLnBrk="0" hangingPunct="0"/>
            <a:r>
              <a:rPr lang="en-US" sz="900" b="1">
                <a:ea typeface="Arial Unicode MS"/>
                <a:cs typeface="Arial Unicode MS"/>
              </a:rPr>
              <a:t>1. </a:t>
            </a:r>
            <a:r>
              <a:rPr lang="en-US" sz="900">
                <a:ea typeface="Arial Unicode MS"/>
                <a:cs typeface="Arial Unicode MS"/>
              </a:rPr>
              <a:t>Corifollitropin alfa Ensure Study Group. </a:t>
            </a:r>
            <a:r>
              <a:rPr lang="en-US" sz="900" i="1">
                <a:ea typeface="Arial Unicode MS"/>
                <a:cs typeface="Arial Unicode MS"/>
              </a:rPr>
              <a:t>Reprod Biomed Online. </a:t>
            </a:r>
            <a:r>
              <a:rPr lang="en-US" sz="900">
                <a:ea typeface="Arial Unicode MS"/>
                <a:cs typeface="Arial Unicode MS"/>
              </a:rPr>
              <a:t>2010;21:66‒76. </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5474" name="Rectangle 3"/>
          <p:cNvSpPr>
            <a:spLocks noGrp="1" noChangeArrowheads="1"/>
          </p:cNvSpPr>
          <p:nvPr>
            <p:ph type="body" idx="1"/>
          </p:nvPr>
        </p:nvSpPr>
        <p:spPr bwMode="auto">
          <a:noFill/>
        </p:spPr>
        <p:txBody>
          <a:bodyPr wrap="square" lIns="91746" tIns="45873" rIns="91746" bIns="45873" numCol="1" anchor="t" anchorCtr="0" compatLnSpc="1">
            <a:prstTxWarp prst="textNoShape">
              <a:avLst/>
            </a:prstTxWarp>
          </a:bodyPr>
          <a:lstStyle/>
          <a:p>
            <a:pPr>
              <a:spcBef>
                <a:spcPct val="0"/>
              </a:spcBef>
            </a:pPr>
            <a:r>
              <a:rPr lang="en-US" smtClean="0">
                <a:latin typeface="Arial" charset="0"/>
              </a:rPr>
              <a:t>As in the Engage trial, the E</a:t>
            </a:r>
            <a:r>
              <a:rPr lang="en-US" baseline="-25000" smtClean="0">
                <a:latin typeface="Arial" charset="0"/>
              </a:rPr>
              <a:t>2</a:t>
            </a:r>
            <a:r>
              <a:rPr lang="en-US" smtClean="0">
                <a:latin typeface="Arial" charset="0"/>
              </a:rPr>
              <a:t> measurements were comparable between groups.</a:t>
            </a:r>
            <a:r>
              <a:rPr lang="en-US" baseline="30000" smtClean="0">
                <a:latin typeface="Arial" charset="0"/>
              </a:rPr>
              <a:t>1</a:t>
            </a:r>
          </a:p>
          <a:p>
            <a:pPr>
              <a:spcBef>
                <a:spcPct val="0"/>
              </a:spcBef>
            </a:pPr>
            <a:r>
              <a:rPr lang="en-US" smtClean="0">
                <a:latin typeface="Arial" charset="0"/>
              </a:rPr>
              <a:t>If you currently monitor E</a:t>
            </a:r>
            <a:r>
              <a:rPr lang="en-US" baseline="-25000" smtClean="0">
                <a:latin typeface="Arial" charset="0"/>
              </a:rPr>
              <a:t>2</a:t>
            </a:r>
            <a:r>
              <a:rPr lang="en-US" smtClean="0">
                <a:latin typeface="Arial" charset="0"/>
              </a:rPr>
              <a:t>, there should be no difference between patients treated with ELONVA</a:t>
            </a:r>
            <a:r>
              <a:rPr lang="en-US" baseline="30000" smtClean="0">
                <a:latin typeface="Arial" charset="0"/>
              </a:rPr>
              <a:t>™</a:t>
            </a:r>
            <a:r>
              <a:rPr lang="en-US" smtClean="0">
                <a:latin typeface="Arial" charset="0"/>
              </a:rPr>
              <a:t> </a:t>
            </a:r>
            <a:r>
              <a:rPr lang="en-GB" smtClean="0">
                <a:latin typeface="Arial" charset="0"/>
              </a:rPr>
              <a:t>(corifollitropin alfa) </a:t>
            </a:r>
            <a:r>
              <a:rPr lang="en-US" smtClean="0">
                <a:latin typeface="Arial" charset="0"/>
              </a:rPr>
              <a:t>and rFSH.</a:t>
            </a:r>
          </a:p>
          <a:p>
            <a:pPr>
              <a:spcBef>
                <a:spcPct val="0"/>
              </a:spcBef>
            </a:pPr>
            <a:r>
              <a:rPr lang="en-US" smtClean="0">
                <a:latin typeface="Arial" charset="0"/>
              </a:rPr>
              <a:t>If you do not currently monitor, there is no need to change your practice.</a:t>
            </a:r>
          </a:p>
        </p:txBody>
      </p:sp>
      <p:sp>
        <p:nvSpPr>
          <p:cNvPr id="105475" name="Rectangle 6"/>
          <p:cNvSpPr>
            <a:spLocks noChangeArrowheads="1"/>
          </p:cNvSpPr>
          <p:nvPr/>
        </p:nvSpPr>
        <p:spPr bwMode="auto">
          <a:xfrm>
            <a:off x="1016000" y="8240713"/>
            <a:ext cx="5254625" cy="688975"/>
          </a:xfrm>
          <a:prstGeom prst="rect">
            <a:avLst/>
          </a:prstGeom>
          <a:noFill/>
          <a:ln w="9525" algn="ctr">
            <a:noFill/>
            <a:miter lim="800000"/>
            <a:headEnd/>
            <a:tailEnd/>
          </a:ln>
        </p:spPr>
        <p:txBody>
          <a:bodyPr lIns="0" tIns="0" rIns="0" bIns="0" anchor="b"/>
          <a:lstStyle/>
          <a:p>
            <a:pPr defTabSz="865188" eaLnBrk="0" hangingPunct="0"/>
            <a:r>
              <a:rPr lang="en-US" sz="900" b="1" i="1">
                <a:ea typeface="Arial Unicode MS"/>
                <a:cs typeface="Arial Unicode MS"/>
              </a:rPr>
              <a:t/>
            </a:r>
            <a:br>
              <a:rPr lang="en-US" sz="900" b="1" i="1">
                <a:ea typeface="Arial Unicode MS"/>
                <a:cs typeface="Arial Unicode MS"/>
              </a:rPr>
            </a:br>
            <a:endParaRPr lang="en-US" sz="900" b="1" i="1">
              <a:ea typeface="Arial Unicode MS"/>
              <a:cs typeface="Arial Unicode MS"/>
            </a:endParaRPr>
          </a:p>
          <a:p>
            <a:pPr defTabSz="865188" eaLnBrk="0" hangingPunct="0"/>
            <a:r>
              <a:rPr lang="en-US" sz="900">
                <a:ea typeface="Arial Unicode MS"/>
                <a:cs typeface="Arial Unicode MS"/>
              </a:rPr>
              <a:t>E</a:t>
            </a:r>
            <a:r>
              <a:rPr lang="en-US" sz="900" baseline="-25000">
                <a:ea typeface="Arial Unicode MS"/>
                <a:cs typeface="Arial Unicode MS"/>
              </a:rPr>
              <a:t>2</a:t>
            </a:r>
            <a:r>
              <a:rPr lang="en-US" sz="900">
                <a:ea typeface="Arial Unicode MS"/>
                <a:cs typeface="Arial Unicode MS"/>
              </a:rPr>
              <a:t> = estradiol; rFSH = recombinant follicle-stimulating hormone. </a:t>
            </a:r>
            <a:endParaRPr lang="en-US" sz="900" b="1">
              <a:ea typeface="Arial Unicode MS"/>
              <a:cs typeface="Arial Unicode MS"/>
            </a:endParaRPr>
          </a:p>
          <a:p>
            <a:pPr defTabSz="865188" eaLnBrk="0" hangingPunct="0"/>
            <a:endParaRPr lang="en-US" sz="900">
              <a:ea typeface="Arial Unicode MS"/>
              <a:cs typeface="Arial Unicode MS"/>
            </a:endParaRPr>
          </a:p>
          <a:p>
            <a:pPr defTabSz="865188" eaLnBrk="0" hangingPunct="0"/>
            <a:endParaRPr lang="en-US" sz="900" b="1" i="1">
              <a:ea typeface="Arial Unicode MS"/>
              <a:cs typeface="Arial Unicode MS"/>
            </a:endParaRPr>
          </a:p>
          <a:p>
            <a:pPr defTabSz="865188" eaLnBrk="0" hangingPunct="0"/>
            <a:r>
              <a:rPr lang="en-US" sz="900" b="1">
                <a:ea typeface="Arial Unicode MS"/>
                <a:cs typeface="Arial Unicode MS"/>
              </a:rPr>
              <a:t>1. </a:t>
            </a:r>
            <a:r>
              <a:rPr lang="en-US" sz="900">
                <a:ea typeface="Arial Unicode MS"/>
                <a:cs typeface="Arial Unicode MS"/>
              </a:rPr>
              <a:t>Corifollitropin alfa Ensure Study Group. </a:t>
            </a:r>
            <a:r>
              <a:rPr lang="en-US" sz="900" i="1">
                <a:ea typeface="Arial Unicode MS"/>
                <a:cs typeface="Arial Unicode MS"/>
              </a:rPr>
              <a:t>Reprod Biomed Online. </a:t>
            </a:r>
            <a:r>
              <a:rPr lang="en-US" sz="900">
                <a:ea typeface="Arial Unicode MS"/>
                <a:cs typeface="Arial Unicode MS"/>
              </a:rPr>
              <a:t>2010;21:66‒76.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4"/>
          <p:cNvSpPr>
            <a:spLocks noGrp="1" noRot="1" noChangeAspect="1" noChangeArrowheads="1" noTextEdit="1"/>
          </p:cNvSpPr>
          <p:nvPr>
            <p:ph type="sldImg"/>
          </p:nvPr>
        </p:nvSpPr>
        <p:spPr bwMode="auto">
          <a:noFill/>
          <a:ln>
            <a:solidFill>
              <a:srgbClr val="000000"/>
            </a:solidFill>
            <a:miter lim="800000"/>
            <a:headEnd/>
            <a:tailEnd/>
          </a:ln>
        </p:spPr>
      </p:sp>
      <p:sp>
        <p:nvSpPr>
          <p:cNvPr id="22530" name="Rectangle 15"/>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latin typeface="Arial" charset="0"/>
              </a:rPr>
              <a:t>As the previous slide demonstrated, IVF is becoming commonplace. Along the way, there have been many advances in the field, including</a:t>
            </a:r>
          </a:p>
          <a:p>
            <a:pPr lvl="1">
              <a:spcBef>
                <a:spcPct val="0"/>
              </a:spcBef>
            </a:pPr>
            <a:r>
              <a:rPr lang="en-US" dirty="0" err="1" smtClean="0">
                <a:latin typeface="Arial" charset="0"/>
              </a:rPr>
              <a:t>Intracytoplasmic</a:t>
            </a:r>
            <a:r>
              <a:rPr lang="en-US" dirty="0" smtClean="0">
                <a:latin typeface="Arial" charset="0"/>
              </a:rPr>
              <a:t> sperm injection (ICSI)</a:t>
            </a:r>
          </a:p>
          <a:p>
            <a:pPr lvl="1">
              <a:spcBef>
                <a:spcPct val="0"/>
              </a:spcBef>
            </a:pPr>
            <a:r>
              <a:rPr lang="en-US" dirty="0" smtClean="0">
                <a:latin typeface="Arial" charset="0"/>
              </a:rPr>
              <a:t>Development of </a:t>
            </a:r>
            <a:r>
              <a:rPr lang="en-US" dirty="0" err="1" smtClean="0">
                <a:latin typeface="Arial" charset="0"/>
              </a:rPr>
              <a:t>GnRH</a:t>
            </a:r>
            <a:r>
              <a:rPr lang="en-US" dirty="0" smtClean="0">
                <a:latin typeface="Arial" charset="0"/>
              </a:rPr>
              <a:t> antagonists</a:t>
            </a:r>
          </a:p>
          <a:p>
            <a:pPr lvl="1">
              <a:spcBef>
                <a:spcPct val="0"/>
              </a:spcBef>
            </a:pPr>
            <a:r>
              <a:rPr lang="en-US" dirty="0" err="1" smtClean="0">
                <a:latin typeface="Arial" charset="0"/>
              </a:rPr>
              <a:t>Preimplantation</a:t>
            </a:r>
            <a:r>
              <a:rPr lang="en-US" dirty="0" smtClean="0">
                <a:latin typeface="Arial" charset="0"/>
              </a:rPr>
              <a:t> genetic diagnosis, comparative genomic hybridization</a:t>
            </a:r>
          </a:p>
          <a:p>
            <a:pPr lvl="1">
              <a:spcBef>
                <a:spcPct val="0"/>
              </a:spcBef>
            </a:pPr>
            <a:r>
              <a:rPr lang="en-US" dirty="0" smtClean="0">
                <a:latin typeface="Arial" charset="0"/>
              </a:rPr>
              <a:t>Single embryo transfer instead of multiple embryo transfer</a:t>
            </a:r>
          </a:p>
          <a:p>
            <a:pPr lvl="1">
              <a:spcBef>
                <a:spcPct val="0"/>
              </a:spcBef>
            </a:pPr>
            <a:r>
              <a:rPr lang="en-US" dirty="0" smtClean="0">
                <a:latin typeface="Arial" charset="0"/>
              </a:rPr>
              <a:t>Cryopreservation techniques</a:t>
            </a:r>
          </a:p>
          <a:p>
            <a:pPr>
              <a:spcBef>
                <a:spcPct val="0"/>
              </a:spcBef>
            </a:pPr>
            <a:r>
              <a:rPr lang="en-US" dirty="0" smtClean="0">
                <a:latin typeface="Arial" charset="0"/>
              </a:rPr>
              <a:t>However, the one area that has been largely ignored is the impact of treatment on </a:t>
            </a:r>
            <a:br>
              <a:rPr lang="en-US" dirty="0" smtClean="0">
                <a:latin typeface="Arial" charset="0"/>
              </a:rPr>
            </a:br>
            <a:r>
              <a:rPr lang="en-US" dirty="0" smtClean="0">
                <a:latin typeface="Arial" charset="0"/>
              </a:rPr>
              <a:t>the patient.</a:t>
            </a:r>
          </a:p>
          <a:p>
            <a:pPr>
              <a:spcBef>
                <a:spcPct val="0"/>
              </a:spcBef>
            </a:pPr>
            <a:r>
              <a:rPr lang="en-US" dirty="0" smtClean="0">
                <a:latin typeface="Arial" charset="0"/>
              </a:rPr>
              <a:t>Current treatments are burdensome and may cause stress and anxiety in patients.</a:t>
            </a:r>
            <a:r>
              <a:rPr lang="en-US" baseline="30000" dirty="0" smtClean="0">
                <a:latin typeface="Arial" charset="0"/>
              </a:rPr>
              <a:t>1</a:t>
            </a:r>
          </a:p>
          <a:p>
            <a:pPr>
              <a:spcBef>
                <a:spcPct val="0"/>
              </a:spcBef>
            </a:pPr>
            <a:r>
              <a:rPr lang="en-US" dirty="0" smtClean="0">
                <a:latin typeface="Arial" charset="0"/>
              </a:rPr>
              <a:t>In a study of 384 patients undergoing IVF treatment, the incidence of dropout from IVF treatment with either a </a:t>
            </a:r>
            <a:r>
              <a:rPr lang="en-US" dirty="0" err="1" smtClean="0">
                <a:latin typeface="Arial" charset="0"/>
              </a:rPr>
              <a:t>GnRH</a:t>
            </a:r>
            <a:r>
              <a:rPr lang="en-US" dirty="0" smtClean="0">
                <a:latin typeface="Arial" charset="0"/>
              </a:rPr>
              <a:t> antagonist–based protocol or a </a:t>
            </a:r>
            <a:r>
              <a:rPr lang="en-US" dirty="0" err="1" smtClean="0">
                <a:latin typeface="Arial" charset="0"/>
              </a:rPr>
              <a:t>GnRH</a:t>
            </a:r>
            <a:r>
              <a:rPr lang="en-US" dirty="0" smtClean="0">
                <a:latin typeface="Arial" charset="0"/>
              </a:rPr>
              <a:t> agonist–based protocol was evaluated.</a:t>
            </a:r>
            <a:r>
              <a:rPr lang="en-US" baseline="30000" dirty="0" smtClean="0">
                <a:latin typeface="Arial" charset="0"/>
              </a:rPr>
              <a:t>2</a:t>
            </a:r>
            <a:endParaRPr lang="en-US" dirty="0" smtClean="0">
              <a:latin typeface="Arial" charset="0"/>
            </a:endParaRPr>
          </a:p>
          <a:p>
            <a:pPr>
              <a:spcBef>
                <a:spcPct val="0"/>
              </a:spcBef>
            </a:pPr>
            <a:r>
              <a:rPr lang="en-US" dirty="0" smtClean="0">
                <a:latin typeface="Arial" charset="0"/>
              </a:rPr>
              <a:t>Among the 384 couples undergoing IVF treatment, 17% dropped out.</a:t>
            </a:r>
            <a:r>
              <a:rPr lang="en-US" baseline="30000" dirty="0" smtClean="0">
                <a:latin typeface="Arial" charset="0"/>
              </a:rPr>
              <a:t>2</a:t>
            </a:r>
          </a:p>
          <a:p>
            <a:pPr lvl="1">
              <a:spcBef>
                <a:spcPct val="0"/>
              </a:spcBef>
            </a:pPr>
            <a:r>
              <a:rPr lang="en-US" dirty="0" smtClean="0">
                <a:latin typeface="Arial" charset="0"/>
              </a:rPr>
              <a:t>Sixty-five patients elected to discontinue treatment following stimulation. Fifty dropped out after the first or second cycle.</a:t>
            </a:r>
            <a:r>
              <a:rPr lang="en-US" baseline="30000" dirty="0" smtClean="0">
                <a:latin typeface="Arial" charset="0"/>
              </a:rPr>
              <a:t>2</a:t>
            </a:r>
          </a:p>
          <a:p>
            <a:pPr lvl="1">
              <a:spcBef>
                <a:spcPct val="0"/>
              </a:spcBef>
            </a:pPr>
            <a:r>
              <a:rPr lang="en-US" dirty="0" smtClean="0">
                <a:latin typeface="Arial" charset="0"/>
              </a:rPr>
              <a:t>The physical or psychological burden of treatment was the most frequent (28%) reason given for voluntarily discontinuing treatment.</a:t>
            </a:r>
            <a:r>
              <a:rPr lang="en-US" baseline="30000" dirty="0" smtClean="0">
                <a:latin typeface="Arial" charset="0"/>
              </a:rPr>
              <a:t>2</a:t>
            </a:r>
            <a:endParaRPr lang="nl-NL" baseline="30000" dirty="0" smtClean="0">
              <a:latin typeface="Arial" charset="0"/>
            </a:endParaRPr>
          </a:p>
        </p:txBody>
      </p:sp>
      <p:sp>
        <p:nvSpPr>
          <p:cNvPr id="22531" name="Rectangle 6"/>
          <p:cNvSpPr>
            <a:spLocks noChangeArrowheads="1"/>
          </p:cNvSpPr>
          <p:nvPr/>
        </p:nvSpPr>
        <p:spPr bwMode="auto">
          <a:xfrm>
            <a:off x="1016000" y="8240713"/>
            <a:ext cx="5454650" cy="688975"/>
          </a:xfrm>
          <a:prstGeom prst="rect">
            <a:avLst/>
          </a:prstGeom>
          <a:noFill/>
          <a:ln w="9525" algn="ctr">
            <a:noFill/>
            <a:miter lim="800000"/>
            <a:headEnd/>
            <a:tailEnd/>
          </a:ln>
        </p:spPr>
        <p:txBody>
          <a:bodyPr lIns="0" tIns="0" rIns="0" bIns="0" anchor="b"/>
          <a:lstStyle/>
          <a:p>
            <a:pPr defTabSz="858838" eaLnBrk="0" hangingPunct="0"/>
            <a:endParaRPr lang="en-US" sz="900" b="1">
              <a:ea typeface="Arial Unicode MS"/>
              <a:cs typeface="Arial Unicode MS"/>
            </a:endParaRPr>
          </a:p>
          <a:p>
            <a:pPr defTabSz="858838" eaLnBrk="0" hangingPunct="0"/>
            <a:r>
              <a:rPr lang="en-US" sz="900">
                <a:ea typeface="Arial Unicode MS"/>
                <a:cs typeface="Arial Unicode MS"/>
              </a:rPr>
              <a:t>IVF = in vitro fertilization; GnRH = gonadotropin-releasing hormone.</a:t>
            </a:r>
          </a:p>
          <a:p>
            <a:pPr defTabSz="858838" eaLnBrk="0" hangingPunct="0"/>
            <a:endParaRPr lang="en-US" sz="900" b="1">
              <a:ea typeface="Arial Unicode MS"/>
              <a:cs typeface="Arial Unicode MS"/>
            </a:endParaRPr>
          </a:p>
          <a:p>
            <a:pPr defTabSz="858838" eaLnBrk="0" hangingPunct="0"/>
            <a:endParaRPr lang="en-US" sz="900" b="1">
              <a:ea typeface="Arial Unicode MS"/>
              <a:cs typeface="Arial Unicode MS"/>
            </a:endParaRPr>
          </a:p>
          <a:p>
            <a:pPr defTabSz="858838" eaLnBrk="0" hangingPunct="0"/>
            <a:r>
              <a:rPr lang="en-US" sz="900" b="1">
                <a:ea typeface="Arial Unicode MS"/>
                <a:cs typeface="Arial Unicode MS"/>
              </a:rPr>
              <a:t>1. </a:t>
            </a:r>
            <a:r>
              <a:rPr lang="en-US" sz="900">
                <a:ea typeface="Arial Unicode MS"/>
                <a:cs typeface="Arial Unicode MS"/>
              </a:rPr>
              <a:t>Hammarberg K et al. </a:t>
            </a:r>
            <a:r>
              <a:rPr lang="en-US" sz="900" i="1">
                <a:ea typeface="Arial Unicode MS"/>
                <a:cs typeface="Arial Unicode MS"/>
              </a:rPr>
              <a:t>Hum Reprod</a:t>
            </a:r>
            <a:r>
              <a:rPr lang="en-US" sz="900">
                <a:ea typeface="Arial Unicode MS"/>
                <a:cs typeface="Arial Unicode MS"/>
              </a:rPr>
              <a:t>. 2001;16:374‒383.</a:t>
            </a:r>
          </a:p>
          <a:p>
            <a:pPr defTabSz="858838" eaLnBrk="0" hangingPunct="0"/>
            <a:r>
              <a:rPr lang="en-US" sz="900" b="1">
                <a:ea typeface="Arial Unicode MS"/>
                <a:cs typeface="Arial Unicode MS"/>
              </a:rPr>
              <a:t>2. </a:t>
            </a:r>
            <a:r>
              <a:rPr lang="en-US" sz="900">
                <a:ea typeface="Arial Unicode MS"/>
                <a:cs typeface="Arial Unicode MS"/>
              </a:rPr>
              <a:t>Verberg MF et al. </a:t>
            </a:r>
            <a:r>
              <a:rPr lang="en-US" sz="900" i="1">
                <a:ea typeface="Arial Unicode MS"/>
                <a:cs typeface="Arial Unicode MS"/>
              </a:rPr>
              <a:t>Hum Reprod</a:t>
            </a:r>
            <a:r>
              <a:rPr lang="en-US" sz="900">
                <a:ea typeface="Arial Unicode MS"/>
                <a:cs typeface="Arial Unicode MS"/>
              </a:rPr>
              <a:t>. 2008;23:2050‒2055.</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8546" name="Rectangle 3"/>
          <p:cNvSpPr>
            <a:spLocks noGrp="1" noChangeArrowheads="1"/>
          </p:cNvSpPr>
          <p:nvPr>
            <p:ph type="body" idx="1"/>
          </p:nvPr>
        </p:nvSpPr>
        <p:spPr bwMode="auto">
          <a:noFill/>
        </p:spPr>
        <p:txBody>
          <a:bodyPr wrap="square" lIns="90870" tIns="45436" rIns="90870" bIns="45436" numCol="1" anchor="t" anchorCtr="0" compatLnSpc="1">
            <a:prstTxWarp prst="textNoShape">
              <a:avLst/>
            </a:prstTxWarp>
          </a:bodyPr>
          <a:lstStyle/>
          <a:p>
            <a:pPr>
              <a:spcBef>
                <a:spcPct val="0"/>
              </a:spcBef>
            </a:pPr>
            <a:r>
              <a:rPr lang="en-US" smtClean="0">
                <a:latin typeface="Arial" charset="0"/>
              </a:rPr>
              <a:t>At the start of stimulation, the median serum LH levels were 4.5 IU/L and 4.1 IU/L for the ELONVA</a:t>
            </a:r>
            <a:r>
              <a:rPr lang="en-US" baseline="30000" smtClean="0">
                <a:latin typeface="Arial" charset="0"/>
              </a:rPr>
              <a:t>™</a:t>
            </a:r>
            <a:r>
              <a:rPr lang="en-US" smtClean="0">
                <a:latin typeface="Arial" charset="0"/>
              </a:rPr>
              <a:t> (corifollitropin alfa) and rFSH treatment groups, respectively.</a:t>
            </a:r>
            <a:r>
              <a:rPr lang="en-US" baseline="30000" smtClean="0">
                <a:latin typeface="Arial" charset="0"/>
              </a:rPr>
              <a:t>1</a:t>
            </a:r>
            <a:r>
              <a:rPr lang="en-US" smtClean="0">
                <a:latin typeface="Arial" charset="0"/>
              </a:rPr>
              <a:t> </a:t>
            </a:r>
          </a:p>
          <a:p>
            <a:pPr>
              <a:spcBef>
                <a:spcPct val="0"/>
              </a:spcBef>
            </a:pPr>
            <a:r>
              <a:rPr lang="en-US" smtClean="0">
                <a:latin typeface="Arial" charset="0"/>
              </a:rPr>
              <a:t>On day 3, median serum LH levels had rapidly declined for both groups.</a:t>
            </a:r>
            <a:r>
              <a:rPr lang="en-US" baseline="30000" smtClean="0">
                <a:latin typeface="Arial" charset="0"/>
              </a:rPr>
              <a:t> </a:t>
            </a:r>
            <a:r>
              <a:rPr lang="en-US" smtClean="0">
                <a:latin typeface="Arial" charset="0"/>
              </a:rPr>
              <a:t>From day 3 to day 5, the median serum LH levels increased in the ELONVA group, while the levels remained similar in the rFSH group.</a:t>
            </a:r>
            <a:r>
              <a:rPr lang="en-US" baseline="30000" smtClean="0">
                <a:latin typeface="Arial" charset="0"/>
              </a:rPr>
              <a:t>1</a:t>
            </a:r>
          </a:p>
          <a:p>
            <a:pPr>
              <a:spcBef>
                <a:spcPct val="0"/>
              </a:spcBef>
            </a:pPr>
            <a:r>
              <a:rPr lang="en-US" smtClean="0">
                <a:latin typeface="Arial" charset="0"/>
              </a:rPr>
              <a:t>From day 5 to day 8, the median LH levels decreased again in the ELONVA group, whereas the median LH values in the rFSH group did not change until day 8.</a:t>
            </a:r>
            <a:r>
              <a:rPr lang="en-US" baseline="30000" smtClean="0">
                <a:latin typeface="Arial" charset="0"/>
              </a:rPr>
              <a:t>1</a:t>
            </a:r>
            <a:r>
              <a:rPr lang="en-US" smtClean="0">
                <a:latin typeface="Arial" charset="0"/>
              </a:rPr>
              <a:t> </a:t>
            </a:r>
          </a:p>
          <a:p>
            <a:pPr>
              <a:spcBef>
                <a:spcPct val="0"/>
              </a:spcBef>
            </a:pPr>
            <a:r>
              <a:rPr lang="en-US" smtClean="0">
                <a:latin typeface="Arial" charset="0"/>
              </a:rPr>
              <a:t>At the day of embryo transfer, the median LH levels were similar for the 2 treatment groups.</a:t>
            </a:r>
            <a:r>
              <a:rPr lang="en-US" baseline="30000" smtClean="0">
                <a:latin typeface="Arial" charset="0"/>
              </a:rPr>
              <a:t>1</a:t>
            </a:r>
          </a:p>
        </p:txBody>
      </p:sp>
      <p:sp>
        <p:nvSpPr>
          <p:cNvPr id="108547" name="Rectangle 6"/>
          <p:cNvSpPr>
            <a:spLocks noChangeArrowheads="1"/>
          </p:cNvSpPr>
          <p:nvPr/>
        </p:nvSpPr>
        <p:spPr bwMode="auto">
          <a:xfrm>
            <a:off x="1016000" y="8243888"/>
            <a:ext cx="5157788" cy="685800"/>
          </a:xfrm>
          <a:prstGeom prst="rect">
            <a:avLst/>
          </a:prstGeom>
          <a:noFill/>
          <a:ln w="9525" algn="ctr">
            <a:noFill/>
            <a:miter lim="800000"/>
            <a:headEnd/>
            <a:tailEnd/>
          </a:ln>
        </p:spPr>
        <p:txBody>
          <a:bodyPr lIns="0" tIns="0" rIns="0" bIns="0" anchor="b"/>
          <a:lstStyle/>
          <a:p>
            <a:pPr marL="107950" indent="-107950" defTabSz="881063" eaLnBrk="0" hangingPunct="0">
              <a:spcBef>
                <a:spcPct val="25000"/>
              </a:spcBef>
            </a:pPr>
            <a:endParaRPr lang="en-US" sz="900" b="1">
              <a:solidFill>
                <a:srgbClr val="000000"/>
              </a:solidFill>
              <a:ea typeface="Arial Unicode MS"/>
              <a:cs typeface="Arial Unicode MS"/>
            </a:endParaRPr>
          </a:p>
          <a:p>
            <a:pPr marL="107950" indent="-107950" defTabSz="881063" eaLnBrk="0" hangingPunct="0">
              <a:spcBef>
                <a:spcPct val="25000"/>
              </a:spcBef>
            </a:pPr>
            <a:r>
              <a:rPr lang="en-US" sz="900">
                <a:solidFill>
                  <a:srgbClr val="000000"/>
                </a:solidFill>
                <a:ea typeface="Arial Unicode MS"/>
                <a:cs typeface="Arial Unicode MS"/>
              </a:rPr>
              <a:t>LH = luteinizing hormone; rFSH = recombinant follicle-stimulating hormone.</a:t>
            </a:r>
            <a:endParaRPr lang="en-US" sz="900" b="1">
              <a:solidFill>
                <a:srgbClr val="000000"/>
              </a:solidFill>
              <a:ea typeface="Arial Unicode MS"/>
              <a:cs typeface="Arial Unicode MS"/>
            </a:endParaRPr>
          </a:p>
          <a:p>
            <a:pPr marL="107950" indent="-107950" defTabSz="881063" eaLnBrk="0" hangingPunct="0">
              <a:spcBef>
                <a:spcPct val="25000"/>
              </a:spcBef>
            </a:pPr>
            <a:r>
              <a:rPr lang="en-US" sz="900" b="1">
                <a:solidFill>
                  <a:srgbClr val="000000"/>
                </a:solidFill>
                <a:ea typeface="Arial Unicode MS"/>
                <a:cs typeface="Arial Unicode MS"/>
              </a:rPr>
              <a:t>1. </a:t>
            </a:r>
            <a:r>
              <a:rPr lang="en-US" sz="900">
                <a:solidFill>
                  <a:srgbClr val="000000"/>
                </a:solidFill>
                <a:ea typeface="Arial Unicode MS"/>
                <a:cs typeface="Arial Unicode MS"/>
              </a:rPr>
              <a:t>Corifollitropin alfa Ensure Study Group. </a:t>
            </a:r>
            <a:r>
              <a:rPr lang="en-US" sz="900" i="1">
                <a:solidFill>
                  <a:srgbClr val="000000"/>
                </a:solidFill>
                <a:ea typeface="Arial Unicode MS"/>
                <a:cs typeface="Arial Unicode MS"/>
              </a:rPr>
              <a:t>Reprod Biomed Online. </a:t>
            </a:r>
            <a:r>
              <a:rPr lang="en-US" sz="900">
                <a:solidFill>
                  <a:srgbClr val="000000"/>
                </a:solidFill>
                <a:ea typeface="Arial Unicode MS"/>
                <a:cs typeface="Arial Unicode MS"/>
              </a:rPr>
              <a:t>2010;21:66‒76.</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161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latin typeface="Arial" charset="0"/>
              </a:rPr>
              <a:t>This slide shows the implantation rate per started cycle (as a mean percentage of patients).</a:t>
            </a:r>
          </a:p>
          <a:p>
            <a:pPr>
              <a:spcBef>
                <a:spcPct val="0"/>
              </a:spcBef>
            </a:pPr>
            <a:r>
              <a:rPr lang="en-US" smtClean="0">
                <a:latin typeface="Arial" charset="0"/>
              </a:rPr>
              <a:t>Implantation rate was defined as 100 times the maximum number of gestational sacs, as assessed by any ultrasound scan after embryo transfer, divided by the number of embryos transferred (per patient), maximized to 100%.</a:t>
            </a:r>
            <a:r>
              <a:rPr lang="en-US" baseline="30000" smtClean="0">
                <a:latin typeface="Arial" charset="0"/>
              </a:rPr>
              <a:t>1</a:t>
            </a:r>
          </a:p>
          <a:p>
            <a:pPr>
              <a:spcBef>
                <a:spcPct val="0"/>
              </a:spcBef>
            </a:pPr>
            <a:r>
              <a:rPr lang="en-US" smtClean="0">
                <a:latin typeface="Arial" charset="0"/>
              </a:rPr>
              <a:t>For all of the measured end points, rates were comparable between </a:t>
            </a:r>
            <a:br>
              <a:rPr lang="en-US" smtClean="0">
                <a:latin typeface="Arial" charset="0"/>
              </a:rPr>
            </a:br>
            <a:r>
              <a:rPr lang="en-US" smtClean="0">
                <a:latin typeface="Arial" charset="0"/>
              </a:rPr>
              <a:t>ELONVA</a:t>
            </a:r>
            <a:r>
              <a:rPr lang="en-US" baseline="30000" smtClean="0">
                <a:latin typeface="Arial" charset="0"/>
              </a:rPr>
              <a:t>™</a:t>
            </a:r>
            <a:r>
              <a:rPr lang="en-US" smtClean="0">
                <a:latin typeface="Arial" charset="0"/>
              </a:rPr>
              <a:t> </a:t>
            </a:r>
            <a:r>
              <a:rPr lang="en-GB" smtClean="0">
                <a:latin typeface="Arial" charset="0"/>
              </a:rPr>
              <a:t>(corifollitropin alfa) </a:t>
            </a:r>
            <a:r>
              <a:rPr lang="en-US" smtClean="0">
                <a:latin typeface="Arial" charset="0"/>
              </a:rPr>
              <a:t>and daily rFSH.</a:t>
            </a:r>
            <a:r>
              <a:rPr lang="en-US" baseline="30000" smtClean="0">
                <a:latin typeface="Arial" charset="0"/>
              </a:rPr>
              <a:t>1</a:t>
            </a:r>
          </a:p>
        </p:txBody>
      </p:sp>
      <p:sp>
        <p:nvSpPr>
          <p:cNvPr id="111619" name="Rectangle 6"/>
          <p:cNvSpPr>
            <a:spLocks noChangeArrowheads="1"/>
          </p:cNvSpPr>
          <p:nvPr/>
        </p:nvSpPr>
        <p:spPr bwMode="auto">
          <a:xfrm>
            <a:off x="1016000" y="8240713"/>
            <a:ext cx="5254625" cy="687387"/>
          </a:xfrm>
          <a:prstGeom prst="rect">
            <a:avLst/>
          </a:prstGeom>
          <a:noFill/>
          <a:ln w="9525" algn="ctr">
            <a:noFill/>
            <a:miter lim="800000"/>
            <a:headEnd/>
            <a:tailEnd/>
          </a:ln>
        </p:spPr>
        <p:txBody>
          <a:bodyPr lIns="0" tIns="0" rIns="0" bIns="0" anchor="b"/>
          <a:lstStyle/>
          <a:p>
            <a:pPr eaLnBrk="0" hangingPunct="0"/>
            <a:r>
              <a:rPr lang="en-US" sz="900" b="1" i="1">
                <a:ea typeface="Arial Unicode MS"/>
                <a:cs typeface="Arial Unicode MS"/>
              </a:rPr>
              <a:t/>
            </a:r>
            <a:br>
              <a:rPr lang="en-US" sz="900" b="1" i="1">
                <a:ea typeface="Arial Unicode MS"/>
                <a:cs typeface="Arial Unicode MS"/>
              </a:rPr>
            </a:br>
            <a:endParaRPr lang="en-US" sz="900" b="1" i="1">
              <a:ea typeface="Arial Unicode MS"/>
              <a:cs typeface="Arial Unicode MS"/>
            </a:endParaRPr>
          </a:p>
          <a:p>
            <a:pPr eaLnBrk="0" hangingPunct="0"/>
            <a:r>
              <a:rPr lang="en-US" sz="900">
                <a:ea typeface="Arial Unicode MS"/>
                <a:cs typeface="Arial Unicode MS"/>
              </a:rPr>
              <a:t>rFSH = recombinant follicle-stimulating hormone. </a:t>
            </a:r>
            <a:endParaRPr lang="en-US" sz="900" b="1">
              <a:ea typeface="Arial Unicode MS"/>
              <a:cs typeface="Arial Unicode MS"/>
            </a:endParaRPr>
          </a:p>
          <a:p>
            <a:pPr eaLnBrk="0" hangingPunct="0"/>
            <a:endParaRPr lang="en-US" sz="900" b="1" i="1">
              <a:ea typeface="Arial Unicode MS"/>
              <a:cs typeface="Arial Unicode MS"/>
            </a:endParaRPr>
          </a:p>
          <a:p>
            <a:pPr eaLnBrk="0" hangingPunct="0"/>
            <a:endParaRPr lang="en-US" sz="900" b="1" i="1">
              <a:ea typeface="Arial Unicode MS"/>
              <a:cs typeface="Arial Unicode MS"/>
            </a:endParaRPr>
          </a:p>
          <a:p>
            <a:pPr eaLnBrk="0" hangingPunct="0"/>
            <a:r>
              <a:rPr lang="en-US" sz="900" b="1">
                <a:ea typeface="Arial Unicode MS"/>
                <a:cs typeface="Arial Unicode MS"/>
              </a:rPr>
              <a:t>1. </a:t>
            </a:r>
            <a:r>
              <a:rPr lang="en-US" sz="900">
                <a:ea typeface="Arial Unicode MS"/>
                <a:cs typeface="Arial Unicode MS"/>
              </a:rPr>
              <a:t>Corifollitropin alfa Ensure Study Group. </a:t>
            </a:r>
            <a:r>
              <a:rPr lang="en-US" sz="900" i="1">
                <a:ea typeface="Arial Unicode MS"/>
                <a:cs typeface="Arial Unicode MS"/>
              </a:rPr>
              <a:t>Reprod Biomed Online. </a:t>
            </a:r>
            <a:r>
              <a:rPr lang="en-US" sz="900">
                <a:ea typeface="Arial Unicode MS"/>
                <a:cs typeface="Arial Unicode MS"/>
              </a:rPr>
              <a:t>2010;21:66‒76. </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469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latin typeface="Arial" charset="0"/>
              </a:rPr>
              <a:t>This slide shows the ongoing pregnancy rates per started cycle (as a percentage of patients).</a:t>
            </a:r>
          </a:p>
          <a:p>
            <a:pPr lvl="1">
              <a:spcBef>
                <a:spcPct val="0"/>
              </a:spcBef>
            </a:pPr>
            <a:r>
              <a:rPr lang="en-US" smtClean="0">
                <a:latin typeface="Arial" charset="0"/>
              </a:rPr>
              <a:t>Ongoing pregnancy: vital fetus at least 10 weeks after embryo transfer or live birth</a:t>
            </a:r>
          </a:p>
          <a:p>
            <a:pPr>
              <a:spcBef>
                <a:spcPct val="0"/>
              </a:spcBef>
            </a:pPr>
            <a:r>
              <a:rPr lang="en-US" smtClean="0">
                <a:latin typeface="Arial" charset="0"/>
              </a:rPr>
              <a:t>For all of the measured end points, rates were comparable between </a:t>
            </a:r>
            <a:br>
              <a:rPr lang="en-US" smtClean="0">
                <a:latin typeface="Arial" charset="0"/>
              </a:rPr>
            </a:br>
            <a:r>
              <a:rPr lang="en-US" smtClean="0">
                <a:latin typeface="Arial" charset="0"/>
              </a:rPr>
              <a:t>ELONVA</a:t>
            </a:r>
            <a:r>
              <a:rPr lang="en-US" baseline="30000" smtClean="0">
                <a:latin typeface="Arial" charset="0"/>
              </a:rPr>
              <a:t>™</a:t>
            </a:r>
            <a:r>
              <a:rPr lang="en-US" smtClean="0">
                <a:latin typeface="Arial" charset="0"/>
              </a:rPr>
              <a:t> </a:t>
            </a:r>
            <a:r>
              <a:rPr lang="en-GB" smtClean="0">
                <a:latin typeface="Arial" charset="0"/>
              </a:rPr>
              <a:t>(corifollitropin alfa) </a:t>
            </a:r>
            <a:r>
              <a:rPr lang="en-US" smtClean="0">
                <a:latin typeface="Arial" charset="0"/>
              </a:rPr>
              <a:t>and daily rFSH.</a:t>
            </a:r>
            <a:r>
              <a:rPr lang="en-US" baseline="30000" smtClean="0">
                <a:latin typeface="Arial" charset="0"/>
              </a:rPr>
              <a:t>1</a:t>
            </a:r>
          </a:p>
          <a:p>
            <a:pPr>
              <a:spcBef>
                <a:spcPct val="0"/>
              </a:spcBef>
            </a:pPr>
            <a:r>
              <a:rPr lang="en-US" smtClean="0">
                <a:latin typeface="Arial" charset="0"/>
              </a:rPr>
              <a:t> This study was not powered to measure the difference in pregnancy rates.</a:t>
            </a:r>
            <a:r>
              <a:rPr lang="en-US" baseline="30000" smtClean="0">
                <a:latin typeface="Arial" charset="0"/>
              </a:rPr>
              <a:t>1</a:t>
            </a:r>
            <a:endParaRPr lang="en-US" smtClean="0">
              <a:latin typeface="Arial" charset="0"/>
            </a:endParaRPr>
          </a:p>
        </p:txBody>
      </p:sp>
      <p:sp>
        <p:nvSpPr>
          <p:cNvPr id="114691" name="Rectangle 6"/>
          <p:cNvSpPr>
            <a:spLocks noChangeArrowheads="1"/>
          </p:cNvSpPr>
          <p:nvPr/>
        </p:nvSpPr>
        <p:spPr bwMode="auto">
          <a:xfrm>
            <a:off x="1055688" y="8240713"/>
            <a:ext cx="5251450" cy="687387"/>
          </a:xfrm>
          <a:prstGeom prst="rect">
            <a:avLst/>
          </a:prstGeom>
          <a:noFill/>
          <a:ln w="9525" algn="ctr">
            <a:noFill/>
            <a:miter lim="800000"/>
            <a:headEnd/>
            <a:tailEnd/>
          </a:ln>
        </p:spPr>
        <p:txBody>
          <a:bodyPr lIns="0" tIns="0" rIns="0" bIns="0" anchor="b"/>
          <a:lstStyle/>
          <a:p>
            <a:pPr eaLnBrk="0" hangingPunct="0"/>
            <a:endParaRPr lang="en-US" sz="900" b="1" i="1">
              <a:ea typeface="Arial Unicode MS"/>
              <a:cs typeface="Arial Unicode MS"/>
            </a:endParaRPr>
          </a:p>
          <a:p>
            <a:pPr eaLnBrk="0" hangingPunct="0"/>
            <a:r>
              <a:rPr lang="en-US" sz="900">
                <a:ea typeface="Arial Unicode MS"/>
                <a:cs typeface="Arial Unicode MS"/>
              </a:rPr>
              <a:t>rFSH = recombinant follicle-stimulating hormone. </a:t>
            </a:r>
            <a:endParaRPr lang="en-US" sz="900" b="1">
              <a:ea typeface="Arial Unicode MS"/>
              <a:cs typeface="Arial Unicode MS"/>
            </a:endParaRPr>
          </a:p>
          <a:p>
            <a:pPr eaLnBrk="0" hangingPunct="0"/>
            <a:endParaRPr lang="en-US" sz="900" b="1">
              <a:ea typeface="Arial Unicode MS"/>
              <a:cs typeface="Arial Unicode MS"/>
            </a:endParaRPr>
          </a:p>
          <a:p>
            <a:pPr eaLnBrk="0" hangingPunct="0"/>
            <a:endParaRPr lang="en-US" sz="900" b="1">
              <a:ea typeface="Arial Unicode MS"/>
              <a:cs typeface="Arial Unicode MS"/>
            </a:endParaRPr>
          </a:p>
          <a:p>
            <a:pPr eaLnBrk="0" hangingPunct="0"/>
            <a:r>
              <a:rPr lang="en-US" sz="900" b="1">
                <a:ea typeface="Arial Unicode MS"/>
                <a:cs typeface="Arial Unicode MS"/>
              </a:rPr>
              <a:t>1. </a:t>
            </a:r>
            <a:r>
              <a:rPr lang="en-US" sz="900">
                <a:ea typeface="Arial Unicode MS"/>
                <a:cs typeface="Arial Unicode MS"/>
              </a:rPr>
              <a:t>Corifollitropin alfa Ensure Study Group. </a:t>
            </a:r>
            <a:r>
              <a:rPr lang="en-US" sz="900" i="1">
                <a:ea typeface="Arial Unicode MS"/>
                <a:cs typeface="Arial Unicode MS"/>
              </a:rPr>
              <a:t>Reprod Biomed Online. </a:t>
            </a:r>
            <a:r>
              <a:rPr lang="en-US" sz="900">
                <a:ea typeface="Arial Unicode MS"/>
                <a:cs typeface="Arial Unicode MS"/>
              </a:rPr>
              <a:t>2010;21:66‒76.</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Rectangle 2"/>
          <p:cNvSpPr>
            <a:spLocks noGrp="1" noRot="1" noChangeAspect="1" noChangeArrowheads="1" noTextEdit="1"/>
          </p:cNvSpPr>
          <p:nvPr>
            <p:ph type="sldImg"/>
          </p:nvPr>
        </p:nvSpPr>
        <p:spPr bwMode="auto">
          <a:xfrm>
            <a:off x="1158875" y="706438"/>
            <a:ext cx="4572000" cy="3429000"/>
          </a:xfrm>
          <a:noFill/>
          <a:ln>
            <a:solidFill>
              <a:srgbClr val="000000"/>
            </a:solidFill>
            <a:miter lim="800000"/>
            <a:headEnd/>
            <a:tailEnd/>
          </a:ln>
        </p:spPr>
      </p:sp>
      <p:sp>
        <p:nvSpPr>
          <p:cNvPr id="116738" name="Rectangle 3"/>
          <p:cNvSpPr>
            <a:spLocks noGrp="1" noChangeArrowheads="1"/>
          </p:cNvSpPr>
          <p:nvPr>
            <p:ph type="body" idx="1"/>
          </p:nvPr>
        </p:nvSpPr>
        <p:spPr bwMode="auto">
          <a:xfrm>
            <a:off x="908050" y="4202113"/>
            <a:ext cx="5373688" cy="2947987"/>
          </a:xfrm>
          <a:noFill/>
        </p:spPr>
        <p:txBody>
          <a:bodyPr wrap="square" numCol="1" anchor="t" anchorCtr="0" compatLnSpc="1">
            <a:prstTxWarp prst="textNoShape">
              <a:avLst/>
            </a:prstTxWarp>
          </a:bodyPr>
          <a:lstStyle/>
          <a:p>
            <a:pPr>
              <a:spcBef>
                <a:spcPct val="0"/>
              </a:spcBef>
            </a:pPr>
            <a:r>
              <a:rPr lang="en-US" smtClean="0">
                <a:latin typeface="Arial" charset="0"/>
              </a:rPr>
              <a:t>SAEs occurred in 7.5% of patients in the ELONVA</a:t>
            </a:r>
            <a:r>
              <a:rPr lang="en-US" baseline="30000" smtClean="0">
                <a:latin typeface="Arial" charset="0"/>
              </a:rPr>
              <a:t>™</a:t>
            </a:r>
            <a:r>
              <a:rPr lang="en-US" smtClean="0">
                <a:latin typeface="Arial" charset="0"/>
              </a:rPr>
              <a:t> (corifollitropin alfa) group and 6.2% of patients in the rFSH group.</a:t>
            </a:r>
            <a:r>
              <a:rPr lang="en-US" baseline="30000" smtClean="0">
                <a:latin typeface="Arial" charset="0"/>
              </a:rPr>
              <a:t>1</a:t>
            </a:r>
          </a:p>
          <a:p>
            <a:pPr>
              <a:spcBef>
                <a:spcPct val="0"/>
              </a:spcBef>
            </a:pPr>
            <a:r>
              <a:rPr lang="en-US" smtClean="0">
                <a:latin typeface="Arial" charset="0"/>
              </a:rPr>
              <a:t>Discontinuation due to AEs or SAEs did not occur in the ELONVA group or in the </a:t>
            </a:r>
            <a:br>
              <a:rPr lang="en-US" smtClean="0">
                <a:latin typeface="Arial" charset="0"/>
              </a:rPr>
            </a:br>
            <a:r>
              <a:rPr lang="en-US" smtClean="0">
                <a:latin typeface="Arial" charset="0"/>
              </a:rPr>
              <a:t>rFSH group.</a:t>
            </a:r>
            <a:r>
              <a:rPr lang="en-US" baseline="30000" smtClean="0">
                <a:latin typeface="Arial" charset="0"/>
              </a:rPr>
              <a:t>1</a:t>
            </a:r>
            <a:endParaRPr lang="en-US" smtClean="0">
              <a:latin typeface="Arial" charset="0"/>
            </a:endParaRPr>
          </a:p>
          <a:p>
            <a:pPr>
              <a:spcBef>
                <a:spcPct val="0"/>
              </a:spcBef>
            </a:pPr>
            <a:r>
              <a:rPr lang="en-US" smtClean="0">
                <a:latin typeface="Arial" charset="0"/>
              </a:rPr>
              <a:t>The most frequently reported SAE was ectopic pregnancy (3.0% with ELONVA vs 3.1% with rFSH) </a:t>
            </a:r>
          </a:p>
          <a:p>
            <a:pPr>
              <a:spcBef>
                <a:spcPct val="0"/>
              </a:spcBef>
            </a:pPr>
            <a:r>
              <a:rPr lang="en-US" smtClean="0">
                <a:latin typeface="Arial" charset="0"/>
              </a:rPr>
              <a:t>The most frequently reported AEs in the ELONVA and rFSH groups, respectively, were pelvic discomfort (10.1% vs 14.7%), pelvic pain (10.4% vs 10.9%), antepartum hemorrhage (6.0% vs 12.4%) and headache (8.2% vs 8.5%)</a:t>
            </a:r>
          </a:p>
          <a:p>
            <a:pPr>
              <a:spcBef>
                <a:spcPct val="0"/>
              </a:spcBef>
            </a:pPr>
            <a:endParaRPr lang="en-US" baseline="30000" smtClean="0">
              <a:latin typeface="Arial" charset="0"/>
            </a:endParaRPr>
          </a:p>
        </p:txBody>
      </p:sp>
      <p:sp>
        <p:nvSpPr>
          <p:cNvPr id="116739" name="Rectangle 6"/>
          <p:cNvSpPr>
            <a:spLocks noChangeArrowheads="1"/>
          </p:cNvSpPr>
          <p:nvPr/>
        </p:nvSpPr>
        <p:spPr bwMode="auto">
          <a:xfrm>
            <a:off x="1016000" y="8243888"/>
            <a:ext cx="5157788" cy="685800"/>
          </a:xfrm>
          <a:prstGeom prst="rect">
            <a:avLst/>
          </a:prstGeom>
          <a:noFill/>
          <a:ln w="9525" algn="ctr">
            <a:noFill/>
            <a:miter lim="800000"/>
            <a:headEnd/>
            <a:tailEnd/>
          </a:ln>
        </p:spPr>
        <p:txBody>
          <a:bodyPr lIns="0" tIns="0" rIns="0" bIns="0" anchor="b"/>
          <a:lstStyle/>
          <a:p>
            <a:pPr defTabSz="881063" eaLnBrk="0" hangingPunct="0">
              <a:spcBef>
                <a:spcPct val="25000"/>
              </a:spcBef>
            </a:pPr>
            <a:endParaRPr lang="en-US" sz="900" b="1">
              <a:solidFill>
                <a:srgbClr val="000000"/>
              </a:solidFill>
              <a:ea typeface="Arial Unicode MS"/>
              <a:cs typeface="Arial Unicode MS"/>
            </a:endParaRPr>
          </a:p>
          <a:p>
            <a:pPr defTabSz="881063" eaLnBrk="0" hangingPunct="0">
              <a:spcBef>
                <a:spcPct val="25000"/>
              </a:spcBef>
            </a:pPr>
            <a:r>
              <a:rPr lang="en-US" sz="900">
                <a:solidFill>
                  <a:srgbClr val="000000"/>
                </a:solidFill>
                <a:ea typeface="Arial Unicode MS"/>
                <a:cs typeface="Arial Unicode MS"/>
              </a:rPr>
              <a:t>SAE = serious adverse event; rFSH = recombinant follicle-stimulating hormone; AE = adverse event; </a:t>
            </a:r>
            <a:r>
              <a:rPr lang="en-US" sz="900"/>
              <a:t>OHSS = ovarian hyperstimulation syndrome.</a:t>
            </a:r>
            <a:endParaRPr lang="en-US" sz="900">
              <a:solidFill>
                <a:srgbClr val="000000"/>
              </a:solidFill>
              <a:ea typeface="Arial Unicode MS"/>
              <a:cs typeface="Arial Unicode MS"/>
            </a:endParaRPr>
          </a:p>
          <a:p>
            <a:pPr defTabSz="881063" eaLnBrk="0" hangingPunct="0">
              <a:spcBef>
                <a:spcPct val="25000"/>
              </a:spcBef>
            </a:pPr>
            <a:endParaRPr lang="en-US" sz="900" b="1">
              <a:solidFill>
                <a:srgbClr val="000000"/>
              </a:solidFill>
              <a:ea typeface="Arial Unicode MS"/>
              <a:cs typeface="Arial Unicode MS"/>
            </a:endParaRPr>
          </a:p>
          <a:p>
            <a:pPr defTabSz="881063" eaLnBrk="0" hangingPunct="0">
              <a:spcBef>
                <a:spcPct val="25000"/>
              </a:spcBef>
            </a:pPr>
            <a:r>
              <a:rPr lang="en-US" sz="900" b="1">
                <a:solidFill>
                  <a:srgbClr val="000000"/>
                </a:solidFill>
                <a:ea typeface="Arial Unicode MS"/>
                <a:cs typeface="Arial Unicode MS"/>
              </a:rPr>
              <a:t>1. </a:t>
            </a:r>
            <a:r>
              <a:rPr lang="en-US" sz="900">
                <a:solidFill>
                  <a:srgbClr val="000000"/>
                </a:solidFill>
                <a:ea typeface="Arial Unicode MS"/>
                <a:cs typeface="Arial Unicode MS"/>
              </a:rPr>
              <a:t>Corifollitropin alfa Ensure Study Group. </a:t>
            </a:r>
            <a:r>
              <a:rPr lang="en-US" sz="900" i="1">
                <a:solidFill>
                  <a:srgbClr val="000000"/>
                </a:solidFill>
                <a:ea typeface="Arial Unicode MS"/>
                <a:cs typeface="Arial Unicode MS"/>
              </a:rPr>
              <a:t>Reprod Biomed Online. </a:t>
            </a:r>
            <a:r>
              <a:rPr lang="en-US" sz="900">
                <a:solidFill>
                  <a:srgbClr val="000000"/>
                </a:solidFill>
                <a:ea typeface="Arial Unicode MS"/>
                <a:cs typeface="Arial Unicode MS"/>
              </a:rPr>
              <a:t>2010;21:66‒76.</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878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latin typeface="Arial" charset="0"/>
              </a:rPr>
              <a:t>The Trust trial was a phase 3, multicenter, uncontrolled trial in patients &gt;60 kg who underwent up to 3 cycles of  COS for IVF or ICSI with ELONVA</a:t>
            </a:r>
            <a:r>
              <a:rPr lang="en-US" baseline="30000" smtClean="0">
                <a:latin typeface="Arial" charset="0"/>
              </a:rPr>
              <a:t>™</a:t>
            </a:r>
            <a:r>
              <a:rPr lang="en-US" smtClean="0">
                <a:latin typeface="Arial" charset="0"/>
              </a:rPr>
              <a:t> (corifollitropin alfa) 150 µg.</a:t>
            </a:r>
            <a:r>
              <a:rPr lang="en-US" baseline="30000" smtClean="0">
                <a:latin typeface="Arial" charset="0"/>
              </a:rPr>
              <a:t>1</a:t>
            </a:r>
          </a:p>
          <a:p>
            <a:pPr>
              <a:spcBef>
                <a:spcPct val="0"/>
              </a:spcBef>
            </a:pPr>
            <a:r>
              <a:rPr lang="en-US" smtClean="0">
                <a:latin typeface="Arial" charset="0"/>
              </a:rPr>
              <a:t>The primary outcomes were the formation of antibodies against </a:t>
            </a:r>
            <a:r>
              <a:rPr lang="en-GB" smtClean="0">
                <a:latin typeface="Arial" charset="0"/>
              </a:rPr>
              <a:t>corifollitropin alfa</a:t>
            </a:r>
            <a:r>
              <a:rPr lang="en-US" smtClean="0">
                <a:latin typeface="Arial" charset="0"/>
              </a:rPr>
              <a:t>, hypersensitivity reactions, local tolerance, and occurrence of serious adverse events (including ovarian hyperstimulation syndrome).</a:t>
            </a:r>
            <a:r>
              <a:rPr lang="en-US" baseline="30000" smtClean="0">
                <a:latin typeface="Arial" charset="0"/>
              </a:rPr>
              <a:t>1</a:t>
            </a:r>
            <a:r>
              <a:rPr lang="en-US" smtClean="0">
                <a:latin typeface="Arial" charset="0"/>
              </a:rPr>
              <a:t> </a:t>
            </a:r>
          </a:p>
          <a:p>
            <a:pPr>
              <a:spcBef>
                <a:spcPct val="0"/>
              </a:spcBef>
            </a:pPr>
            <a:r>
              <a:rPr lang="en-US" smtClean="0">
                <a:latin typeface="Arial" charset="0"/>
              </a:rPr>
              <a:t>Clinical outcomes were recorded, but were not a primary end point.</a:t>
            </a:r>
            <a:r>
              <a:rPr lang="en-US" baseline="30000" smtClean="0">
                <a:latin typeface="Arial" charset="0"/>
              </a:rPr>
              <a:t>1</a:t>
            </a:r>
            <a:endParaRPr lang="en-US" smtClean="0">
              <a:latin typeface="Arial" charset="0"/>
            </a:endParaRPr>
          </a:p>
        </p:txBody>
      </p:sp>
      <p:sp>
        <p:nvSpPr>
          <p:cNvPr id="118787" name="Rectangle 6"/>
          <p:cNvSpPr>
            <a:spLocks noChangeArrowheads="1"/>
          </p:cNvSpPr>
          <p:nvPr/>
        </p:nvSpPr>
        <p:spPr bwMode="auto">
          <a:xfrm>
            <a:off x="1174750" y="7818438"/>
            <a:ext cx="4832350" cy="1111250"/>
          </a:xfrm>
          <a:prstGeom prst="rect">
            <a:avLst/>
          </a:prstGeom>
          <a:noFill/>
          <a:ln w="9525" algn="ctr">
            <a:noFill/>
            <a:miter lim="800000"/>
            <a:headEnd/>
            <a:tailEnd/>
          </a:ln>
        </p:spPr>
        <p:txBody>
          <a:bodyPr lIns="0" tIns="0" rIns="0" bIns="0" anchor="b"/>
          <a:lstStyle/>
          <a:p>
            <a:pPr marL="219075" indent="-219075" defTabSz="858838" eaLnBrk="0" hangingPunct="0">
              <a:spcAft>
                <a:spcPct val="25000"/>
              </a:spcAft>
            </a:pPr>
            <a:endParaRPr lang="en-US" sz="900" b="1">
              <a:ea typeface="Arial Unicode MS"/>
              <a:cs typeface="Arial Unicode MS"/>
            </a:endParaRPr>
          </a:p>
          <a:p>
            <a:pPr marL="219075" indent="-219075" defTabSz="858838" eaLnBrk="0" hangingPunct="0">
              <a:spcAft>
                <a:spcPct val="25000"/>
              </a:spcAft>
            </a:pPr>
            <a:endParaRPr lang="en-US" sz="900" b="1">
              <a:ea typeface="Arial Unicode MS"/>
              <a:cs typeface="Arial Unicode MS"/>
            </a:endParaRPr>
          </a:p>
          <a:p>
            <a:pPr marL="219075" indent="-219075" defTabSz="858838" eaLnBrk="0" hangingPunct="0">
              <a:spcAft>
                <a:spcPct val="25000"/>
              </a:spcAft>
            </a:pPr>
            <a:endParaRPr lang="en-US" sz="900" b="1">
              <a:ea typeface="Arial Unicode MS"/>
              <a:cs typeface="Arial Unicode MS"/>
            </a:endParaRPr>
          </a:p>
          <a:p>
            <a:pPr marL="219075" indent="-219075" defTabSz="858838" eaLnBrk="0" hangingPunct="0">
              <a:spcAft>
                <a:spcPct val="25000"/>
              </a:spcAft>
            </a:pPr>
            <a:r>
              <a:rPr lang="en-US" sz="900">
                <a:ea typeface="Arial Unicode MS"/>
                <a:cs typeface="Arial Unicode MS"/>
              </a:rPr>
              <a:t>COS = controlled ovarian stimulation; </a:t>
            </a:r>
            <a:r>
              <a:rPr lang="en-US" sz="900"/>
              <a:t>IVF = in vitro fertilization; ICSI = intracytoplasmic sperm injection.</a:t>
            </a:r>
            <a:endParaRPr lang="en-US" sz="900" b="1">
              <a:ea typeface="Arial Unicode MS"/>
              <a:cs typeface="Arial Unicode MS"/>
            </a:endParaRPr>
          </a:p>
          <a:p>
            <a:pPr marL="219075" indent="-219075" defTabSz="858838" eaLnBrk="0" hangingPunct="0">
              <a:spcAft>
                <a:spcPct val="25000"/>
              </a:spcAft>
            </a:pPr>
            <a:endParaRPr lang="en-US" sz="900" b="1">
              <a:ea typeface="Arial Unicode MS"/>
              <a:cs typeface="Arial Unicode MS"/>
            </a:endParaRPr>
          </a:p>
          <a:p>
            <a:pPr marL="219075" indent="-219075" defTabSz="858838" eaLnBrk="0" hangingPunct="0">
              <a:spcAft>
                <a:spcPct val="25000"/>
              </a:spcAft>
            </a:pPr>
            <a:r>
              <a:rPr lang="en-US" sz="900" b="1">
                <a:ea typeface="Arial Unicode MS"/>
                <a:cs typeface="Arial Unicode MS"/>
              </a:rPr>
              <a:t>1. </a:t>
            </a:r>
            <a:r>
              <a:rPr lang="en-US" sz="900">
                <a:ea typeface="Arial Unicode MS"/>
                <a:cs typeface="Arial Unicode MS"/>
              </a:rPr>
              <a:t>Norman RJ et al. </a:t>
            </a:r>
            <a:r>
              <a:rPr lang="en-US" sz="900" i="1">
                <a:ea typeface="Arial Unicode MS"/>
                <a:cs typeface="Arial Unicode MS"/>
              </a:rPr>
              <a:t>Hum Reprod. </a:t>
            </a:r>
            <a:r>
              <a:rPr lang="en-US" sz="900">
                <a:ea typeface="Arial Unicode MS"/>
                <a:cs typeface="Arial Unicode MS"/>
              </a:rPr>
              <a:t>2011;26:2200‒2208. </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083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latin typeface="Arial" charset="0"/>
              </a:rPr>
              <a:t>This slide depicts the treatment regimen used in the Trust trial.</a:t>
            </a:r>
            <a:r>
              <a:rPr lang="en-US" baseline="30000" smtClean="0">
                <a:latin typeface="Arial" charset="0"/>
              </a:rPr>
              <a:t>1</a:t>
            </a:r>
            <a:r>
              <a:rPr lang="en-US" smtClean="0">
                <a:latin typeface="Arial" charset="0"/>
              </a:rPr>
              <a:t> </a:t>
            </a:r>
          </a:p>
          <a:p>
            <a:pPr>
              <a:spcBef>
                <a:spcPct val="0"/>
              </a:spcBef>
            </a:pPr>
            <a:r>
              <a:rPr lang="en-US" smtClean="0">
                <a:latin typeface="Arial" charset="0"/>
              </a:rPr>
              <a:t>All subjects started their controlled ovarian stimulation cycle on cycle day 2 or 3 with ELONVA</a:t>
            </a:r>
            <a:r>
              <a:rPr lang="en-US" baseline="30000" smtClean="0">
                <a:latin typeface="Arial" charset="0"/>
              </a:rPr>
              <a:t>™</a:t>
            </a:r>
            <a:r>
              <a:rPr lang="en-US" smtClean="0">
                <a:latin typeface="Arial" charset="0"/>
              </a:rPr>
              <a:t> </a:t>
            </a:r>
            <a:r>
              <a:rPr lang="en-GB" smtClean="0">
                <a:latin typeface="Arial" charset="0"/>
              </a:rPr>
              <a:t>(corifollitropin alfa)</a:t>
            </a:r>
            <a:r>
              <a:rPr lang="en-US" smtClean="0">
                <a:latin typeface="Arial" charset="0"/>
              </a:rPr>
              <a:t>150 µg. Daily FSH or menotropins were started on stimulation day 8. The maximum FSH dose was 225 IU/day, but could be reduced as appropriate.</a:t>
            </a:r>
            <a:r>
              <a:rPr lang="en-US" baseline="30000" smtClean="0">
                <a:latin typeface="Arial" charset="0"/>
              </a:rPr>
              <a:t>1</a:t>
            </a:r>
          </a:p>
          <a:p>
            <a:pPr>
              <a:spcBef>
                <a:spcPct val="0"/>
              </a:spcBef>
            </a:pPr>
            <a:r>
              <a:rPr lang="en-US" smtClean="0">
                <a:latin typeface="Arial" charset="0"/>
              </a:rPr>
              <a:t>GnRH antagonist treatment with GANIRELIX</a:t>
            </a:r>
            <a:r>
              <a:rPr lang="en-US" baseline="30000" smtClean="0">
                <a:latin typeface="Arial" charset="0"/>
              </a:rPr>
              <a:t>®</a:t>
            </a:r>
            <a:r>
              <a:rPr lang="en-US" smtClean="0">
                <a:latin typeface="Arial" charset="0"/>
              </a:rPr>
              <a:t> or cetrorelix, 0.25 mg/d, was started on cycle day 5 or 6 and continued up to and including the day of hCG.</a:t>
            </a:r>
            <a:r>
              <a:rPr lang="en-US" baseline="30000" smtClean="0">
                <a:latin typeface="Arial" charset="0"/>
              </a:rPr>
              <a:t>1</a:t>
            </a:r>
            <a:r>
              <a:rPr lang="en-US" smtClean="0">
                <a:latin typeface="Arial" charset="0"/>
              </a:rPr>
              <a:t> </a:t>
            </a:r>
          </a:p>
          <a:p>
            <a:pPr>
              <a:spcBef>
                <a:spcPct val="0"/>
              </a:spcBef>
            </a:pPr>
            <a:r>
              <a:rPr lang="en-US" smtClean="0">
                <a:latin typeface="Arial" charset="0"/>
              </a:rPr>
              <a:t>A maximum of 3 embryos could be transferred 3 or 5 days after oocyte retrieval. Progesterone, ≥600 mg/d vaginally, was started on the day of oocyte retrieval for luteal phase support.</a:t>
            </a:r>
            <a:r>
              <a:rPr lang="en-US" baseline="30000" smtClean="0">
                <a:latin typeface="Arial" charset="0"/>
              </a:rPr>
              <a:t>1</a:t>
            </a:r>
            <a:r>
              <a:rPr lang="en-US" smtClean="0">
                <a:latin typeface="Arial" charset="0"/>
              </a:rPr>
              <a:t> </a:t>
            </a:r>
            <a:endParaRPr lang="nl-NL" smtClean="0">
              <a:latin typeface="Arial" charset="0"/>
            </a:endParaRPr>
          </a:p>
        </p:txBody>
      </p:sp>
      <p:sp>
        <p:nvSpPr>
          <p:cNvPr id="89098" name="Rectangle 6"/>
          <p:cNvSpPr>
            <a:spLocks noChangeArrowheads="1"/>
          </p:cNvSpPr>
          <p:nvPr/>
        </p:nvSpPr>
        <p:spPr bwMode="auto">
          <a:xfrm>
            <a:off x="1016000" y="7816850"/>
            <a:ext cx="4835525" cy="1111250"/>
          </a:xfrm>
          <a:prstGeom prst="rect">
            <a:avLst/>
          </a:prstGeom>
          <a:noFill/>
          <a:ln w="9525" algn="ctr">
            <a:noFill/>
            <a:miter lim="800000"/>
            <a:headEnd/>
            <a:tailEnd/>
          </a:ln>
        </p:spPr>
        <p:txBody>
          <a:bodyPr lIns="0" tIns="0" rIns="0" bIns="0" anchor="b"/>
          <a:lstStyle/>
          <a:p>
            <a:pPr eaLnBrk="0" fontAlgn="auto" hangingPunct="0">
              <a:spcBef>
                <a:spcPts val="0"/>
              </a:spcBef>
              <a:spcAft>
                <a:spcPct val="25000"/>
              </a:spcAft>
              <a:defRPr/>
            </a:pPr>
            <a:r>
              <a:rPr lang="en-US" sz="900" dirty="0">
                <a:latin typeface="Arial" pitchFamily="34" charset="0"/>
                <a:ea typeface="Arial Unicode MS" pitchFamily="34" charset="-128"/>
              </a:rPr>
              <a:t>rFSH = recombinant follicle-stimulating hormone; hCG = human chorionic gonadotropin.</a:t>
            </a:r>
            <a:endParaRPr lang="en-US" sz="900" b="1" dirty="0">
              <a:latin typeface="Arial" pitchFamily="34" charset="0"/>
              <a:ea typeface="Arial Unicode MS" pitchFamily="34" charset="-128"/>
              <a:cs typeface="Arial Unicode MS" pitchFamily="34" charset="-128"/>
            </a:endParaRPr>
          </a:p>
          <a:p>
            <a:pPr marL="222209" indent="-222209" eaLnBrk="0" fontAlgn="auto" hangingPunct="0">
              <a:spcBef>
                <a:spcPts val="0"/>
              </a:spcBef>
              <a:spcAft>
                <a:spcPct val="25000"/>
              </a:spcAft>
              <a:defRPr/>
            </a:pPr>
            <a:endParaRPr lang="en-US" sz="900" b="1" dirty="0">
              <a:latin typeface="Arial" pitchFamily="34" charset="0"/>
              <a:ea typeface="Arial Unicode MS" pitchFamily="34" charset="-128"/>
              <a:cs typeface="Arial Unicode MS" pitchFamily="34" charset="-128"/>
            </a:endParaRPr>
          </a:p>
          <a:p>
            <a:pPr marL="222209" indent="-222209" eaLnBrk="0" fontAlgn="auto" hangingPunct="0">
              <a:spcBef>
                <a:spcPts val="0"/>
              </a:spcBef>
              <a:spcAft>
                <a:spcPct val="25000"/>
              </a:spcAft>
              <a:defRPr/>
            </a:pPr>
            <a:r>
              <a:rPr lang="en-US" sz="900" b="1" dirty="0">
                <a:latin typeface="Arial" pitchFamily="34" charset="0"/>
                <a:ea typeface="Arial Unicode MS" pitchFamily="34" charset="-128"/>
                <a:cs typeface="Arial Unicode MS" pitchFamily="34" charset="-128"/>
              </a:rPr>
              <a:t>1. </a:t>
            </a:r>
            <a:r>
              <a:rPr lang="en-US" sz="900" dirty="0">
                <a:latin typeface="Arial" pitchFamily="34" charset="0"/>
                <a:ea typeface="Arial Unicode MS" pitchFamily="34" charset="-128"/>
                <a:cs typeface="Arial Unicode MS" pitchFamily="34" charset="-128"/>
              </a:rPr>
              <a:t>Norman RJ et al. </a:t>
            </a:r>
            <a:r>
              <a:rPr lang="en-US" sz="900" i="1" dirty="0">
                <a:latin typeface="Arial" pitchFamily="34" charset="0"/>
                <a:ea typeface="Arial Unicode MS" pitchFamily="34" charset="-128"/>
                <a:cs typeface="Arial Unicode MS" pitchFamily="34" charset="-128"/>
              </a:rPr>
              <a:t>Hum Reprod. </a:t>
            </a:r>
            <a:r>
              <a:rPr lang="en-US" sz="900" dirty="0">
                <a:latin typeface="Arial" pitchFamily="34" charset="0"/>
                <a:ea typeface="Arial Unicode MS" pitchFamily="34" charset="-128"/>
                <a:cs typeface="Arial Unicode MS" pitchFamily="34" charset="-128"/>
              </a:rPr>
              <a:t>2011;26:2200‒2208. </a:t>
            </a: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2882" name="Rectangle 3"/>
          <p:cNvSpPr>
            <a:spLocks noGrp="1" noChangeArrowheads="1"/>
          </p:cNvSpPr>
          <p:nvPr>
            <p:ph type="body" idx="1"/>
          </p:nvPr>
        </p:nvSpPr>
        <p:spPr bwMode="auto">
          <a:xfrm>
            <a:off x="908050" y="4202113"/>
            <a:ext cx="5440363" cy="4259262"/>
          </a:xfrm>
          <a:noFill/>
        </p:spPr>
        <p:txBody>
          <a:bodyPr wrap="square" numCol="1" anchor="t" anchorCtr="0" compatLnSpc="1">
            <a:prstTxWarp prst="textNoShape">
              <a:avLst/>
            </a:prstTxWarp>
          </a:bodyPr>
          <a:lstStyle/>
          <a:p>
            <a:pPr>
              <a:spcBef>
                <a:spcPct val="0"/>
              </a:spcBef>
            </a:pPr>
            <a:r>
              <a:rPr lang="en-US" smtClean="0">
                <a:latin typeface="Arial" charset="0"/>
              </a:rPr>
              <a:t>Immunogenicity was determined by monitoring the development of potential </a:t>
            </a:r>
            <a:br>
              <a:rPr lang="en-US" smtClean="0">
                <a:latin typeface="Arial" charset="0"/>
              </a:rPr>
            </a:br>
            <a:r>
              <a:rPr lang="en-US" smtClean="0">
                <a:latin typeface="Arial" charset="0"/>
              </a:rPr>
              <a:t>anti–corifollitropin alfa antibodies. Pretreatment and posttreatment samples were obtained from each subject after each treatment cycle, 2 weeks after embryo transfer, or 2 to 3 weeks after cycle discontinuation.</a:t>
            </a:r>
            <a:r>
              <a:rPr lang="en-US" baseline="30000" smtClean="0">
                <a:latin typeface="Arial" charset="0"/>
              </a:rPr>
              <a:t>1</a:t>
            </a:r>
          </a:p>
          <a:p>
            <a:pPr>
              <a:spcBef>
                <a:spcPct val="0"/>
              </a:spcBef>
            </a:pPr>
            <a:r>
              <a:rPr lang="en-US" smtClean="0">
                <a:latin typeface="Arial" charset="0"/>
              </a:rPr>
              <a:t>All posttreatment samples were negative, except for a single sample after cycle 2. However, the sample showed no neutralizing activity and did not interfere with the bioactivity of corifollitropin alfa. Therefore, the result was not considered to be clinically relevant.</a:t>
            </a:r>
            <a:r>
              <a:rPr lang="en-US" baseline="30000" smtClean="0">
                <a:latin typeface="Arial" charset="0"/>
              </a:rPr>
              <a:t>1</a:t>
            </a:r>
            <a:endParaRPr lang="it-CH" baseline="30000" smtClean="0">
              <a:latin typeface="Arial" charset="0"/>
            </a:endParaRPr>
          </a:p>
        </p:txBody>
      </p:sp>
      <p:sp>
        <p:nvSpPr>
          <p:cNvPr id="122883" name="Rectangle 6"/>
          <p:cNvSpPr>
            <a:spLocks noChangeArrowheads="1"/>
          </p:cNvSpPr>
          <p:nvPr/>
        </p:nvSpPr>
        <p:spPr bwMode="auto">
          <a:xfrm>
            <a:off x="1016000" y="8245475"/>
            <a:ext cx="4833938" cy="682625"/>
          </a:xfrm>
          <a:prstGeom prst="rect">
            <a:avLst/>
          </a:prstGeom>
          <a:noFill/>
          <a:ln w="9525" algn="ctr">
            <a:noFill/>
            <a:miter lim="800000"/>
            <a:headEnd/>
            <a:tailEnd/>
          </a:ln>
        </p:spPr>
        <p:txBody>
          <a:bodyPr lIns="0" tIns="0" rIns="0" bIns="0" anchor="b"/>
          <a:lstStyle/>
          <a:p>
            <a:pPr defTabSz="885825" eaLnBrk="0" hangingPunct="0">
              <a:spcBef>
                <a:spcPct val="25000"/>
              </a:spcBef>
            </a:pPr>
            <a:r>
              <a:rPr lang="en-US" sz="900" b="1">
                <a:ea typeface="Arial Unicode MS"/>
                <a:cs typeface="Arial Unicode MS"/>
              </a:rPr>
              <a:t>1. </a:t>
            </a:r>
            <a:r>
              <a:rPr lang="en-US" sz="900">
                <a:ea typeface="Arial Unicode MS"/>
                <a:cs typeface="Arial Unicode MS"/>
              </a:rPr>
              <a:t>Norman RJ et al. </a:t>
            </a:r>
            <a:r>
              <a:rPr lang="en-US" sz="900" i="1">
                <a:ea typeface="Arial Unicode MS"/>
                <a:cs typeface="Arial Unicode MS"/>
              </a:rPr>
              <a:t>Hum Reprod. </a:t>
            </a:r>
            <a:r>
              <a:rPr lang="en-US" sz="900">
                <a:ea typeface="Arial Unicode MS"/>
                <a:cs typeface="Arial Unicode MS"/>
              </a:rPr>
              <a:t>2011;26:2200‒2208. </a:t>
            </a: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493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latin typeface="Arial" charset="0"/>
              </a:rPr>
              <a:t>Ovarian hyperstimulation syndrome (OHSS) was reported in 24 patients (3.5%) in their first cycle of controlled ovarian stimulation and 7 patients (1.9%) in the second cycle. No cases of OHSS occurred during the third treatment cycle.</a:t>
            </a:r>
            <a:r>
              <a:rPr lang="en-US" baseline="30000" smtClean="0">
                <a:latin typeface="Arial" charset="0"/>
              </a:rPr>
              <a:t>1</a:t>
            </a:r>
            <a:r>
              <a:rPr lang="en-US" smtClean="0">
                <a:latin typeface="Arial" charset="0"/>
              </a:rPr>
              <a:t> </a:t>
            </a:r>
          </a:p>
          <a:p>
            <a:pPr>
              <a:spcBef>
                <a:spcPct val="0"/>
              </a:spcBef>
            </a:pPr>
            <a:r>
              <a:rPr lang="en-US" smtClean="0">
                <a:latin typeface="Arial" charset="0"/>
              </a:rPr>
              <a:t>In total, 15 cases of OHSS were considered mild, 8 cases were considered moderate, and </a:t>
            </a:r>
            <a:br>
              <a:rPr lang="en-US" smtClean="0">
                <a:latin typeface="Arial" charset="0"/>
              </a:rPr>
            </a:br>
            <a:r>
              <a:rPr lang="en-US" smtClean="0">
                <a:latin typeface="Arial" charset="0"/>
              </a:rPr>
              <a:t>8 cases were reported as severe.</a:t>
            </a:r>
            <a:r>
              <a:rPr lang="en-US" baseline="30000" smtClean="0">
                <a:latin typeface="Arial" charset="0"/>
              </a:rPr>
              <a:t>1</a:t>
            </a:r>
          </a:p>
        </p:txBody>
      </p:sp>
      <p:sp>
        <p:nvSpPr>
          <p:cNvPr id="124931" name="Rectangle 6"/>
          <p:cNvSpPr>
            <a:spLocks noChangeArrowheads="1"/>
          </p:cNvSpPr>
          <p:nvPr/>
        </p:nvSpPr>
        <p:spPr bwMode="auto">
          <a:xfrm>
            <a:off x="1016000" y="8245475"/>
            <a:ext cx="4837113" cy="684213"/>
          </a:xfrm>
          <a:prstGeom prst="rect">
            <a:avLst/>
          </a:prstGeom>
          <a:noFill/>
          <a:ln w="9525" algn="ctr">
            <a:noFill/>
            <a:miter lim="800000"/>
            <a:headEnd/>
            <a:tailEnd/>
          </a:ln>
        </p:spPr>
        <p:txBody>
          <a:bodyPr lIns="0" tIns="0" rIns="0" bIns="0" anchor="b"/>
          <a:lstStyle/>
          <a:p>
            <a:pPr marL="219075" indent="-219075" defTabSz="858838" eaLnBrk="0" hangingPunct="0">
              <a:spcAft>
                <a:spcPct val="25000"/>
              </a:spcAft>
            </a:pPr>
            <a:r>
              <a:rPr lang="en-US" sz="900" b="1">
                <a:ea typeface="Arial Unicode MS"/>
                <a:cs typeface="Arial Unicode MS"/>
              </a:rPr>
              <a:t>1. </a:t>
            </a:r>
            <a:r>
              <a:rPr lang="en-US" sz="900">
                <a:ea typeface="Arial Unicode MS"/>
                <a:cs typeface="Arial Unicode MS"/>
              </a:rPr>
              <a:t>Norman RJ et al. </a:t>
            </a:r>
            <a:r>
              <a:rPr lang="en-US" sz="900" i="1">
                <a:ea typeface="Arial Unicode MS"/>
                <a:cs typeface="Arial Unicode MS"/>
              </a:rPr>
              <a:t>Hum Reprod. </a:t>
            </a:r>
            <a:r>
              <a:rPr lang="en-US" sz="900">
                <a:ea typeface="Arial Unicode MS"/>
                <a:cs typeface="Arial Unicode MS"/>
              </a:rPr>
              <a:t>2011;26:2200‒2208. </a:t>
            </a: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Rectangle 5"/>
          <p:cNvSpPr>
            <a:spLocks noGrp="1" noRot="1" noChangeAspect="1" noChangeArrowheads="1" noTextEdit="1"/>
          </p:cNvSpPr>
          <p:nvPr>
            <p:ph type="sldImg"/>
          </p:nvPr>
        </p:nvSpPr>
        <p:spPr bwMode="auto">
          <a:noFill/>
          <a:ln>
            <a:solidFill>
              <a:srgbClr val="000000"/>
            </a:solidFill>
            <a:miter lim="800000"/>
            <a:headEnd/>
            <a:tailEnd/>
          </a:ln>
        </p:spPr>
      </p:sp>
      <p:sp>
        <p:nvSpPr>
          <p:cNvPr id="126978" name="Rectangle 6"/>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latin typeface="Arial" charset="0"/>
              </a:rPr>
              <a:t>Tarlatzis et al. assessed OHSS rates in the Engage, Ensure, and TRUST studies of ELONVA™ </a:t>
            </a:r>
            <a:r>
              <a:rPr lang="en-GB" smtClean="0">
                <a:latin typeface="Arial" charset="0"/>
              </a:rPr>
              <a:t>(corifollitropin alfa). In addition, the data were pooled to provide a reliable estimate of severe OHSS incidence, given its relative rarity.</a:t>
            </a:r>
            <a:r>
              <a:rPr lang="en-GB" baseline="30000" smtClean="0">
                <a:latin typeface="Arial" charset="0"/>
              </a:rPr>
              <a:t>1</a:t>
            </a:r>
            <a:r>
              <a:rPr lang="en-GB" smtClean="0">
                <a:latin typeface="Arial" charset="0"/>
              </a:rPr>
              <a:t> </a:t>
            </a:r>
          </a:p>
          <a:p>
            <a:pPr>
              <a:spcBef>
                <a:spcPct val="0"/>
              </a:spcBef>
            </a:pPr>
            <a:r>
              <a:rPr lang="en-US" smtClean="0">
                <a:latin typeface="Arial" charset="0"/>
              </a:rPr>
              <a:t>Overall, 5.6% (95/1705) of the patients treated with ELONVA experienced signs or symptoms of OHSS (mild, moderate, or severe). In the pooled analysis, the incidence of severe OHSS was 1.8% for ELONVA and 1.3% for rFSH. The difference was small and not significant.</a:t>
            </a:r>
            <a:r>
              <a:rPr lang="en-US" baseline="30000" smtClean="0">
                <a:latin typeface="Arial" charset="0"/>
              </a:rPr>
              <a:t>1</a:t>
            </a:r>
          </a:p>
          <a:p>
            <a:pPr>
              <a:spcBef>
                <a:spcPct val="0"/>
              </a:spcBef>
            </a:pPr>
            <a:endParaRPr lang="en-US" smtClean="0">
              <a:latin typeface="Arial" charset="0"/>
            </a:endParaRPr>
          </a:p>
        </p:txBody>
      </p:sp>
      <p:sp>
        <p:nvSpPr>
          <p:cNvPr id="126979" name="Rectangle 6"/>
          <p:cNvSpPr>
            <a:spLocks noChangeArrowheads="1"/>
          </p:cNvSpPr>
          <p:nvPr/>
        </p:nvSpPr>
        <p:spPr bwMode="auto">
          <a:xfrm>
            <a:off x="1039813" y="8324850"/>
            <a:ext cx="5368925" cy="693738"/>
          </a:xfrm>
          <a:prstGeom prst="rect">
            <a:avLst/>
          </a:prstGeom>
          <a:noFill/>
          <a:ln w="9525">
            <a:noFill/>
            <a:miter lim="800000"/>
            <a:headEnd/>
            <a:tailEnd/>
          </a:ln>
        </p:spPr>
        <p:txBody>
          <a:bodyPr lIns="0" tIns="0" rIns="0" bIns="0" anchor="b"/>
          <a:lstStyle/>
          <a:p>
            <a:pPr defTabSz="869950" eaLnBrk="0" hangingPunct="0"/>
            <a:r>
              <a:rPr lang="en-US" sz="900">
                <a:solidFill>
                  <a:srgbClr val="000000"/>
                </a:solidFill>
                <a:ea typeface="Arial Unicode MS"/>
                <a:cs typeface="Arial Unicode MS"/>
              </a:rPr>
              <a:t>OHSS = ovarian hyperstimulation syndrome; rFSH = recombinant follicle-stimulating hormone.</a:t>
            </a:r>
          </a:p>
          <a:p>
            <a:pPr defTabSz="869950" eaLnBrk="0" hangingPunct="0"/>
            <a:endParaRPr lang="en-US" sz="900">
              <a:solidFill>
                <a:srgbClr val="000000"/>
              </a:solidFill>
              <a:ea typeface="Arial Unicode MS"/>
              <a:cs typeface="Arial Unicode MS"/>
            </a:endParaRPr>
          </a:p>
          <a:p>
            <a:pPr defTabSz="869950" eaLnBrk="0" hangingPunct="0"/>
            <a:r>
              <a:rPr lang="en-US" sz="900" b="1">
                <a:ea typeface="Arial Unicode MS"/>
                <a:cs typeface="Arial Unicode MS"/>
              </a:rPr>
              <a:t>1. </a:t>
            </a:r>
            <a:r>
              <a:rPr lang="en-US" sz="900">
                <a:ea typeface="Arial Unicode MS"/>
                <a:cs typeface="Arial Unicode MS"/>
              </a:rPr>
              <a:t>Tarlatzis BC et al. </a:t>
            </a:r>
            <a:r>
              <a:rPr lang="en-US" sz="900" i="1">
                <a:ea typeface="Arial Unicode MS"/>
                <a:cs typeface="Arial Unicode MS"/>
              </a:rPr>
              <a:t>Reprod Biomed Online.</a:t>
            </a:r>
            <a:r>
              <a:rPr lang="en-US" sz="900">
                <a:ea typeface="Arial Unicode MS"/>
                <a:cs typeface="Arial Unicode MS"/>
              </a:rPr>
              <a:t> 2012;24:410–419.</a:t>
            </a: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902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latin typeface="Arial" charset="0"/>
              </a:rPr>
              <a:t>In the Trust trial a total of 63 SAEs were reported in 47 patients; among the most common were ectopic pregnancy (n=8) and missed abortion (n=3).</a:t>
            </a:r>
            <a:r>
              <a:rPr lang="en-US" baseline="30000" smtClean="0">
                <a:latin typeface="Arial" charset="0"/>
              </a:rPr>
              <a:t>1</a:t>
            </a:r>
            <a:endParaRPr lang="en-US" smtClean="0">
              <a:latin typeface="Arial" charset="0"/>
            </a:endParaRPr>
          </a:p>
          <a:p>
            <a:pPr lvl="1">
              <a:spcBef>
                <a:spcPct val="0"/>
              </a:spcBef>
            </a:pPr>
            <a:r>
              <a:rPr lang="en-US" smtClean="0">
                <a:latin typeface="Arial" charset="0"/>
              </a:rPr>
              <a:t>15 SAEs were considered related to the use of  with ELONVA</a:t>
            </a:r>
            <a:r>
              <a:rPr lang="en-US" baseline="30000" smtClean="0">
                <a:latin typeface="Arial" charset="0"/>
              </a:rPr>
              <a:t>™</a:t>
            </a:r>
            <a:r>
              <a:rPr lang="en-US" smtClean="0">
                <a:latin typeface="Arial" charset="0"/>
              </a:rPr>
              <a:t> </a:t>
            </a:r>
            <a:r>
              <a:rPr lang="en-GB" smtClean="0">
                <a:latin typeface="Arial" charset="0"/>
              </a:rPr>
              <a:t>(corifollitropin alfa)</a:t>
            </a:r>
            <a:r>
              <a:rPr lang="en-US" smtClean="0">
                <a:latin typeface="Arial" charset="0"/>
              </a:rPr>
              <a:t> , Including all 10 cases of OHSS.</a:t>
            </a:r>
            <a:r>
              <a:rPr lang="en-US" baseline="30000" smtClean="0">
                <a:latin typeface="Arial" charset="0"/>
              </a:rPr>
              <a:t>1</a:t>
            </a:r>
            <a:endParaRPr lang="en-US" smtClean="0">
              <a:latin typeface="Arial" charset="0"/>
            </a:endParaRPr>
          </a:p>
          <a:p>
            <a:pPr>
              <a:spcBef>
                <a:spcPct val="0"/>
              </a:spcBef>
            </a:pPr>
            <a:r>
              <a:rPr lang="en-US" smtClean="0">
                <a:latin typeface="Arial" charset="0"/>
              </a:rPr>
              <a:t>The most common AEs were procedural pain related to oocyte retrieval (17.7%), headache (9.1%), and pelvic pain (7.6%).</a:t>
            </a:r>
            <a:r>
              <a:rPr lang="en-US" baseline="30000" smtClean="0">
                <a:latin typeface="Arial" charset="0"/>
              </a:rPr>
              <a:t>1</a:t>
            </a:r>
            <a:endParaRPr lang="en-US" smtClean="0">
              <a:latin typeface="Arial" charset="0"/>
            </a:endParaRPr>
          </a:p>
          <a:p>
            <a:pPr>
              <a:spcBef>
                <a:spcPct val="0"/>
              </a:spcBef>
            </a:pPr>
            <a:r>
              <a:rPr lang="en-US" smtClean="0">
                <a:latin typeface="Arial" charset="0"/>
              </a:rPr>
              <a:t>No drug-related hypersensitivity reactions occurred, and all local injection-site reactions were mild in severity.</a:t>
            </a:r>
            <a:r>
              <a:rPr lang="en-US" baseline="30000" smtClean="0">
                <a:latin typeface="Arial" charset="0"/>
              </a:rPr>
              <a:t>1</a:t>
            </a:r>
            <a:endParaRPr lang="en-US" smtClean="0">
              <a:latin typeface="Arial" charset="0"/>
            </a:endParaRPr>
          </a:p>
        </p:txBody>
      </p:sp>
      <p:sp>
        <p:nvSpPr>
          <p:cNvPr id="129027" name="Rectangle 6"/>
          <p:cNvSpPr>
            <a:spLocks noChangeArrowheads="1"/>
          </p:cNvSpPr>
          <p:nvPr/>
        </p:nvSpPr>
        <p:spPr bwMode="auto">
          <a:xfrm>
            <a:off x="1174750" y="7818438"/>
            <a:ext cx="5537200" cy="1111250"/>
          </a:xfrm>
          <a:prstGeom prst="rect">
            <a:avLst/>
          </a:prstGeom>
          <a:noFill/>
          <a:ln w="9525" algn="ctr">
            <a:noFill/>
            <a:miter lim="800000"/>
            <a:headEnd/>
            <a:tailEnd/>
          </a:ln>
        </p:spPr>
        <p:txBody>
          <a:bodyPr lIns="0" tIns="0" rIns="0" bIns="0" anchor="b"/>
          <a:lstStyle/>
          <a:p>
            <a:pPr marL="219075" indent="-219075" defTabSz="858838" eaLnBrk="0" hangingPunct="0">
              <a:spcAft>
                <a:spcPct val="25000"/>
              </a:spcAft>
            </a:pPr>
            <a:endParaRPr lang="en-US" sz="900" b="1">
              <a:ea typeface="Arial Unicode MS"/>
              <a:cs typeface="Arial Unicode MS"/>
            </a:endParaRPr>
          </a:p>
          <a:p>
            <a:pPr marL="219075" indent="-219075" defTabSz="858838" eaLnBrk="0" hangingPunct="0">
              <a:spcAft>
                <a:spcPct val="25000"/>
              </a:spcAft>
            </a:pPr>
            <a:endParaRPr lang="en-US" sz="900" b="1">
              <a:ea typeface="Arial Unicode MS"/>
              <a:cs typeface="Arial Unicode MS"/>
            </a:endParaRPr>
          </a:p>
          <a:p>
            <a:pPr marL="219075" indent="-219075" defTabSz="858838" eaLnBrk="0" hangingPunct="0">
              <a:spcAft>
                <a:spcPct val="25000"/>
              </a:spcAft>
            </a:pPr>
            <a:endParaRPr lang="en-US" sz="900" b="1">
              <a:ea typeface="Arial Unicode MS"/>
              <a:cs typeface="Arial Unicode MS"/>
            </a:endParaRPr>
          </a:p>
          <a:p>
            <a:pPr marL="219075" indent="-219075" defTabSz="858838" eaLnBrk="0" hangingPunct="0">
              <a:spcAft>
                <a:spcPct val="25000"/>
              </a:spcAft>
            </a:pPr>
            <a:r>
              <a:rPr lang="en-US" sz="900">
                <a:ea typeface="Arial Unicode MS"/>
                <a:cs typeface="Arial Unicode MS"/>
              </a:rPr>
              <a:t>SAE = serious adverse event; AE = adverse event; OHSS = ovarian hyperstimulation syndrome. </a:t>
            </a:r>
            <a:endParaRPr lang="en-US" sz="900" b="1">
              <a:ea typeface="Arial Unicode MS"/>
              <a:cs typeface="Arial Unicode MS"/>
            </a:endParaRPr>
          </a:p>
          <a:p>
            <a:pPr marL="219075" indent="-219075" defTabSz="858838" eaLnBrk="0" hangingPunct="0">
              <a:spcAft>
                <a:spcPct val="25000"/>
              </a:spcAft>
            </a:pPr>
            <a:endParaRPr lang="en-US" sz="900" b="1">
              <a:ea typeface="Arial Unicode MS"/>
              <a:cs typeface="Arial Unicode MS"/>
            </a:endParaRPr>
          </a:p>
          <a:p>
            <a:pPr marL="219075" indent="-219075" defTabSz="858838" eaLnBrk="0" hangingPunct="0">
              <a:spcAft>
                <a:spcPct val="25000"/>
              </a:spcAft>
            </a:pPr>
            <a:r>
              <a:rPr lang="en-US" sz="900" b="1">
                <a:ea typeface="Arial Unicode MS"/>
                <a:cs typeface="Arial Unicode MS"/>
              </a:rPr>
              <a:t>1. </a:t>
            </a:r>
            <a:r>
              <a:rPr lang="en-US" sz="900">
                <a:ea typeface="Arial Unicode MS"/>
                <a:cs typeface="Arial Unicode MS"/>
              </a:rPr>
              <a:t>Norman RJ et al. </a:t>
            </a:r>
            <a:r>
              <a:rPr lang="en-US" sz="900" i="1">
                <a:ea typeface="Arial Unicode MS"/>
                <a:cs typeface="Arial Unicode MS"/>
              </a:rPr>
              <a:t>Hum Reprod. </a:t>
            </a:r>
            <a:r>
              <a:rPr lang="en-US" sz="900">
                <a:ea typeface="Arial Unicode MS"/>
                <a:cs typeface="Arial Unicode MS"/>
              </a:rPr>
              <a:t>2011;26:2200‒2208.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0"/>
          <p:cNvSpPr>
            <a:spLocks noGrp="1" noRot="1" noChangeAspect="1" noChangeArrowheads="1" noTextEdit="1"/>
          </p:cNvSpPr>
          <p:nvPr>
            <p:ph type="sldImg"/>
          </p:nvPr>
        </p:nvSpPr>
        <p:spPr bwMode="auto">
          <a:noFill/>
          <a:ln>
            <a:solidFill>
              <a:srgbClr val="000000"/>
            </a:solidFill>
            <a:miter lim="800000"/>
            <a:headEnd/>
            <a:tailEnd/>
          </a:ln>
        </p:spPr>
      </p:sp>
      <p:sp>
        <p:nvSpPr>
          <p:cNvPr id="24578" name="Rectangle 11"/>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nl-NL" smtClean="0">
                <a:latin typeface="Arial" charset="0"/>
              </a:rPr>
              <a:t>As is seen here, the expected cumulative pregnancy rate (dark blue) is considerably higher than the real cumulative pregnancy rate (light blue).</a:t>
            </a:r>
            <a:r>
              <a:rPr lang="nl-NL" baseline="30000" smtClean="0">
                <a:latin typeface="Arial" charset="0"/>
              </a:rPr>
              <a:t>1</a:t>
            </a:r>
          </a:p>
          <a:p>
            <a:pPr>
              <a:spcBef>
                <a:spcPct val="0"/>
              </a:spcBef>
            </a:pPr>
            <a:r>
              <a:rPr lang="nl-NL" smtClean="0">
                <a:latin typeface="Arial" charset="0"/>
              </a:rPr>
              <a:t>The difference in the rates (absolute difference of 31%) over 6 cycles illustrates the impact that patient dropout has on the cumulative pregnancy rate.</a:t>
            </a:r>
            <a:r>
              <a:rPr lang="nl-NL" baseline="30000" smtClean="0">
                <a:latin typeface="Arial" charset="0"/>
              </a:rPr>
              <a:t>1</a:t>
            </a:r>
          </a:p>
          <a:p>
            <a:pPr>
              <a:spcBef>
                <a:spcPct val="0"/>
              </a:spcBef>
            </a:pPr>
            <a:r>
              <a:rPr lang="nl-NL" smtClean="0">
                <a:latin typeface="Arial" charset="0"/>
              </a:rPr>
              <a:t>Reduction of the dropout rate is one of the goals behind the development of the </a:t>
            </a:r>
            <a:br>
              <a:rPr lang="nl-NL" smtClean="0">
                <a:latin typeface="Arial" charset="0"/>
              </a:rPr>
            </a:br>
            <a:r>
              <a:rPr lang="nl-NL" b="1" smtClean="0">
                <a:latin typeface="Arial" charset="0"/>
              </a:rPr>
              <a:t>patient-centric approach</a:t>
            </a:r>
            <a:r>
              <a:rPr lang="nl-NL" smtClean="0">
                <a:latin typeface="Arial" charset="0"/>
              </a:rPr>
              <a:t> to IVF treatment.</a:t>
            </a:r>
          </a:p>
        </p:txBody>
      </p:sp>
      <p:sp>
        <p:nvSpPr>
          <p:cNvPr id="24579" name="Rectangle 6"/>
          <p:cNvSpPr>
            <a:spLocks noChangeArrowheads="1"/>
          </p:cNvSpPr>
          <p:nvPr/>
        </p:nvSpPr>
        <p:spPr bwMode="auto">
          <a:xfrm>
            <a:off x="1016000" y="8240713"/>
            <a:ext cx="5162550" cy="687387"/>
          </a:xfrm>
          <a:prstGeom prst="rect">
            <a:avLst/>
          </a:prstGeom>
          <a:noFill/>
          <a:ln w="9525" algn="ctr">
            <a:noFill/>
            <a:miter lim="800000"/>
            <a:headEnd/>
            <a:tailEnd/>
          </a:ln>
        </p:spPr>
        <p:txBody>
          <a:bodyPr lIns="0" tIns="0" rIns="0" bIns="0" anchor="b"/>
          <a:lstStyle/>
          <a:p>
            <a:pPr eaLnBrk="0" hangingPunct="0"/>
            <a:r>
              <a:rPr lang="en-US" sz="900">
                <a:ea typeface="Arial Unicode MS"/>
                <a:cs typeface="Arial Unicode MS"/>
              </a:rPr>
              <a:t>IVF = in vitro fertilization.</a:t>
            </a:r>
            <a:endParaRPr lang="en-US" sz="900" b="1">
              <a:ea typeface="Arial Unicode MS"/>
              <a:cs typeface="Arial Unicode MS"/>
            </a:endParaRPr>
          </a:p>
          <a:p>
            <a:pPr eaLnBrk="0" hangingPunct="0"/>
            <a:endParaRPr lang="en-US" sz="900" b="1">
              <a:ea typeface="Arial Unicode MS"/>
              <a:cs typeface="Arial Unicode MS"/>
            </a:endParaRPr>
          </a:p>
          <a:p>
            <a:pPr eaLnBrk="0" hangingPunct="0"/>
            <a:r>
              <a:rPr lang="en-US" sz="900" b="1">
                <a:ea typeface="Arial Unicode MS"/>
                <a:cs typeface="Arial Unicode MS"/>
              </a:rPr>
              <a:t>1. </a:t>
            </a:r>
            <a:r>
              <a:rPr lang="nl-NL" sz="900">
                <a:ea typeface="Arial Unicode MS"/>
                <a:cs typeface="Arial Unicode MS"/>
              </a:rPr>
              <a:t>Schröder AK et al. </a:t>
            </a:r>
            <a:r>
              <a:rPr lang="nl-NL" sz="900" i="1">
                <a:ea typeface="Arial Unicode MS"/>
                <a:cs typeface="Arial Unicode MS"/>
              </a:rPr>
              <a:t>Reprod Biomed Online</a:t>
            </a:r>
            <a:r>
              <a:rPr lang="nl-NL" sz="900">
                <a:ea typeface="Arial Unicode MS"/>
                <a:cs typeface="Arial Unicode MS"/>
              </a:rPr>
              <a:t>. 2004;8:600</a:t>
            </a:r>
            <a:r>
              <a:rPr lang="en-US" sz="900">
                <a:ea typeface="Arial Unicode MS"/>
                <a:cs typeface="Arial Unicode MS"/>
              </a:rPr>
              <a:t>‒606.</a:t>
            </a: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107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latin typeface="Arial" charset="0"/>
              </a:rPr>
              <a:t>In the pivotal trials of ELONVA (Engage and Ensure)</a:t>
            </a:r>
            <a:r>
              <a:rPr lang="en-US" baseline="30000" smtClean="0">
                <a:latin typeface="Arial" charset="0"/>
              </a:rPr>
              <a:t>1,2</a:t>
            </a:r>
            <a:r>
              <a:rPr lang="en-US" smtClean="0">
                <a:latin typeface="Arial" charset="0"/>
              </a:rPr>
              <a:t>:</a:t>
            </a:r>
          </a:p>
          <a:p>
            <a:pPr lvl="1">
              <a:spcBef>
                <a:spcPct val="0"/>
              </a:spcBef>
            </a:pPr>
            <a:r>
              <a:rPr lang="en-US" smtClean="0">
                <a:latin typeface="Arial" charset="0"/>
              </a:rPr>
              <a:t>A single injection of ELONVA</a:t>
            </a:r>
            <a:r>
              <a:rPr lang="en-US" baseline="30000" smtClean="0">
                <a:latin typeface="Arial" charset="0"/>
              </a:rPr>
              <a:t>™</a:t>
            </a:r>
            <a:r>
              <a:rPr lang="en-US" smtClean="0">
                <a:latin typeface="Arial" charset="0"/>
              </a:rPr>
              <a:t> </a:t>
            </a:r>
            <a:r>
              <a:rPr lang="en-GB" smtClean="0">
                <a:latin typeface="Arial" charset="0"/>
              </a:rPr>
              <a:t>(corifollitropin alfa) </a:t>
            </a:r>
            <a:r>
              <a:rPr lang="en-US" smtClean="0">
                <a:latin typeface="Arial" charset="0"/>
              </a:rPr>
              <a:t>resulted in similar ongoing pregnancy rates as daily rFSH.</a:t>
            </a:r>
          </a:p>
          <a:p>
            <a:pPr lvl="1">
              <a:spcBef>
                <a:spcPct val="0"/>
              </a:spcBef>
            </a:pPr>
            <a:r>
              <a:rPr lang="en-US" smtClean="0">
                <a:latin typeface="Arial" charset="0"/>
              </a:rPr>
              <a:t>This new regimen achieves outcomes comparable with the currently available protocols with fewer injections.</a:t>
            </a:r>
          </a:p>
          <a:p>
            <a:pPr lvl="1">
              <a:spcBef>
                <a:spcPct val="0"/>
              </a:spcBef>
            </a:pPr>
            <a:r>
              <a:rPr lang="en-US" smtClean="0">
                <a:latin typeface="Arial" charset="0"/>
              </a:rPr>
              <a:t>This reduced treatment burden is an important part of the patient-centered approach.</a:t>
            </a:r>
          </a:p>
          <a:p>
            <a:pPr>
              <a:spcBef>
                <a:spcPct val="0"/>
              </a:spcBef>
            </a:pPr>
            <a:r>
              <a:rPr lang="en-US" smtClean="0">
                <a:latin typeface="Arial" charset="0"/>
              </a:rPr>
              <a:t>As shown in the Trust trial, there are no clinically relevant immune antibody responses with ELONVA; thus, there is no concern for immunogenicity.</a:t>
            </a:r>
            <a:r>
              <a:rPr lang="en-US" baseline="30000" smtClean="0">
                <a:latin typeface="Arial" charset="0"/>
              </a:rPr>
              <a:t>3</a:t>
            </a:r>
            <a:r>
              <a:rPr lang="en-US" smtClean="0">
                <a:latin typeface="Arial" charset="0"/>
              </a:rPr>
              <a:t> </a:t>
            </a:r>
          </a:p>
          <a:p>
            <a:pPr>
              <a:spcBef>
                <a:spcPct val="0"/>
              </a:spcBef>
            </a:pPr>
            <a:endParaRPr lang="en-US" smtClean="0">
              <a:latin typeface="Arial" charset="0"/>
            </a:endParaRPr>
          </a:p>
        </p:txBody>
      </p:sp>
      <p:sp>
        <p:nvSpPr>
          <p:cNvPr id="131075" name="Rectangle 6"/>
          <p:cNvSpPr>
            <a:spLocks noChangeArrowheads="1"/>
          </p:cNvSpPr>
          <p:nvPr/>
        </p:nvSpPr>
        <p:spPr bwMode="auto">
          <a:xfrm>
            <a:off x="1016000" y="8007350"/>
            <a:ext cx="4837113" cy="922338"/>
          </a:xfrm>
          <a:prstGeom prst="rect">
            <a:avLst/>
          </a:prstGeom>
          <a:noFill/>
          <a:ln w="9525" algn="ctr">
            <a:noFill/>
            <a:miter lim="800000"/>
            <a:headEnd/>
            <a:tailEnd/>
          </a:ln>
        </p:spPr>
        <p:txBody>
          <a:bodyPr lIns="0" tIns="0" rIns="0" bIns="0" anchor="b"/>
          <a:lstStyle/>
          <a:p>
            <a:pPr defTabSz="858838" eaLnBrk="0" hangingPunct="0">
              <a:spcAft>
                <a:spcPct val="25000"/>
              </a:spcAft>
            </a:pPr>
            <a:endParaRPr lang="en-US" sz="900" b="1">
              <a:ea typeface="Arial Unicode MS"/>
              <a:cs typeface="Arial Unicode MS"/>
            </a:endParaRPr>
          </a:p>
          <a:p>
            <a:pPr defTabSz="858838" eaLnBrk="0" hangingPunct="0">
              <a:spcAft>
                <a:spcPct val="25000"/>
              </a:spcAft>
            </a:pPr>
            <a:r>
              <a:rPr lang="en-US" sz="900">
                <a:ea typeface="Arial Unicode MS"/>
                <a:cs typeface="Arial Unicode MS"/>
              </a:rPr>
              <a:t>rFSH = recombinant follicle-stimulating hormone; IVF = in vitro fertilization.</a:t>
            </a:r>
            <a:endParaRPr lang="en-US" sz="900" b="1">
              <a:ea typeface="Arial Unicode MS"/>
              <a:cs typeface="Arial Unicode MS"/>
            </a:endParaRPr>
          </a:p>
          <a:p>
            <a:pPr defTabSz="858838" eaLnBrk="0" hangingPunct="0"/>
            <a:endParaRPr lang="en-US" sz="900" b="1">
              <a:ea typeface="Arial Unicode MS"/>
              <a:cs typeface="Arial Unicode MS"/>
            </a:endParaRPr>
          </a:p>
          <a:p>
            <a:pPr defTabSz="858838" eaLnBrk="0" hangingPunct="0"/>
            <a:r>
              <a:rPr lang="en-US" sz="900" b="1">
                <a:ea typeface="Arial Unicode MS"/>
                <a:cs typeface="Arial Unicode MS"/>
              </a:rPr>
              <a:t>1.</a:t>
            </a:r>
            <a:r>
              <a:rPr lang="en-US" sz="900" b="1" i="1">
                <a:ea typeface="Arial Unicode MS"/>
                <a:cs typeface="Arial Unicode MS"/>
              </a:rPr>
              <a:t> </a:t>
            </a:r>
            <a:r>
              <a:rPr lang="en-US" sz="900">
                <a:ea typeface="Arial Unicode MS"/>
                <a:cs typeface="Arial Unicode MS"/>
              </a:rPr>
              <a:t>Devroey P et al. </a:t>
            </a:r>
            <a:r>
              <a:rPr lang="en-US" sz="900" i="1">
                <a:ea typeface="Arial Unicode MS"/>
                <a:cs typeface="Arial Unicode MS"/>
              </a:rPr>
              <a:t>Hum Reprod. </a:t>
            </a:r>
            <a:r>
              <a:rPr lang="en-US" sz="900">
                <a:ea typeface="Arial Unicode MS"/>
                <a:cs typeface="Arial Unicode MS"/>
              </a:rPr>
              <a:t>2009;24:3063‒3072.</a:t>
            </a:r>
          </a:p>
          <a:p>
            <a:pPr defTabSz="858838" eaLnBrk="0" hangingPunct="0"/>
            <a:r>
              <a:rPr lang="en-US" sz="900" b="1">
                <a:ea typeface="Arial Unicode MS"/>
                <a:cs typeface="Arial Unicode MS"/>
              </a:rPr>
              <a:t>2. </a:t>
            </a:r>
            <a:r>
              <a:rPr lang="en-US" sz="900">
                <a:ea typeface="Arial Unicode MS"/>
                <a:cs typeface="Arial Unicode MS"/>
              </a:rPr>
              <a:t>Corifollitropin alfa Ensure Study Group. </a:t>
            </a:r>
            <a:r>
              <a:rPr lang="en-US" sz="900" i="1">
                <a:ea typeface="Arial Unicode MS"/>
                <a:cs typeface="Arial Unicode MS"/>
              </a:rPr>
              <a:t>Reprod Biomed Online</a:t>
            </a:r>
            <a:r>
              <a:rPr lang="en-US" sz="900">
                <a:ea typeface="Arial Unicode MS"/>
                <a:cs typeface="Arial Unicode MS"/>
              </a:rPr>
              <a:t>. 2010;21:66‒76. </a:t>
            </a:r>
            <a:br>
              <a:rPr lang="en-US" sz="900">
                <a:ea typeface="Arial Unicode MS"/>
                <a:cs typeface="Arial Unicode MS"/>
              </a:rPr>
            </a:br>
            <a:r>
              <a:rPr lang="en-US" sz="900" b="1">
                <a:ea typeface="Arial Unicode MS"/>
                <a:cs typeface="Arial Unicode MS"/>
              </a:rPr>
              <a:t>3. </a:t>
            </a:r>
            <a:r>
              <a:rPr lang="en-US" sz="900">
                <a:ea typeface="Arial Unicode MS"/>
                <a:cs typeface="Arial Unicode MS"/>
              </a:rPr>
              <a:t>Norman RJ et al. </a:t>
            </a:r>
            <a:r>
              <a:rPr lang="en-US" sz="900" i="1">
                <a:ea typeface="Arial Unicode MS"/>
                <a:cs typeface="Arial Unicode MS"/>
              </a:rPr>
              <a:t>Hum Reprod. </a:t>
            </a:r>
            <a:r>
              <a:rPr lang="en-US" sz="900">
                <a:ea typeface="Arial Unicode MS"/>
                <a:cs typeface="Arial Unicode MS"/>
              </a:rPr>
              <a:t>2011;26:2200‒2208. </a:t>
            </a: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312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latin typeface="Arial" charset="0"/>
              </a:rPr>
              <a:t>ELONVA</a:t>
            </a:r>
            <a:r>
              <a:rPr lang="en-US" baseline="30000" smtClean="0">
                <a:latin typeface="Arial" charset="0"/>
              </a:rPr>
              <a:t>™</a:t>
            </a:r>
            <a:r>
              <a:rPr lang="en-US" smtClean="0">
                <a:latin typeface="Arial" charset="0"/>
              </a:rPr>
              <a:t> (corifollitropin alfa) in combination with a GnRH antagonist may be an option for anticipated normal responders entering an IVF/ICSI program.</a:t>
            </a:r>
          </a:p>
        </p:txBody>
      </p:sp>
      <p:sp>
        <p:nvSpPr>
          <p:cNvPr id="133123" name="Rectangle 6"/>
          <p:cNvSpPr>
            <a:spLocks noChangeArrowheads="1"/>
          </p:cNvSpPr>
          <p:nvPr/>
        </p:nvSpPr>
        <p:spPr bwMode="auto">
          <a:xfrm>
            <a:off x="1016000" y="8007350"/>
            <a:ext cx="4835525" cy="920750"/>
          </a:xfrm>
          <a:prstGeom prst="rect">
            <a:avLst/>
          </a:prstGeom>
          <a:noFill/>
          <a:ln w="9525" algn="ctr">
            <a:noFill/>
            <a:miter lim="800000"/>
            <a:headEnd/>
            <a:tailEnd/>
          </a:ln>
        </p:spPr>
        <p:txBody>
          <a:bodyPr lIns="0" tIns="0" rIns="0" bIns="0" anchor="b"/>
          <a:lstStyle/>
          <a:p>
            <a:pPr eaLnBrk="0" hangingPunct="0">
              <a:spcAft>
                <a:spcPct val="25000"/>
              </a:spcAft>
            </a:pPr>
            <a:endParaRPr lang="en-US" sz="900" b="1">
              <a:ea typeface="Arial Unicode MS"/>
              <a:cs typeface="Arial Unicode MS"/>
            </a:endParaRPr>
          </a:p>
          <a:p>
            <a:pPr eaLnBrk="0" hangingPunct="0">
              <a:spcAft>
                <a:spcPct val="25000"/>
              </a:spcAft>
            </a:pPr>
            <a:r>
              <a:rPr lang="en-US" sz="900">
                <a:ea typeface="Arial Unicode MS"/>
                <a:cs typeface="Arial Unicode MS"/>
              </a:rPr>
              <a:t>GnRH = gonadotropin-releasing hormone; IVF = in vitro fertilization; ICSI = intracytoplasmic sperm injection.</a:t>
            </a:r>
            <a:endParaRPr lang="en-US" sz="900" b="1">
              <a:ea typeface="Arial Unicode MS"/>
              <a:cs typeface="Arial Unicode MS"/>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Slide Image Placeholder 1"/>
          <p:cNvSpPr>
            <a:spLocks noGrp="1" noRot="1" noChangeAspect="1" noTextEdit="1"/>
          </p:cNvSpPr>
          <p:nvPr>
            <p:ph type="sldImg"/>
          </p:nvPr>
        </p:nvSpPr>
        <p:spPr bwMode="auto">
          <a:noFill/>
          <a:ln>
            <a:solidFill>
              <a:srgbClr val="000000"/>
            </a:solidFill>
            <a:miter lim="800000"/>
            <a:headEnd/>
            <a:tailEnd/>
          </a:ln>
        </p:spPr>
      </p:sp>
      <p:sp>
        <p:nvSpPr>
          <p:cNvPr id="13517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hr-HR" smtClean="0">
              <a:latin typeface="Arial" charset="0"/>
            </a:endParaRPr>
          </a:p>
        </p:txBody>
      </p:sp>
      <p:sp>
        <p:nvSpPr>
          <p:cNvPr id="135171" name="TextBox 1"/>
          <p:cNvSpPr txBox="1">
            <a:spLocks noChangeArrowheads="1"/>
          </p:cNvSpPr>
          <p:nvPr/>
        </p:nvSpPr>
        <p:spPr bwMode="auto">
          <a:xfrm>
            <a:off x="130175" y="687388"/>
            <a:ext cx="977900" cy="919162"/>
          </a:xfrm>
          <a:prstGeom prst="rect">
            <a:avLst/>
          </a:prstGeom>
          <a:noFill/>
          <a:ln w="9525">
            <a:solidFill>
              <a:srgbClr val="00B0F0"/>
            </a:solidFill>
            <a:miter lim="800000"/>
            <a:headEnd/>
            <a:tailEnd/>
          </a:ln>
        </p:spPr>
        <p:txBody>
          <a:bodyPr lIns="86493" tIns="43247" rIns="86493" bIns="43247">
            <a:spAutoFit/>
          </a:bodyPr>
          <a:lstStyle/>
          <a:p>
            <a:r>
              <a:rPr lang="en-US">
                <a:solidFill>
                  <a:srgbClr val="00B0F0"/>
                </a:solidFill>
                <a:latin typeface="Calibri" pitchFamily="34" charset="0"/>
              </a:rPr>
              <a:t>Align to local label</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3"/>
          <p:cNvSpPr>
            <a:spLocks noGrp="1" noRot="1" noChangeAspect="1" noChangeArrowheads="1" noTextEdit="1"/>
          </p:cNvSpPr>
          <p:nvPr>
            <p:ph type="sldImg"/>
          </p:nvPr>
        </p:nvSpPr>
        <p:spPr bwMode="auto">
          <a:noFill/>
          <a:ln>
            <a:solidFill>
              <a:srgbClr val="000000"/>
            </a:solidFill>
            <a:miter lim="800000"/>
            <a:headEnd/>
            <a:tailEnd/>
          </a:ln>
        </p:spPr>
      </p:sp>
      <p:sp>
        <p:nvSpPr>
          <p:cNvPr id="26626" name="Rectangle 14"/>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latin typeface="Arial" charset="0"/>
              </a:rPr>
              <a:t>Current treatments for COS are still complex.</a:t>
            </a:r>
          </a:p>
          <a:p>
            <a:pPr>
              <a:spcBef>
                <a:spcPct val="0"/>
              </a:spcBef>
            </a:pPr>
            <a:r>
              <a:rPr lang="en-US" smtClean="0">
                <a:latin typeface="Arial" charset="0"/>
              </a:rPr>
              <a:t>The long GnRH agonist protocol involves treatment for several weeks before the start of stimulation and requires many injections. </a:t>
            </a:r>
          </a:p>
          <a:p>
            <a:pPr lvl="1">
              <a:spcBef>
                <a:spcPct val="0"/>
              </a:spcBef>
            </a:pPr>
            <a:r>
              <a:rPr lang="en-US" smtClean="0">
                <a:latin typeface="Arial" charset="0"/>
              </a:rPr>
              <a:t>The duration of analogue administration and FSH stimulation is significantly longer with a long GnRH agonist protocol than with a GnRH antagonist protocol (19 fewer GnRH analogue injections and 1 fewer stimulation injection).</a:t>
            </a:r>
            <a:r>
              <a:rPr lang="en-US" baseline="30000" smtClean="0">
                <a:latin typeface="Arial" charset="0"/>
              </a:rPr>
              <a:t>1</a:t>
            </a:r>
          </a:p>
          <a:p>
            <a:pPr lvl="2">
              <a:spcBef>
                <a:spcPct val="0"/>
              </a:spcBef>
            </a:pPr>
            <a:r>
              <a:rPr lang="en-US" smtClean="0">
                <a:latin typeface="Arial" charset="0"/>
              </a:rPr>
              <a:t>This was the conclusion of a systematic review and meta-analysis of RCTs that compared the probability of live birth with the use of GnRH analogues in IVF.</a:t>
            </a:r>
            <a:r>
              <a:rPr lang="en-US" baseline="30000" smtClean="0">
                <a:latin typeface="Arial" charset="0"/>
              </a:rPr>
              <a:t>1</a:t>
            </a:r>
            <a:endParaRPr lang="en-US" smtClean="0">
              <a:latin typeface="Arial" charset="0"/>
            </a:endParaRPr>
          </a:p>
          <a:p>
            <a:pPr lvl="3">
              <a:spcBef>
                <a:spcPct val="0"/>
              </a:spcBef>
            </a:pPr>
            <a:r>
              <a:rPr lang="en-US" smtClean="0">
                <a:latin typeface="Arial" charset="0"/>
              </a:rPr>
              <a:t>In this analysis, 7 studies compared GnRH antagonist with long GnRH agonist protocols. The duration of stimulation was significantly shorter with the GnRH antagonist protocol (WMD, –19.48; 95% CI, –21.05 to –17.91). Fifteen studies looked at the duration of FSH stimulation, which was also significantly shorter in the GnRH antagonist group </a:t>
            </a:r>
            <a:br>
              <a:rPr lang="en-US" smtClean="0">
                <a:latin typeface="Arial" charset="0"/>
              </a:rPr>
            </a:br>
            <a:r>
              <a:rPr lang="en-US" smtClean="0">
                <a:latin typeface="Arial" charset="0"/>
              </a:rPr>
              <a:t>(WMD, –1.13; -95% CI, –1.83 to –0.44).</a:t>
            </a:r>
            <a:r>
              <a:rPr lang="en-US" baseline="30000" smtClean="0">
                <a:latin typeface="Arial" charset="0"/>
              </a:rPr>
              <a:t>1</a:t>
            </a:r>
            <a:endParaRPr lang="en-US" smtClean="0">
              <a:latin typeface="Arial" charset="0"/>
            </a:endParaRPr>
          </a:p>
          <a:p>
            <a:pPr>
              <a:spcBef>
                <a:spcPct val="0"/>
              </a:spcBef>
            </a:pPr>
            <a:r>
              <a:rPr lang="en-US" smtClean="0">
                <a:latin typeface="Arial" charset="0"/>
              </a:rPr>
              <a:t>The GnRH antagonist protocol (developed in the early 2000s) has reduced the impact of COS on patient treatment burden by reducing the required number of injections, but the protocol still involves daily gonadotropin for follicular development.</a:t>
            </a:r>
          </a:p>
        </p:txBody>
      </p:sp>
      <p:sp>
        <p:nvSpPr>
          <p:cNvPr id="26627" name="Rectangle 5"/>
          <p:cNvSpPr>
            <a:spLocks noChangeArrowheads="1"/>
          </p:cNvSpPr>
          <p:nvPr/>
        </p:nvSpPr>
        <p:spPr bwMode="auto">
          <a:xfrm>
            <a:off x="1152525" y="8315325"/>
            <a:ext cx="5040313" cy="674688"/>
          </a:xfrm>
          <a:prstGeom prst="rect">
            <a:avLst/>
          </a:prstGeom>
          <a:noFill/>
          <a:ln w="9525" algn="ctr">
            <a:noFill/>
            <a:miter lim="800000"/>
            <a:headEnd/>
            <a:tailEnd/>
          </a:ln>
        </p:spPr>
        <p:txBody>
          <a:bodyPr lIns="0" tIns="0" rIns="0" bIns="0" anchor="b"/>
          <a:lstStyle/>
          <a:p>
            <a:pPr>
              <a:lnSpc>
                <a:spcPct val="90000"/>
              </a:lnSpc>
            </a:pPr>
            <a:endParaRPr lang="hr-HR" sz="900">
              <a:ea typeface="Arial Unicode MS"/>
              <a:cs typeface="Arial Unicode MS"/>
            </a:endParaRPr>
          </a:p>
        </p:txBody>
      </p:sp>
      <p:sp>
        <p:nvSpPr>
          <p:cNvPr id="26628" name="Rectangle 6"/>
          <p:cNvSpPr>
            <a:spLocks noChangeArrowheads="1"/>
          </p:cNvSpPr>
          <p:nvPr/>
        </p:nvSpPr>
        <p:spPr bwMode="auto">
          <a:xfrm>
            <a:off x="1016000" y="8240713"/>
            <a:ext cx="5162550" cy="687387"/>
          </a:xfrm>
          <a:prstGeom prst="rect">
            <a:avLst/>
          </a:prstGeom>
          <a:noFill/>
          <a:ln w="9525" algn="ctr">
            <a:noFill/>
            <a:miter lim="800000"/>
            <a:headEnd/>
            <a:tailEnd/>
          </a:ln>
        </p:spPr>
        <p:txBody>
          <a:bodyPr lIns="0" tIns="0" rIns="0" bIns="0" anchor="b"/>
          <a:lstStyle/>
          <a:p>
            <a:pPr eaLnBrk="0" hangingPunct="0"/>
            <a:r>
              <a:rPr lang="en-US" sz="900">
                <a:ea typeface="Arial Unicode MS"/>
                <a:cs typeface="Arial Unicode MS"/>
              </a:rPr>
              <a:t>COS = controlled ovarian stimulation; FSH = follicle-stimulating hormone; GnRH = gonadotropin-releasing hormone; RCT = randomized controlled trial; IVF = in vitro fertilization; WMD = weighted mean difference. </a:t>
            </a:r>
            <a:endParaRPr lang="en-US" sz="900" b="1">
              <a:ea typeface="Arial Unicode MS"/>
              <a:cs typeface="Arial Unicode MS"/>
            </a:endParaRPr>
          </a:p>
          <a:p>
            <a:pPr eaLnBrk="0" hangingPunct="0"/>
            <a:endParaRPr lang="en-US" sz="900" b="1">
              <a:ea typeface="Arial Unicode MS"/>
              <a:cs typeface="Arial Unicode MS"/>
            </a:endParaRPr>
          </a:p>
          <a:p>
            <a:pPr eaLnBrk="0" hangingPunct="0"/>
            <a:r>
              <a:rPr lang="en-US" sz="900" b="1">
                <a:ea typeface="Arial Unicode MS"/>
                <a:cs typeface="Arial Unicode MS"/>
              </a:rPr>
              <a:t>1. </a:t>
            </a:r>
            <a:r>
              <a:rPr lang="en-US" sz="900">
                <a:ea typeface="Arial Unicode MS"/>
                <a:cs typeface="Arial Unicode MS"/>
              </a:rPr>
              <a:t>Kolibianakis EM et al. </a:t>
            </a:r>
            <a:r>
              <a:rPr lang="en-US" sz="900" i="1">
                <a:ea typeface="Arial Unicode MS"/>
                <a:cs typeface="Arial Unicode MS"/>
              </a:rPr>
              <a:t>Hum Reprod Update. </a:t>
            </a:r>
            <a:r>
              <a:rPr lang="en-US" sz="900">
                <a:ea typeface="Arial Unicode MS"/>
                <a:cs typeface="Arial Unicode MS"/>
              </a:rPr>
              <a:t>2006;12:651–671.</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4"/>
          <p:cNvSpPr>
            <a:spLocks noGrp="1" noRot="1" noChangeAspect="1" noChangeArrowheads="1" noTextEdit="1"/>
          </p:cNvSpPr>
          <p:nvPr>
            <p:ph type="sldImg"/>
          </p:nvPr>
        </p:nvSpPr>
        <p:spPr bwMode="auto">
          <a:noFill/>
          <a:ln>
            <a:solidFill>
              <a:srgbClr val="000000"/>
            </a:solidFill>
            <a:miter lim="800000"/>
            <a:headEnd/>
            <a:tailEnd/>
          </a:ln>
        </p:spPr>
      </p:sp>
      <p:sp>
        <p:nvSpPr>
          <p:cNvPr id="90115" name="Rectangle 15"/>
          <p:cNvSpPr>
            <a:spLocks noGrp="1" noChangeArrowheads="1"/>
          </p:cNvSpPr>
          <p:nvPr>
            <p:ph type="body" idx="1"/>
          </p:nvPr>
        </p:nvSpPr>
        <p:spPr>
          <a:ln/>
        </p:spPr>
        <p:txBody>
          <a:bodyPr>
            <a:normAutofit lnSpcReduction="10000"/>
          </a:bodyPr>
          <a:lstStyle/>
          <a:p>
            <a:pPr fontAlgn="auto">
              <a:spcBef>
                <a:spcPts val="0"/>
              </a:spcBef>
              <a:spcAft>
                <a:spcPts val="0"/>
              </a:spcAft>
              <a:defRPr/>
            </a:pPr>
            <a:r>
              <a:rPr lang="en-US" smtClean="0">
                <a:latin typeface="Arial" pitchFamily="34" charset="0"/>
              </a:rPr>
              <a:t>Corifollitropin alfa is a novel fertility hormone and belongs to a new class of recombinant gonadotropins: sustained follicle stimulants</a:t>
            </a:r>
            <a:r>
              <a:rPr lang="en-US" baseline="30000" smtClean="0">
                <a:latin typeface="Arial" pitchFamily="34" charset="0"/>
              </a:rPr>
              <a:t>1</a:t>
            </a:r>
            <a:r>
              <a:rPr lang="en-US" smtClean="0">
                <a:latin typeface="Arial" pitchFamily="34" charset="0"/>
              </a:rPr>
              <a:t> </a:t>
            </a:r>
          </a:p>
          <a:p>
            <a:pPr fontAlgn="auto">
              <a:spcBef>
                <a:spcPts val="0"/>
              </a:spcBef>
              <a:spcAft>
                <a:spcPts val="0"/>
              </a:spcAft>
              <a:defRPr/>
            </a:pPr>
            <a:r>
              <a:rPr lang="en-US" smtClean="0">
                <a:latin typeface="Arial" pitchFamily="34" charset="0"/>
              </a:rPr>
              <a:t>One injection of ELONVA</a:t>
            </a:r>
            <a:r>
              <a:rPr lang="en-US" baseline="30000" smtClean="0">
                <a:latin typeface="Arial" pitchFamily="34" charset="0"/>
              </a:rPr>
              <a:t>™</a:t>
            </a:r>
            <a:r>
              <a:rPr lang="en-GB" smtClean="0">
                <a:latin typeface="Arial" pitchFamily="34" charset="0"/>
              </a:rPr>
              <a:t> (corifollitropin alfa) may </a:t>
            </a:r>
            <a:r>
              <a:rPr lang="en-US" smtClean="0">
                <a:latin typeface="Arial" pitchFamily="34" charset="0"/>
              </a:rPr>
              <a:t>replace the first 7 daily injections of rFSH during COS.</a:t>
            </a:r>
            <a:r>
              <a:rPr lang="en-US" baseline="30000" smtClean="0">
                <a:latin typeface="Arial" pitchFamily="34" charset="0"/>
              </a:rPr>
              <a:t>2</a:t>
            </a:r>
          </a:p>
          <a:p>
            <a:pPr fontAlgn="auto">
              <a:spcBef>
                <a:spcPts val="0"/>
              </a:spcBef>
              <a:spcAft>
                <a:spcPts val="0"/>
              </a:spcAft>
              <a:defRPr/>
            </a:pPr>
            <a:r>
              <a:rPr lang="en-US" smtClean="0">
                <a:latin typeface="Arial" pitchFamily="34" charset="0"/>
              </a:rPr>
              <a:t>The number of injections is reduced by 26 compared with the long agonist protocol (19 analogue injections and 1 stimulation injection in antagonist protocol, 6 fewer injections with ELONVA vs daily rFSH).</a:t>
            </a:r>
            <a:r>
              <a:rPr lang="en-US" baseline="30000" smtClean="0">
                <a:latin typeface="Arial" pitchFamily="34" charset="0"/>
              </a:rPr>
              <a:t>3</a:t>
            </a:r>
          </a:p>
          <a:p>
            <a:pPr lvl="2" fontAlgn="auto">
              <a:spcBef>
                <a:spcPts val="0"/>
              </a:spcBef>
              <a:spcAft>
                <a:spcPts val="0"/>
              </a:spcAft>
              <a:defRPr/>
            </a:pPr>
            <a:r>
              <a:rPr lang="en-US" smtClean="0">
                <a:latin typeface="Arial" pitchFamily="34" charset="0"/>
              </a:rPr>
              <a:t>The numbers on analogue and stimulation injections were drawn from a systematic review and meta-analysis of RCTs that compared the probability of live birth with the use of GnRH analogues in IVF.</a:t>
            </a:r>
            <a:r>
              <a:rPr lang="en-US" baseline="30000" smtClean="0">
                <a:latin typeface="Arial" pitchFamily="34" charset="0"/>
              </a:rPr>
              <a:t>3</a:t>
            </a:r>
            <a:endParaRPr lang="en-US" smtClean="0">
              <a:latin typeface="Arial" pitchFamily="34" charset="0"/>
            </a:endParaRPr>
          </a:p>
          <a:p>
            <a:pPr lvl="3" fontAlgn="auto">
              <a:spcBef>
                <a:spcPts val="0"/>
              </a:spcBef>
              <a:spcAft>
                <a:spcPts val="0"/>
              </a:spcAft>
              <a:defRPr/>
            </a:pPr>
            <a:r>
              <a:rPr lang="en-US" smtClean="0">
                <a:latin typeface="Arial" pitchFamily="34" charset="0"/>
              </a:rPr>
              <a:t>In this analysis, 7 studies compared GnRH antagonist with long GnRH agonist protocols. The duration of stimulation was significantly shorter with the GnRH antagonist protocol (WMD, –19.48; 95% CI, –21.05 to –17.91). Fifteen studies looked at the duration of FSH stimulation, which was also significantly shorter in the GnRH antagonist group </a:t>
            </a:r>
            <a:br>
              <a:rPr lang="en-US" smtClean="0">
                <a:latin typeface="Arial" pitchFamily="34" charset="0"/>
              </a:rPr>
            </a:br>
            <a:r>
              <a:rPr lang="en-US" smtClean="0">
                <a:latin typeface="Arial" pitchFamily="34" charset="0"/>
              </a:rPr>
              <a:t>(WMD, –1.13; -95% CI, –1.83 to –0.44).</a:t>
            </a:r>
            <a:r>
              <a:rPr lang="en-US" baseline="30000" smtClean="0">
                <a:latin typeface="Arial" pitchFamily="34" charset="0"/>
              </a:rPr>
              <a:t>3</a:t>
            </a:r>
          </a:p>
          <a:p>
            <a:pPr fontAlgn="auto">
              <a:spcBef>
                <a:spcPts val="0"/>
              </a:spcBef>
              <a:spcAft>
                <a:spcPts val="0"/>
              </a:spcAft>
              <a:defRPr/>
            </a:pPr>
            <a:r>
              <a:rPr lang="en-US" smtClean="0">
                <a:latin typeface="Arial" pitchFamily="34" charset="0"/>
              </a:rPr>
              <a:t>Additional daily rFSH after day 7 is to be determined by physician assessment.</a:t>
            </a:r>
            <a:r>
              <a:rPr lang="en-US" baseline="30000" smtClean="0">
                <a:latin typeface="Arial" pitchFamily="34" charset="0"/>
              </a:rPr>
              <a:t>2</a:t>
            </a:r>
          </a:p>
          <a:p>
            <a:pPr fontAlgn="auto">
              <a:spcBef>
                <a:spcPts val="0"/>
              </a:spcBef>
              <a:spcAft>
                <a:spcPts val="0"/>
              </a:spcAft>
              <a:defRPr/>
            </a:pPr>
            <a:r>
              <a:rPr lang="en-US" b="1" smtClean="0">
                <a:latin typeface="Arial" pitchFamily="34" charset="0"/>
              </a:rPr>
              <a:t>So what exactly is </a:t>
            </a:r>
            <a:r>
              <a:rPr lang="en-GB" b="1" smtClean="0">
                <a:latin typeface="Arial" pitchFamily="34" charset="0"/>
              </a:rPr>
              <a:t>ELONVA</a:t>
            </a:r>
            <a:r>
              <a:rPr lang="en-US" b="1" smtClean="0">
                <a:latin typeface="Arial" pitchFamily="34" charset="0"/>
              </a:rPr>
              <a:t>?</a:t>
            </a:r>
            <a:r>
              <a:rPr lang="en-US" smtClean="0">
                <a:latin typeface="Arial" pitchFamily="34" charset="0"/>
              </a:rPr>
              <a:t> Let’s take a look at the molecular makeup of corifollitropin alfa on the next slide to see how it can perform as a sustained follicle stimulant.</a:t>
            </a:r>
          </a:p>
        </p:txBody>
      </p:sp>
      <p:sp>
        <p:nvSpPr>
          <p:cNvPr id="28675" name="Rectangle 6"/>
          <p:cNvSpPr>
            <a:spLocks noChangeArrowheads="1"/>
          </p:cNvSpPr>
          <p:nvPr/>
        </p:nvSpPr>
        <p:spPr bwMode="auto">
          <a:xfrm>
            <a:off x="1016000" y="8240713"/>
            <a:ext cx="5162550" cy="687387"/>
          </a:xfrm>
          <a:prstGeom prst="rect">
            <a:avLst/>
          </a:prstGeom>
          <a:noFill/>
          <a:ln w="9525" algn="ctr">
            <a:noFill/>
            <a:miter lim="800000"/>
            <a:headEnd/>
            <a:tailEnd/>
          </a:ln>
        </p:spPr>
        <p:txBody>
          <a:bodyPr lIns="0" tIns="0" rIns="0" bIns="0" anchor="b"/>
          <a:lstStyle/>
          <a:p>
            <a:pPr eaLnBrk="0" hangingPunct="0"/>
            <a:r>
              <a:rPr lang="en-US" sz="900">
                <a:ea typeface="Arial Unicode MS"/>
                <a:cs typeface="Arial Unicode MS"/>
              </a:rPr>
              <a:t>COS = controlled ovarian stimulation; rFSH = recombinant follicle-stimulating hormone; </a:t>
            </a:r>
            <a:br>
              <a:rPr lang="en-US" sz="900">
                <a:ea typeface="Arial Unicode MS"/>
                <a:cs typeface="Arial Unicode MS"/>
              </a:rPr>
            </a:br>
            <a:r>
              <a:rPr lang="en-US" sz="900">
                <a:ea typeface="Arial Unicode MS"/>
                <a:cs typeface="Arial Unicode MS"/>
              </a:rPr>
              <a:t>GnRH = gonadotropin-releasing hormone; RCT = randomized controlled trial; IVF = in vitro fertilization; WMD = weighted mean difference. </a:t>
            </a:r>
            <a:endParaRPr lang="en-US" sz="900" b="1">
              <a:ea typeface="Arial Unicode MS"/>
              <a:cs typeface="Arial Unicode MS"/>
            </a:endParaRPr>
          </a:p>
          <a:p>
            <a:pPr eaLnBrk="0" hangingPunct="0"/>
            <a:endParaRPr lang="en-US" sz="900" b="1">
              <a:latin typeface="Replace"/>
              <a:ea typeface="Arial Unicode MS"/>
              <a:cs typeface="Arial Unicode MS"/>
            </a:endParaRPr>
          </a:p>
          <a:p>
            <a:pPr eaLnBrk="0" hangingPunct="0"/>
            <a:endParaRPr lang="en-US" sz="900" b="1">
              <a:latin typeface="Replace"/>
              <a:ea typeface="Arial Unicode MS"/>
              <a:cs typeface="Arial Unicode MS"/>
            </a:endParaRPr>
          </a:p>
          <a:p>
            <a:pPr eaLnBrk="0" hangingPunct="0"/>
            <a:r>
              <a:rPr lang="en-US" sz="900" b="1">
                <a:latin typeface="Replace"/>
                <a:ea typeface="Arial Unicode MS"/>
                <a:cs typeface="Arial Unicode MS"/>
              </a:rPr>
              <a:t>1.</a:t>
            </a:r>
            <a:r>
              <a:rPr lang="en-US" sz="900">
                <a:latin typeface="Replace"/>
                <a:ea typeface="Arial Unicode MS"/>
                <a:cs typeface="Arial Unicode MS"/>
              </a:rPr>
              <a:t> Corifollitropin alfa Dose-finding Study Group. </a:t>
            </a:r>
            <a:r>
              <a:rPr lang="en-US" sz="900" i="1">
                <a:latin typeface="Replace"/>
                <a:ea typeface="Arial Unicode MS"/>
                <a:cs typeface="Arial Unicode MS"/>
              </a:rPr>
              <a:t>Hum Reprod</a:t>
            </a:r>
            <a:r>
              <a:rPr lang="en-US" sz="900">
                <a:latin typeface="Replace"/>
                <a:ea typeface="Arial Unicode MS"/>
                <a:cs typeface="Arial Unicode MS"/>
              </a:rPr>
              <a:t>. 2008;23:2484–2492; </a:t>
            </a:r>
            <a:endParaRPr lang="en-US" sz="900" b="1">
              <a:latin typeface="Replace"/>
              <a:ea typeface="Arial Unicode MS"/>
              <a:cs typeface="Arial Unicode MS"/>
            </a:endParaRPr>
          </a:p>
          <a:p>
            <a:pPr eaLnBrk="0" hangingPunct="0"/>
            <a:r>
              <a:rPr lang="en-US" sz="900" b="1">
                <a:latin typeface="Replace"/>
                <a:ea typeface="Arial Unicode MS"/>
                <a:cs typeface="Arial Unicode MS"/>
              </a:rPr>
              <a:t>2. </a:t>
            </a:r>
            <a:r>
              <a:rPr lang="en-US" sz="900">
                <a:latin typeface="Replace"/>
                <a:ea typeface="MS PGothic"/>
                <a:cs typeface="Arial Unicode MS"/>
              </a:rPr>
              <a:t>ELONVA</a:t>
            </a:r>
            <a:r>
              <a:rPr lang="en-US" sz="900" baseline="30000">
                <a:latin typeface="Replace"/>
                <a:ea typeface="MS PGothic"/>
                <a:cs typeface="Arial Unicode MS"/>
              </a:rPr>
              <a:t>™</a:t>
            </a:r>
            <a:r>
              <a:rPr lang="en-US" sz="900">
                <a:latin typeface="Replace"/>
                <a:ea typeface="MS PGothic"/>
                <a:cs typeface="Arial Unicode MS"/>
              </a:rPr>
              <a:t> (corifollitropin alfa) summary of product characteristics. </a:t>
            </a:r>
            <a:r>
              <a:rPr lang="en-US" sz="900"/>
              <a:t>MSD Oss B.V., a subsidiary of </a:t>
            </a:r>
            <a:br>
              <a:rPr lang="en-US" sz="900"/>
            </a:br>
            <a:r>
              <a:rPr lang="en-US" sz="900"/>
              <a:t>Merck &amp; Co., Inc.;</a:t>
            </a:r>
            <a:r>
              <a:rPr lang="en-US" sz="900">
                <a:ea typeface="MS PGothic"/>
                <a:cs typeface="MS PGothic"/>
              </a:rPr>
              <a:t> 2012</a:t>
            </a:r>
            <a:r>
              <a:rPr lang="en-US" sz="900">
                <a:latin typeface="Replace"/>
                <a:ea typeface="MS PGothic"/>
                <a:cs typeface="MS PGothic"/>
              </a:rPr>
              <a:t>. </a:t>
            </a:r>
            <a:br>
              <a:rPr lang="en-US" sz="900">
                <a:latin typeface="Replace"/>
                <a:ea typeface="MS PGothic"/>
                <a:cs typeface="MS PGothic"/>
              </a:rPr>
            </a:br>
            <a:r>
              <a:rPr lang="en-US" sz="900" b="1">
                <a:ea typeface="Arial Unicode MS"/>
                <a:cs typeface="Arial Unicode MS"/>
              </a:rPr>
              <a:t>3. </a:t>
            </a:r>
            <a:r>
              <a:rPr lang="en-US" sz="900">
                <a:ea typeface="Arial Unicode MS"/>
                <a:cs typeface="Arial Unicode MS"/>
              </a:rPr>
              <a:t>Kolibianakis EM et al. </a:t>
            </a:r>
            <a:r>
              <a:rPr lang="en-US" sz="900" i="1">
                <a:ea typeface="Arial Unicode MS"/>
                <a:cs typeface="Arial Unicode MS"/>
              </a:rPr>
              <a:t>Hum Reprod Update. </a:t>
            </a:r>
            <a:r>
              <a:rPr lang="en-US" sz="900">
                <a:ea typeface="Arial Unicode MS"/>
                <a:cs typeface="Arial Unicode MS"/>
              </a:rPr>
              <a:t>2006;12:651–671.</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3"/>
          <p:cNvSpPr>
            <a:spLocks noGrp="1" noRot="1" noChangeAspect="1" noChangeArrowheads="1" noTextEdit="1"/>
          </p:cNvSpPr>
          <p:nvPr>
            <p:ph type="sldImg"/>
          </p:nvPr>
        </p:nvSpPr>
        <p:spPr bwMode="auto">
          <a:noFill/>
          <a:ln>
            <a:solidFill>
              <a:srgbClr val="000000"/>
            </a:solidFill>
            <a:miter lim="800000"/>
            <a:headEnd/>
            <a:tailEnd/>
          </a:ln>
        </p:spPr>
      </p:sp>
      <p:sp>
        <p:nvSpPr>
          <p:cNvPr id="30722" name="Rectangle 24"/>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GB" dirty="0" err="1" smtClean="0">
                <a:latin typeface="Arial" charset="0"/>
              </a:rPr>
              <a:t>Corifollitropin</a:t>
            </a:r>
            <a:r>
              <a:rPr lang="en-GB" dirty="0" smtClean="0">
                <a:latin typeface="Arial" charset="0"/>
              </a:rPr>
              <a:t> </a:t>
            </a:r>
            <a:r>
              <a:rPr lang="en-GB" dirty="0" err="1" smtClean="0">
                <a:latin typeface="Arial" charset="0"/>
              </a:rPr>
              <a:t>alfa</a:t>
            </a:r>
            <a:r>
              <a:rPr lang="en-GB" dirty="0" smtClean="0">
                <a:latin typeface="Arial" charset="0"/>
              </a:rPr>
              <a:t> is a recombinant glycoprotein that was created from the fusion of the </a:t>
            </a:r>
            <a:r>
              <a:rPr lang="el-GR" dirty="0" smtClean="0">
                <a:latin typeface="Arial" charset="0"/>
              </a:rPr>
              <a:t>β</a:t>
            </a:r>
            <a:r>
              <a:rPr lang="en-GB" dirty="0" smtClean="0">
                <a:latin typeface="Arial" charset="0"/>
              </a:rPr>
              <a:t>-subunit of FSH with a part of the </a:t>
            </a:r>
            <a:r>
              <a:rPr lang="el-GR" dirty="0" smtClean="0">
                <a:latin typeface="Arial" charset="0"/>
              </a:rPr>
              <a:t>β</a:t>
            </a:r>
            <a:r>
              <a:rPr lang="en-GB" dirty="0" smtClean="0">
                <a:latin typeface="Arial" charset="0"/>
              </a:rPr>
              <a:t>-subunit of </a:t>
            </a:r>
            <a:r>
              <a:rPr lang="en-GB" dirty="0" err="1" smtClean="0">
                <a:latin typeface="Arial" charset="0"/>
              </a:rPr>
              <a:t>hCG</a:t>
            </a:r>
            <a:r>
              <a:rPr lang="en-GB" dirty="0" smtClean="0">
                <a:latin typeface="Arial" charset="0"/>
              </a:rPr>
              <a:t> called the </a:t>
            </a:r>
            <a:r>
              <a:rPr lang="en-GB" dirty="0" err="1" smtClean="0">
                <a:latin typeface="Arial" charset="0"/>
              </a:rPr>
              <a:t>carboxy</a:t>
            </a:r>
            <a:r>
              <a:rPr lang="en-GB" dirty="0" smtClean="0">
                <a:latin typeface="Arial" charset="0"/>
              </a:rPr>
              <a:t>-terminal peptide.</a:t>
            </a:r>
            <a:r>
              <a:rPr lang="en-GB" baseline="30000" dirty="0" smtClean="0">
                <a:latin typeface="Arial" charset="0"/>
              </a:rPr>
              <a:t>1</a:t>
            </a:r>
            <a:r>
              <a:rPr lang="en-GB" dirty="0" smtClean="0">
                <a:latin typeface="Arial" charset="0"/>
              </a:rPr>
              <a:t> </a:t>
            </a:r>
          </a:p>
          <a:p>
            <a:pPr>
              <a:spcBef>
                <a:spcPct val="0"/>
              </a:spcBef>
            </a:pPr>
            <a:r>
              <a:rPr lang="en-GB" dirty="0" smtClean="0">
                <a:latin typeface="Arial" charset="0"/>
              </a:rPr>
              <a:t>The </a:t>
            </a:r>
            <a:r>
              <a:rPr lang="en-GB" dirty="0" err="1" smtClean="0">
                <a:latin typeface="Arial" charset="0"/>
              </a:rPr>
              <a:t>gonadotropic</a:t>
            </a:r>
            <a:r>
              <a:rPr lang="en-GB" dirty="0" smtClean="0">
                <a:latin typeface="Arial" charset="0"/>
              </a:rPr>
              <a:t> hormones include thyroid-stimulating hormone, FSH, LH, and </a:t>
            </a:r>
            <a:r>
              <a:rPr lang="en-GB" dirty="0" err="1" smtClean="0">
                <a:latin typeface="Arial" charset="0"/>
              </a:rPr>
              <a:t>hCG</a:t>
            </a:r>
            <a:r>
              <a:rPr lang="en-GB" dirty="0" smtClean="0">
                <a:latin typeface="Arial" charset="0"/>
              </a:rPr>
              <a:t>. </a:t>
            </a:r>
          </a:p>
          <a:p>
            <a:pPr lvl="1">
              <a:spcBef>
                <a:spcPct val="0"/>
              </a:spcBef>
            </a:pPr>
            <a:r>
              <a:rPr lang="en-GB" dirty="0" smtClean="0">
                <a:latin typeface="Arial" charset="0"/>
              </a:rPr>
              <a:t>All of these glycoprotein hormones consist of 2 linked protein chains, which are called </a:t>
            </a:r>
            <a:r>
              <a:rPr lang="el-GR" dirty="0" smtClean="0">
                <a:latin typeface="Arial" charset="0"/>
              </a:rPr>
              <a:t>α</a:t>
            </a:r>
            <a:r>
              <a:rPr lang="en-GB" dirty="0" smtClean="0">
                <a:latin typeface="Arial" charset="0"/>
              </a:rPr>
              <a:t>- and </a:t>
            </a:r>
            <a:r>
              <a:rPr lang="el-GR" dirty="0" smtClean="0">
                <a:latin typeface="Arial" charset="0"/>
              </a:rPr>
              <a:t>β</a:t>
            </a:r>
            <a:r>
              <a:rPr lang="en-GB" dirty="0" smtClean="0">
                <a:latin typeface="Arial" charset="0"/>
              </a:rPr>
              <a:t>-subunits. They all have an identical </a:t>
            </a:r>
            <a:r>
              <a:rPr lang="el-GR" dirty="0" smtClean="0">
                <a:latin typeface="Arial" charset="0"/>
              </a:rPr>
              <a:t>α</a:t>
            </a:r>
            <a:r>
              <a:rPr lang="en-GB" dirty="0" smtClean="0">
                <a:latin typeface="Arial" charset="0"/>
              </a:rPr>
              <a:t>-subunit, which is 92 amino acids long, but each has a unique </a:t>
            </a:r>
            <a:r>
              <a:rPr lang="el-GR" dirty="0" smtClean="0">
                <a:latin typeface="Arial" charset="0"/>
              </a:rPr>
              <a:t>β</a:t>
            </a:r>
            <a:r>
              <a:rPr lang="en-GB" dirty="0" smtClean="0">
                <a:latin typeface="Arial" charset="0"/>
              </a:rPr>
              <a:t>-subunit. The number of amino acids in the </a:t>
            </a:r>
            <a:r>
              <a:rPr lang="el-GR" dirty="0" smtClean="0">
                <a:latin typeface="Arial" charset="0"/>
              </a:rPr>
              <a:t>β</a:t>
            </a:r>
            <a:r>
              <a:rPr lang="en-GB" dirty="0" smtClean="0">
                <a:latin typeface="Arial" charset="0"/>
              </a:rPr>
              <a:t>-subunit varies between the hormones, and the </a:t>
            </a:r>
            <a:r>
              <a:rPr lang="el-GR" dirty="0" smtClean="0">
                <a:latin typeface="Arial" charset="0"/>
              </a:rPr>
              <a:t>β</a:t>
            </a:r>
            <a:r>
              <a:rPr lang="en-GB" dirty="0" smtClean="0">
                <a:latin typeface="Arial" charset="0"/>
              </a:rPr>
              <a:t>-subunit is therefore responsible for the specific biologic action of each hormone.</a:t>
            </a:r>
            <a:r>
              <a:rPr lang="en-GB" baseline="30000" dirty="0" smtClean="0">
                <a:latin typeface="Arial" charset="0"/>
              </a:rPr>
              <a:t>1</a:t>
            </a:r>
            <a:r>
              <a:rPr lang="en-GB" dirty="0" smtClean="0">
                <a:latin typeface="Arial" charset="0"/>
              </a:rPr>
              <a:t> </a:t>
            </a:r>
          </a:p>
          <a:p>
            <a:pPr>
              <a:spcBef>
                <a:spcPct val="0"/>
              </a:spcBef>
            </a:pPr>
            <a:r>
              <a:rPr lang="en-GB" dirty="0" smtClean="0">
                <a:latin typeface="Arial" charset="0"/>
              </a:rPr>
              <a:t>The </a:t>
            </a:r>
            <a:r>
              <a:rPr lang="en-GB" dirty="0" err="1" smtClean="0">
                <a:latin typeface="Arial" charset="0"/>
              </a:rPr>
              <a:t>corifollitropin</a:t>
            </a:r>
            <a:r>
              <a:rPr lang="en-GB" dirty="0" smtClean="0">
                <a:latin typeface="Arial" charset="0"/>
              </a:rPr>
              <a:t> </a:t>
            </a:r>
            <a:r>
              <a:rPr lang="en-GB" dirty="0" err="1" smtClean="0">
                <a:latin typeface="Arial" charset="0"/>
              </a:rPr>
              <a:t>alfa</a:t>
            </a:r>
            <a:r>
              <a:rPr lang="en-GB" dirty="0" smtClean="0">
                <a:latin typeface="Arial" charset="0"/>
              </a:rPr>
              <a:t> molecule consists of </a:t>
            </a:r>
          </a:p>
          <a:p>
            <a:pPr lvl="1">
              <a:spcBef>
                <a:spcPct val="0"/>
              </a:spcBef>
            </a:pPr>
            <a:r>
              <a:rPr lang="en-GB" dirty="0" smtClean="0">
                <a:latin typeface="Arial" charset="0"/>
              </a:rPr>
              <a:t>The </a:t>
            </a:r>
            <a:r>
              <a:rPr lang="el-GR" dirty="0" smtClean="0">
                <a:latin typeface="Arial" charset="0"/>
              </a:rPr>
              <a:t>α</a:t>
            </a:r>
            <a:r>
              <a:rPr lang="en-GB" dirty="0" smtClean="0">
                <a:latin typeface="Arial" charset="0"/>
              </a:rPr>
              <a:t>-subunit, which is identical for all </a:t>
            </a:r>
            <a:r>
              <a:rPr lang="en-GB" dirty="0" err="1" smtClean="0">
                <a:latin typeface="Arial" charset="0"/>
              </a:rPr>
              <a:t>gonadotropins</a:t>
            </a:r>
            <a:r>
              <a:rPr lang="en-GB" dirty="0" smtClean="0">
                <a:latin typeface="Arial" charset="0"/>
              </a:rPr>
              <a:t>, and</a:t>
            </a:r>
            <a:r>
              <a:rPr lang="en-GB" baseline="30000" dirty="0" smtClean="0">
                <a:latin typeface="Arial" charset="0"/>
              </a:rPr>
              <a:t>1</a:t>
            </a:r>
            <a:r>
              <a:rPr lang="en-GB" dirty="0" smtClean="0">
                <a:latin typeface="Arial" charset="0"/>
              </a:rPr>
              <a:t> </a:t>
            </a:r>
          </a:p>
          <a:p>
            <a:pPr lvl="1">
              <a:spcBef>
                <a:spcPct val="0"/>
              </a:spcBef>
            </a:pPr>
            <a:r>
              <a:rPr lang="en-GB" dirty="0" smtClean="0">
                <a:latin typeface="Arial" charset="0"/>
              </a:rPr>
              <a:t>A hybrid </a:t>
            </a:r>
            <a:r>
              <a:rPr lang="el-GR" dirty="0" smtClean="0">
                <a:latin typeface="Arial" charset="0"/>
              </a:rPr>
              <a:t>β</a:t>
            </a:r>
            <a:r>
              <a:rPr lang="en-GB" dirty="0" smtClean="0">
                <a:latin typeface="Arial" charset="0"/>
              </a:rPr>
              <a:t>-subunit created through the fusion of the </a:t>
            </a:r>
            <a:r>
              <a:rPr lang="el-GR" dirty="0" smtClean="0">
                <a:latin typeface="Arial" charset="0"/>
              </a:rPr>
              <a:t>β</a:t>
            </a:r>
            <a:r>
              <a:rPr lang="en-GB" dirty="0" smtClean="0">
                <a:latin typeface="Arial" charset="0"/>
              </a:rPr>
              <a:t>-subunit of human FSH with the </a:t>
            </a:r>
            <a:r>
              <a:rPr lang="en-GB" dirty="0" err="1" smtClean="0">
                <a:latin typeface="Arial" charset="0"/>
              </a:rPr>
              <a:t>carboxy</a:t>
            </a:r>
            <a:r>
              <a:rPr lang="en-GB" dirty="0" smtClean="0">
                <a:latin typeface="Arial" charset="0"/>
              </a:rPr>
              <a:t>-terminal peptide of the </a:t>
            </a:r>
            <a:r>
              <a:rPr lang="el-GR" dirty="0" smtClean="0">
                <a:latin typeface="Arial" charset="0"/>
              </a:rPr>
              <a:t>β</a:t>
            </a:r>
            <a:r>
              <a:rPr lang="en-GB" dirty="0" smtClean="0">
                <a:latin typeface="Arial" charset="0"/>
              </a:rPr>
              <a:t>-subunit of hCG.</a:t>
            </a:r>
            <a:r>
              <a:rPr lang="en-GB" baseline="30000" dirty="0" smtClean="0">
                <a:latin typeface="Arial" charset="0"/>
              </a:rPr>
              <a:t>1</a:t>
            </a:r>
            <a:r>
              <a:rPr lang="en-GB" dirty="0" smtClean="0">
                <a:latin typeface="Arial" charset="0"/>
              </a:rPr>
              <a:t> </a:t>
            </a:r>
          </a:p>
          <a:p>
            <a:pPr>
              <a:spcBef>
                <a:spcPct val="0"/>
              </a:spcBef>
            </a:pPr>
            <a:r>
              <a:rPr lang="en-GB" dirty="0" smtClean="0">
                <a:latin typeface="Arial" charset="0"/>
              </a:rPr>
              <a:t>The </a:t>
            </a:r>
            <a:r>
              <a:rPr lang="en-GB" b="1" dirty="0" err="1" smtClean="0">
                <a:latin typeface="Arial" charset="0"/>
              </a:rPr>
              <a:t>carboxy</a:t>
            </a:r>
            <a:r>
              <a:rPr lang="en-GB" b="1" dirty="0" smtClean="0">
                <a:latin typeface="Arial" charset="0"/>
              </a:rPr>
              <a:t>-terminal peptide</a:t>
            </a:r>
            <a:r>
              <a:rPr lang="en-GB" dirty="0" smtClean="0">
                <a:latin typeface="Arial" charset="0"/>
              </a:rPr>
              <a:t> is the last 29 amino acids of the </a:t>
            </a:r>
            <a:r>
              <a:rPr lang="el-GR" dirty="0" smtClean="0">
                <a:latin typeface="Arial" charset="0"/>
              </a:rPr>
              <a:t>β</a:t>
            </a:r>
            <a:r>
              <a:rPr lang="en-GB" dirty="0" smtClean="0">
                <a:latin typeface="Arial" charset="0"/>
              </a:rPr>
              <a:t>-subunit of the </a:t>
            </a:r>
            <a:r>
              <a:rPr lang="en-GB" dirty="0" err="1" smtClean="0">
                <a:latin typeface="Arial" charset="0"/>
              </a:rPr>
              <a:t>hCG</a:t>
            </a:r>
            <a:r>
              <a:rPr lang="en-GB" dirty="0" smtClean="0">
                <a:latin typeface="Arial" charset="0"/>
              </a:rPr>
              <a:t> molecule; it is not found on other gonadotropins,</a:t>
            </a:r>
            <a:r>
              <a:rPr lang="en-GB" baseline="30000" dirty="0" smtClean="0">
                <a:latin typeface="Arial" charset="0"/>
              </a:rPr>
              <a:t>1</a:t>
            </a:r>
            <a:r>
              <a:rPr lang="en-GB" dirty="0" smtClean="0">
                <a:latin typeface="Arial" charset="0"/>
              </a:rPr>
              <a:t> and it has a significant impact on the biologic activity of </a:t>
            </a:r>
            <a:r>
              <a:rPr lang="en-GB" dirty="0" err="1" smtClean="0">
                <a:latin typeface="Arial" charset="0"/>
              </a:rPr>
              <a:t>corifollitropin</a:t>
            </a:r>
            <a:r>
              <a:rPr lang="en-GB" dirty="0" smtClean="0">
                <a:latin typeface="Arial" charset="0"/>
              </a:rPr>
              <a:t> </a:t>
            </a:r>
            <a:r>
              <a:rPr lang="en-GB" dirty="0" err="1" smtClean="0">
                <a:latin typeface="Arial" charset="0"/>
              </a:rPr>
              <a:t>alfa</a:t>
            </a:r>
            <a:r>
              <a:rPr lang="en-GB" dirty="0" smtClean="0">
                <a:latin typeface="Arial" charset="0"/>
              </a:rPr>
              <a:t> (increases the half-life of the molecule from ≈40 hours to 69 hours).</a:t>
            </a:r>
            <a:r>
              <a:rPr lang="en-GB" baseline="30000" dirty="0" smtClean="0">
                <a:latin typeface="Arial" charset="0"/>
              </a:rPr>
              <a:t>2,3</a:t>
            </a:r>
            <a:endParaRPr lang="en-US" baseline="30000" dirty="0" smtClean="0">
              <a:latin typeface="Arial" charset="0"/>
            </a:endParaRPr>
          </a:p>
          <a:p>
            <a:pPr>
              <a:spcBef>
                <a:spcPct val="0"/>
              </a:spcBef>
            </a:pPr>
            <a:r>
              <a:rPr lang="en-US" dirty="0" smtClean="0">
                <a:latin typeface="Arial" charset="0"/>
              </a:rPr>
              <a:t>These are the molecular details; the clinical details are next (what you will see when it is used in your clinic/patients).</a:t>
            </a:r>
          </a:p>
        </p:txBody>
      </p:sp>
      <p:sp>
        <p:nvSpPr>
          <p:cNvPr id="30723" name="Rectangle 5"/>
          <p:cNvSpPr>
            <a:spLocks noChangeArrowheads="1"/>
          </p:cNvSpPr>
          <p:nvPr/>
        </p:nvSpPr>
        <p:spPr bwMode="auto">
          <a:xfrm>
            <a:off x="1304925" y="8464550"/>
            <a:ext cx="5040313" cy="674688"/>
          </a:xfrm>
          <a:prstGeom prst="rect">
            <a:avLst/>
          </a:prstGeom>
          <a:noFill/>
          <a:ln w="9525" algn="ctr">
            <a:noFill/>
            <a:miter lim="800000"/>
            <a:headEnd/>
            <a:tailEnd/>
          </a:ln>
        </p:spPr>
        <p:txBody>
          <a:bodyPr lIns="0" tIns="0" rIns="0" bIns="0" anchor="b"/>
          <a:lstStyle/>
          <a:p>
            <a:pPr>
              <a:spcBef>
                <a:spcPts val="588"/>
              </a:spcBef>
            </a:pPr>
            <a:endParaRPr lang="hr-HR" sz="900">
              <a:ea typeface="Arial Unicode MS"/>
              <a:cs typeface="Arial Unicode MS"/>
            </a:endParaRPr>
          </a:p>
        </p:txBody>
      </p:sp>
      <p:sp>
        <p:nvSpPr>
          <p:cNvPr id="30724" name="Rectangle 6"/>
          <p:cNvSpPr>
            <a:spLocks noChangeArrowheads="1"/>
          </p:cNvSpPr>
          <p:nvPr/>
        </p:nvSpPr>
        <p:spPr bwMode="auto">
          <a:xfrm>
            <a:off x="1016000" y="8240713"/>
            <a:ext cx="5602288" cy="687387"/>
          </a:xfrm>
          <a:prstGeom prst="rect">
            <a:avLst/>
          </a:prstGeom>
          <a:noFill/>
          <a:ln w="9525" algn="ctr">
            <a:noFill/>
            <a:miter lim="800000"/>
            <a:headEnd/>
            <a:tailEnd/>
          </a:ln>
        </p:spPr>
        <p:txBody>
          <a:bodyPr lIns="0" tIns="0" rIns="0" bIns="0" anchor="b"/>
          <a:lstStyle/>
          <a:p>
            <a:pPr eaLnBrk="0" hangingPunct="0"/>
            <a:r>
              <a:rPr lang="en-US" sz="900">
                <a:ea typeface="Arial Unicode MS"/>
                <a:cs typeface="Arial Unicode MS"/>
              </a:rPr>
              <a:t>FSH = follicle-stimulating hormone; LH = luteinizing hormone; hCG = human chorionic gonadotropin.</a:t>
            </a:r>
            <a:endParaRPr lang="en-US" sz="900" b="1">
              <a:ea typeface="Arial Unicode MS"/>
              <a:cs typeface="Arial Unicode MS"/>
            </a:endParaRPr>
          </a:p>
          <a:p>
            <a:pPr eaLnBrk="0" hangingPunct="0"/>
            <a:endParaRPr lang="en-US" sz="900" b="1">
              <a:latin typeface="Replace"/>
              <a:ea typeface="Arial Unicode MS"/>
              <a:cs typeface="Arial Unicode MS"/>
            </a:endParaRPr>
          </a:p>
          <a:p>
            <a:pPr eaLnBrk="0" hangingPunct="0"/>
            <a:r>
              <a:rPr lang="en-US" sz="900" b="1">
                <a:latin typeface="Replace"/>
                <a:ea typeface="Arial Unicode MS"/>
                <a:cs typeface="Arial Unicode MS"/>
              </a:rPr>
              <a:t>1. </a:t>
            </a:r>
            <a:r>
              <a:rPr lang="en-US" sz="900">
                <a:latin typeface="Replace"/>
                <a:ea typeface="Arial Unicode MS"/>
                <a:cs typeface="Arial Unicode MS"/>
              </a:rPr>
              <a:t>Fares FA et al. </a:t>
            </a:r>
            <a:r>
              <a:rPr lang="pl-PL" sz="900" i="1">
                <a:latin typeface="Replace"/>
                <a:ea typeface="Arial Unicode MS"/>
                <a:cs typeface="Arial Unicode MS"/>
              </a:rPr>
              <a:t>Proc Natl Acad Sci U S A. </a:t>
            </a:r>
            <a:r>
              <a:rPr lang="pl-PL" sz="900">
                <a:latin typeface="Replace"/>
                <a:ea typeface="Arial Unicode MS"/>
                <a:cs typeface="Arial Unicode MS"/>
              </a:rPr>
              <a:t>1992;89:4304–4308</a:t>
            </a:r>
            <a:r>
              <a:rPr lang="en-US" sz="900">
                <a:latin typeface="Replace"/>
                <a:ea typeface="Arial Unicode MS"/>
                <a:cs typeface="Arial Unicode MS"/>
              </a:rPr>
              <a:t>.</a:t>
            </a:r>
            <a:br>
              <a:rPr lang="en-US" sz="900">
                <a:latin typeface="Replace"/>
                <a:ea typeface="Arial Unicode MS"/>
                <a:cs typeface="Arial Unicode MS"/>
              </a:rPr>
            </a:br>
            <a:r>
              <a:rPr lang="en-US" sz="900" b="1">
                <a:latin typeface="Replace"/>
                <a:ea typeface="Arial Unicode MS"/>
                <a:cs typeface="Arial Unicode MS"/>
              </a:rPr>
              <a:t>2. </a:t>
            </a:r>
            <a:r>
              <a:rPr lang="en-US" sz="900">
                <a:latin typeface="Replace"/>
                <a:ea typeface="MS PGothic"/>
                <a:cs typeface="Arial Unicode MS"/>
              </a:rPr>
              <a:t>PUREGON</a:t>
            </a:r>
            <a:r>
              <a:rPr lang="en-US" sz="900" baseline="30000">
                <a:latin typeface="Replace"/>
                <a:ea typeface="MS PGothic"/>
                <a:cs typeface="Arial Unicode MS"/>
              </a:rPr>
              <a:t>®</a:t>
            </a:r>
            <a:r>
              <a:rPr lang="en-US" sz="900">
                <a:latin typeface="Replace"/>
                <a:ea typeface="MS PGothic"/>
                <a:cs typeface="Arial Unicode MS"/>
              </a:rPr>
              <a:t> (rFSH) summary of product </a:t>
            </a:r>
            <a:r>
              <a:rPr lang="en-US" sz="900">
                <a:ea typeface="MS PGothic"/>
                <a:cs typeface="MS PGothic"/>
              </a:rPr>
              <a:t>characteristics. </a:t>
            </a:r>
            <a:r>
              <a:rPr lang="en-US" sz="900"/>
              <a:t>MSD Oss B.V., a subsidiary of Merck &amp; Co., Inc.;</a:t>
            </a:r>
            <a:r>
              <a:rPr lang="en-US" sz="900">
                <a:ea typeface="MS PGothic"/>
                <a:cs typeface="MS PGothic"/>
              </a:rPr>
              <a:t> 2012</a:t>
            </a:r>
            <a:r>
              <a:rPr lang="en-US" sz="900">
                <a:latin typeface="Replace"/>
                <a:ea typeface="MS PGothic"/>
                <a:cs typeface="MS PGothic"/>
              </a:rPr>
              <a:t>. </a:t>
            </a:r>
            <a:r>
              <a:rPr lang="en-US" sz="900">
                <a:latin typeface="Replace"/>
                <a:ea typeface="Arial Unicode MS"/>
                <a:cs typeface="Arial Unicode MS"/>
              </a:rPr>
              <a:t/>
            </a:r>
            <a:br>
              <a:rPr lang="en-US" sz="900">
                <a:latin typeface="Replace"/>
                <a:ea typeface="Arial Unicode MS"/>
                <a:cs typeface="Arial Unicode MS"/>
              </a:rPr>
            </a:br>
            <a:r>
              <a:rPr lang="en-US" sz="900" b="1">
                <a:latin typeface="Replace"/>
                <a:ea typeface="Arial Unicode MS"/>
                <a:cs typeface="Arial Unicode MS"/>
              </a:rPr>
              <a:t>3. </a:t>
            </a:r>
            <a:r>
              <a:rPr lang="en-US" sz="900">
                <a:latin typeface="Replace"/>
                <a:ea typeface="MS PGothic"/>
                <a:cs typeface="MS PGothic"/>
              </a:rPr>
              <a:t>ELONVA</a:t>
            </a:r>
            <a:r>
              <a:rPr lang="en-US" sz="900" baseline="30000">
                <a:latin typeface="Replace"/>
                <a:ea typeface="MS PGothic"/>
                <a:cs typeface="MS PGothic"/>
              </a:rPr>
              <a:t>™</a:t>
            </a:r>
            <a:r>
              <a:rPr lang="en-US" sz="900">
                <a:latin typeface="Replace"/>
                <a:ea typeface="MS PGothic"/>
                <a:cs typeface="MS PGothic"/>
              </a:rPr>
              <a:t> (corifollitropin alfa) summary of product characteristics. </a:t>
            </a:r>
            <a:r>
              <a:rPr lang="en-US" sz="900"/>
              <a:t>MSD Oss B.V., a subsidiary of </a:t>
            </a:r>
            <a:br>
              <a:rPr lang="en-US" sz="900"/>
            </a:br>
            <a:r>
              <a:rPr lang="en-US" sz="900"/>
              <a:t>    Merck &amp; Co., Inc.;</a:t>
            </a:r>
            <a:r>
              <a:rPr lang="en-US" sz="900">
                <a:ea typeface="MS PGothic"/>
                <a:cs typeface="MS PGothic"/>
              </a:rPr>
              <a:t> 2012</a:t>
            </a:r>
            <a:r>
              <a:rPr lang="en-US" sz="900">
                <a:latin typeface="Replace"/>
                <a:ea typeface="MS PGothic"/>
                <a:cs typeface="MS PGothic"/>
              </a:rPr>
              <a:t>. </a:t>
            </a:r>
            <a:endParaRPr lang="en-US" sz="900">
              <a:ea typeface="Arial Unicode MS"/>
              <a:cs typeface="Arial Unicode M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4"/>
          <p:cNvSpPr>
            <a:spLocks noGrp="1" noRot="1" noChangeAspect="1" noChangeArrowheads="1" noTextEdit="1"/>
          </p:cNvSpPr>
          <p:nvPr>
            <p:ph type="sldImg"/>
          </p:nvPr>
        </p:nvSpPr>
        <p:spPr bwMode="auto">
          <a:noFill/>
          <a:ln>
            <a:solidFill>
              <a:srgbClr val="000000"/>
            </a:solidFill>
            <a:miter lim="800000"/>
            <a:headEnd/>
            <a:tailEnd/>
          </a:ln>
        </p:spPr>
      </p:sp>
      <p:sp>
        <p:nvSpPr>
          <p:cNvPr id="32770" name="Rectangle 15"/>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GB" dirty="0" smtClean="0">
                <a:latin typeface="Arial" charset="0"/>
              </a:rPr>
              <a:t>List of </a:t>
            </a:r>
            <a:r>
              <a:rPr lang="en-GB" dirty="0" err="1" smtClean="0">
                <a:latin typeface="Arial" charset="0"/>
              </a:rPr>
              <a:t>excipients</a:t>
            </a:r>
            <a:r>
              <a:rPr lang="en-GB" dirty="0" smtClean="0">
                <a:latin typeface="Arial" charset="0"/>
              </a:rPr>
              <a:t> in </a:t>
            </a:r>
            <a:r>
              <a:rPr lang="en-US" dirty="0" smtClean="0">
                <a:latin typeface="Arial" charset="0"/>
              </a:rPr>
              <a:t>ELONVA</a:t>
            </a:r>
            <a:r>
              <a:rPr lang="en-US" baseline="30000" dirty="0" smtClean="0">
                <a:latin typeface="Arial" charset="0"/>
              </a:rPr>
              <a:t>™</a:t>
            </a:r>
            <a:r>
              <a:rPr lang="en-US" dirty="0" smtClean="0">
                <a:latin typeface="Arial" charset="0"/>
              </a:rPr>
              <a:t> (</a:t>
            </a:r>
            <a:r>
              <a:rPr lang="en-GB" dirty="0" err="1" smtClean="0">
                <a:latin typeface="Arial" charset="0"/>
              </a:rPr>
              <a:t>corifollitropin</a:t>
            </a:r>
            <a:r>
              <a:rPr lang="en-GB" dirty="0" smtClean="0">
                <a:latin typeface="Arial" charset="0"/>
              </a:rPr>
              <a:t> </a:t>
            </a:r>
            <a:r>
              <a:rPr lang="en-GB" dirty="0" err="1" smtClean="0">
                <a:latin typeface="Arial" charset="0"/>
              </a:rPr>
              <a:t>alfa</a:t>
            </a:r>
            <a:r>
              <a:rPr lang="en-GB" dirty="0" smtClean="0">
                <a:latin typeface="Arial" charset="0"/>
              </a:rPr>
              <a:t>)</a:t>
            </a:r>
            <a:r>
              <a:rPr lang="en-GB" baseline="30000" dirty="0" smtClean="0">
                <a:latin typeface="Arial" charset="0"/>
              </a:rPr>
              <a:t>1</a:t>
            </a:r>
            <a:r>
              <a:rPr lang="en-GB" dirty="0" smtClean="0">
                <a:latin typeface="Arial" charset="0"/>
              </a:rPr>
              <a:t> </a:t>
            </a:r>
          </a:p>
          <a:p>
            <a:pPr lvl="1">
              <a:spcBef>
                <a:spcPct val="0"/>
              </a:spcBef>
            </a:pPr>
            <a:r>
              <a:rPr lang="en-GB" dirty="0" smtClean="0">
                <a:latin typeface="Arial" charset="0"/>
              </a:rPr>
              <a:t>Sodium citrate</a:t>
            </a:r>
          </a:p>
          <a:p>
            <a:pPr lvl="1">
              <a:spcBef>
                <a:spcPct val="0"/>
              </a:spcBef>
            </a:pPr>
            <a:r>
              <a:rPr lang="en-GB" dirty="0" smtClean="0">
                <a:latin typeface="Arial" charset="0"/>
              </a:rPr>
              <a:t>Sucrose</a:t>
            </a:r>
          </a:p>
          <a:p>
            <a:pPr lvl="1">
              <a:spcBef>
                <a:spcPct val="0"/>
              </a:spcBef>
            </a:pPr>
            <a:r>
              <a:rPr lang="en-GB" dirty="0" err="1" smtClean="0">
                <a:latin typeface="Arial" charset="0"/>
              </a:rPr>
              <a:t>Polysorbate</a:t>
            </a:r>
            <a:r>
              <a:rPr lang="en-GB" dirty="0" smtClean="0">
                <a:latin typeface="Arial" charset="0"/>
              </a:rPr>
              <a:t> 20</a:t>
            </a:r>
          </a:p>
          <a:p>
            <a:pPr lvl="1">
              <a:spcBef>
                <a:spcPct val="0"/>
              </a:spcBef>
            </a:pPr>
            <a:r>
              <a:rPr lang="en-GB" dirty="0" err="1" smtClean="0">
                <a:latin typeface="Arial" charset="0"/>
              </a:rPr>
              <a:t>Methionine</a:t>
            </a:r>
            <a:endParaRPr lang="en-GB" dirty="0" smtClean="0">
              <a:latin typeface="Arial" charset="0"/>
            </a:endParaRPr>
          </a:p>
          <a:p>
            <a:pPr lvl="1">
              <a:spcBef>
                <a:spcPct val="0"/>
              </a:spcBef>
            </a:pPr>
            <a:r>
              <a:rPr lang="en-GB" dirty="0" smtClean="0">
                <a:latin typeface="Arial" charset="0"/>
              </a:rPr>
              <a:t>Sodium hydroxide (for pH adjustment)</a:t>
            </a:r>
          </a:p>
          <a:p>
            <a:pPr lvl="1">
              <a:spcBef>
                <a:spcPct val="0"/>
              </a:spcBef>
            </a:pPr>
            <a:r>
              <a:rPr lang="en-GB" dirty="0" smtClean="0">
                <a:latin typeface="Arial" charset="0"/>
              </a:rPr>
              <a:t>Hydrochloric acid (for pH adjustment)</a:t>
            </a:r>
          </a:p>
          <a:p>
            <a:pPr lvl="1">
              <a:spcBef>
                <a:spcPct val="0"/>
              </a:spcBef>
            </a:pPr>
            <a:r>
              <a:rPr lang="en-GB" dirty="0" smtClean="0">
                <a:latin typeface="Arial" charset="0"/>
              </a:rPr>
              <a:t>Water for injections</a:t>
            </a:r>
            <a:endParaRPr lang="en-US" dirty="0" smtClean="0">
              <a:latin typeface="Arial" charset="0"/>
            </a:endParaRPr>
          </a:p>
          <a:p>
            <a:pPr>
              <a:spcBef>
                <a:spcPct val="0"/>
              </a:spcBef>
            </a:pPr>
            <a:r>
              <a:rPr lang="en-US" dirty="0" smtClean="0">
                <a:latin typeface="Arial" charset="0"/>
              </a:rPr>
              <a:t>Passive safety system means that you do not need to take/do any additional action when using the device to activate it (at the end of a full stroke/injection).</a:t>
            </a:r>
            <a:r>
              <a:rPr lang="en-US" baseline="30000" dirty="0" smtClean="0">
                <a:latin typeface="Arial" charset="0"/>
              </a:rPr>
              <a:t>1</a:t>
            </a:r>
            <a:endParaRPr lang="en-GB" baseline="30000" dirty="0" smtClean="0">
              <a:latin typeface="Arial" charset="0"/>
            </a:endParaRPr>
          </a:p>
          <a:p>
            <a:pPr>
              <a:spcBef>
                <a:spcPct val="0"/>
              </a:spcBef>
            </a:pPr>
            <a:r>
              <a:rPr lang="en-GB" dirty="0" smtClean="0">
                <a:latin typeface="Arial" charset="0"/>
              </a:rPr>
              <a:t>Special precautions for storage</a:t>
            </a:r>
            <a:r>
              <a:rPr lang="en-GB" baseline="30000" dirty="0" smtClean="0">
                <a:latin typeface="Arial" charset="0"/>
              </a:rPr>
              <a:t>1</a:t>
            </a:r>
          </a:p>
          <a:p>
            <a:pPr lvl="1">
              <a:spcBef>
                <a:spcPct val="0"/>
              </a:spcBef>
            </a:pPr>
            <a:r>
              <a:rPr lang="en-GB" dirty="0" smtClean="0">
                <a:latin typeface="Arial" charset="0"/>
              </a:rPr>
              <a:t>Store in a refrigerator (2°–8°C). For convenience, the patient is allowed to store the product at or below 25°C for a period of not more than 1 month.</a:t>
            </a:r>
          </a:p>
          <a:p>
            <a:pPr lvl="1">
              <a:spcBef>
                <a:spcPct val="0"/>
              </a:spcBef>
            </a:pPr>
            <a:r>
              <a:rPr lang="en-GB" dirty="0" smtClean="0">
                <a:latin typeface="Arial" charset="0"/>
              </a:rPr>
              <a:t>Do not freeze.</a:t>
            </a:r>
          </a:p>
          <a:p>
            <a:pPr lvl="1">
              <a:spcBef>
                <a:spcPct val="0"/>
              </a:spcBef>
            </a:pPr>
            <a:r>
              <a:rPr lang="en-GB" dirty="0" smtClean="0">
                <a:latin typeface="Arial" charset="0"/>
              </a:rPr>
              <a:t>Keep the syringe in the outer carton in order to protect it from light.</a:t>
            </a:r>
            <a:endParaRPr lang="en-US" dirty="0" smtClean="0">
              <a:latin typeface="Arial" charset="0"/>
            </a:endParaRPr>
          </a:p>
          <a:p>
            <a:pPr>
              <a:spcBef>
                <a:spcPct val="0"/>
              </a:spcBef>
            </a:pPr>
            <a:endParaRPr lang="en-US" dirty="0" smtClean="0">
              <a:latin typeface="Arial" charset="0"/>
            </a:endParaRPr>
          </a:p>
        </p:txBody>
      </p:sp>
      <p:sp>
        <p:nvSpPr>
          <p:cNvPr id="32771" name="Rectangle 6"/>
          <p:cNvSpPr>
            <a:spLocks noChangeArrowheads="1"/>
          </p:cNvSpPr>
          <p:nvPr/>
        </p:nvSpPr>
        <p:spPr bwMode="auto">
          <a:xfrm>
            <a:off x="1016000" y="8240713"/>
            <a:ext cx="5162550" cy="687387"/>
          </a:xfrm>
          <a:prstGeom prst="rect">
            <a:avLst/>
          </a:prstGeom>
          <a:noFill/>
          <a:ln w="9525" algn="ctr">
            <a:noFill/>
            <a:miter lim="800000"/>
            <a:headEnd/>
            <a:tailEnd/>
          </a:ln>
        </p:spPr>
        <p:txBody>
          <a:bodyPr lIns="0" tIns="0" rIns="0" bIns="0" anchor="b"/>
          <a:lstStyle/>
          <a:p>
            <a:pPr eaLnBrk="0" hangingPunct="0"/>
            <a:r>
              <a:rPr lang="en-US" sz="900">
                <a:latin typeface="Replace"/>
                <a:ea typeface="Arial Unicode MS"/>
                <a:cs typeface="Arial Unicode MS"/>
              </a:rPr>
              <a:t/>
            </a:r>
            <a:br>
              <a:rPr lang="en-US" sz="900">
                <a:latin typeface="Replace"/>
                <a:ea typeface="Arial Unicode MS"/>
                <a:cs typeface="Arial Unicode MS"/>
              </a:rPr>
            </a:br>
            <a:r>
              <a:rPr lang="en-US" sz="900" b="1">
                <a:latin typeface="Replace"/>
                <a:ea typeface="Arial Unicode MS"/>
                <a:cs typeface="Arial Unicode MS"/>
              </a:rPr>
              <a:t>1. </a:t>
            </a:r>
            <a:r>
              <a:rPr lang="en-US" sz="900">
                <a:latin typeface="Replace"/>
                <a:ea typeface="MS PGothic"/>
                <a:cs typeface="Arial Unicode MS"/>
              </a:rPr>
              <a:t>ELONVA</a:t>
            </a:r>
            <a:r>
              <a:rPr lang="en-US" sz="900" baseline="30000">
                <a:latin typeface="Replace"/>
                <a:ea typeface="MS PGothic"/>
                <a:cs typeface="Arial Unicode MS"/>
              </a:rPr>
              <a:t>™</a:t>
            </a:r>
            <a:r>
              <a:rPr lang="en-US" sz="900">
                <a:latin typeface="Replace"/>
                <a:ea typeface="MS PGothic"/>
                <a:cs typeface="Arial Unicode MS"/>
              </a:rPr>
              <a:t> (corifollitropin alfa) summary of product characteristics. </a:t>
            </a:r>
            <a:r>
              <a:rPr lang="en-US" sz="900"/>
              <a:t>MSD Oss B.V., a subsidiary of </a:t>
            </a:r>
            <a:br>
              <a:rPr lang="en-US" sz="900"/>
            </a:br>
            <a:r>
              <a:rPr lang="en-US" sz="900"/>
              <a:t>Merck &amp; Co., Inc.;</a:t>
            </a:r>
            <a:r>
              <a:rPr lang="en-US" sz="900">
                <a:ea typeface="MS PGothic"/>
                <a:cs typeface="MS PGothic"/>
              </a:rPr>
              <a:t> 2012</a:t>
            </a:r>
            <a:r>
              <a:rPr lang="en-US" sz="900">
                <a:latin typeface="Replace"/>
                <a:ea typeface="MS PGothic"/>
                <a:cs typeface="MS PGothic"/>
              </a:rPr>
              <a:t>. </a:t>
            </a:r>
            <a:endParaRPr lang="en-US" sz="900">
              <a:ea typeface="Arial Unicode MS"/>
              <a:cs typeface="Arial Unicode M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hr-H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r-HR"/>
          </a:p>
        </p:txBody>
      </p:sp>
      <p:sp>
        <p:nvSpPr>
          <p:cNvPr id="4" name="Date Placeholder 3"/>
          <p:cNvSpPr>
            <a:spLocks noGrp="1"/>
          </p:cNvSpPr>
          <p:nvPr>
            <p:ph type="dt" sz="half" idx="10"/>
          </p:nvPr>
        </p:nvSpPr>
        <p:spPr/>
        <p:txBody>
          <a:bodyPr/>
          <a:lstStyle>
            <a:lvl1pPr>
              <a:defRPr/>
            </a:lvl1pPr>
          </a:lstStyle>
          <a:p>
            <a:pPr>
              <a:defRPr/>
            </a:pPr>
            <a:fld id="{BDB36442-2F40-41ED-B2A1-4F60AF522E12}" type="datetimeFigureOut">
              <a:rPr lang="hr-HR"/>
              <a:pPr>
                <a:defRPr/>
              </a:pPr>
              <a:t>17.5.2014</a:t>
            </a:fld>
            <a:endParaRPr lang="hr-HR"/>
          </a:p>
        </p:txBody>
      </p:sp>
      <p:sp>
        <p:nvSpPr>
          <p:cNvPr id="5" name="Footer Placeholder 4"/>
          <p:cNvSpPr>
            <a:spLocks noGrp="1"/>
          </p:cNvSpPr>
          <p:nvPr>
            <p:ph type="ftr" sz="quarter" idx="11"/>
          </p:nvPr>
        </p:nvSpPr>
        <p:spPr/>
        <p:txBody>
          <a:bodyPr/>
          <a:lstStyle>
            <a:lvl1pPr>
              <a:defRPr/>
            </a:lvl1pPr>
          </a:lstStyle>
          <a:p>
            <a:pPr>
              <a:defRPr/>
            </a:pPr>
            <a:endParaRPr lang="hr-HR"/>
          </a:p>
        </p:txBody>
      </p:sp>
      <p:sp>
        <p:nvSpPr>
          <p:cNvPr id="6" name="Slide Number Placeholder 5"/>
          <p:cNvSpPr>
            <a:spLocks noGrp="1"/>
          </p:cNvSpPr>
          <p:nvPr>
            <p:ph type="sldNum" sz="quarter" idx="12"/>
          </p:nvPr>
        </p:nvSpPr>
        <p:spPr/>
        <p:txBody>
          <a:bodyPr/>
          <a:lstStyle>
            <a:lvl1pPr>
              <a:defRPr/>
            </a:lvl1pPr>
          </a:lstStyle>
          <a:p>
            <a:pPr>
              <a:defRPr/>
            </a:pPr>
            <a:fld id="{7ADF6434-FD44-4DC8-8386-3371FFF64F2F}" type="slidenum">
              <a:rPr lang="hr-HR"/>
              <a:pPr>
                <a:defRPr/>
              </a:pPr>
              <a:t>‹#›</a:t>
            </a:fld>
            <a:endParaRPr lang="hr-H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lvl1pPr>
              <a:defRPr/>
            </a:lvl1pPr>
          </a:lstStyle>
          <a:p>
            <a:pPr>
              <a:defRPr/>
            </a:pPr>
            <a:fld id="{5D8281B6-D20C-47C5-9DAB-8FCB8143CB85}" type="datetimeFigureOut">
              <a:rPr lang="hr-HR"/>
              <a:pPr>
                <a:defRPr/>
              </a:pPr>
              <a:t>17.5.2014</a:t>
            </a:fld>
            <a:endParaRPr lang="hr-HR"/>
          </a:p>
        </p:txBody>
      </p:sp>
      <p:sp>
        <p:nvSpPr>
          <p:cNvPr id="5" name="Footer Placeholder 4"/>
          <p:cNvSpPr>
            <a:spLocks noGrp="1"/>
          </p:cNvSpPr>
          <p:nvPr>
            <p:ph type="ftr" sz="quarter" idx="11"/>
          </p:nvPr>
        </p:nvSpPr>
        <p:spPr/>
        <p:txBody>
          <a:bodyPr/>
          <a:lstStyle>
            <a:lvl1pPr>
              <a:defRPr/>
            </a:lvl1pPr>
          </a:lstStyle>
          <a:p>
            <a:pPr>
              <a:defRPr/>
            </a:pPr>
            <a:endParaRPr lang="hr-HR"/>
          </a:p>
        </p:txBody>
      </p:sp>
      <p:sp>
        <p:nvSpPr>
          <p:cNvPr id="6" name="Slide Number Placeholder 5"/>
          <p:cNvSpPr>
            <a:spLocks noGrp="1"/>
          </p:cNvSpPr>
          <p:nvPr>
            <p:ph type="sldNum" sz="quarter" idx="12"/>
          </p:nvPr>
        </p:nvSpPr>
        <p:spPr/>
        <p:txBody>
          <a:bodyPr/>
          <a:lstStyle>
            <a:lvl1pPr>
              <a:defRPr/>
            </a:lvl1pPr>
          </a:lstStyle>
          <a:p>
            <a:pPr>
              <a:defRPr/>
            </a:pPr>
            <a:fld id="{5738FFA8-5A03-4A61-90CA-3726D8473DC0}" type="slidenum">
              <a:rPr lang="hr-HR"/>
              <a:pPr>
                <a:defRPr/>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lvl1pPr>
              <a:defRPr/>
            </a:lvl1pPr>
          </a:lstStyle>
          <a:p>
            <a:pPr>
              <a:defRPr/>
            </a:pPr>
            <a:fld id="{E3FB89CF-8174-4F89-B09E-A891738B3AB7}" type="datetimeFigureOut">
              <a:rPr lang="hr-HR"/>
              <a:pPr>
                <a:defRPr/>
              </a:pPr>
              <a:t>17.5.2014</a:t>
            </a:fld>
            <a:endParaRPr lang="hr-HR"/>
          </a:p>
        </p:txBody>
      </p:sp>
      <p:sp>
        <p:nvSpPr>
          <p:cNvPr id="5" name="Footer Placeholder 4"/>
          <p:cNvSpPr>
            <a:spLocks noGrp="1"/>
          </p:cNvSpPr>
          <p:nvPr>
            <p:ph type="ftr" sz="quarter" idx="11"/>
          </p:nvPr>
        </p:nvSpPr>
        <p:spPr/>
        <p:txBody>
          <a:bodyPr/>
          <a:lstStyle>
            <a:lvl1pPr>
              <a:defRPr/>
            </a:lvl1pPr>
          </a:lstStyle>
          <a:p>
            <a:pPr>
              <a:defRPr/>
            </a:pPr>
            <a:endParaRPr lang="hr-HR"/>
          </a:p>
        </p:txBody>
      </p:sp>
      <p:sp>
        <p:nvSpPr>
          <p:cNvPr id="6" name="Slide Number Placeholder 5"/>
          <p:cNvSpPr>
            <a:spLocks noGrp="1"/>
          </p:cNvSpPr>
          <p:nvPr>
            <p:ph type="sldNum" sz="quarter" idx="12"/>
          </p:nvPr>
        </p:nvSpPr>
        <p:spPr/>
        <p:txBody>
          <a:bodyPr/>
          <a:lstStyle>
            <a:lvl1pPr>
              <a:defRPr/>
            </a:lvl1pPr>
          </a:lstStyle>
          <a:p>
            <a:pPr>
              <a:defRPr/>
            </a:pPr>
            <a:fld id="{21517B2F-544E-4D23-86EC-60A5130AB9E9}" type="slidenum">
              <a:rPr lang="hr-HR"/>
              <a:pPr>
                <a:defRPr/>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lvl1pPr>
              <a:defRPr/>
            </a:lvl1pPr>
          </a:lstStyle>
          <a:p>
            <a:pPr>
              <a:defRPr/>
            </a:pPr>
            <a:fld id="{00CC62B9-C558-4DAD-992D-55B54FBECE0A}" type="datetimeFigureOut">
              <a:rPr lang="hr-HR"/>
              <a:pPr>
                <a:defRPr/>
              </a:pPr>
              <a:t>17.5.2014</a:t>
            </a:fld>
            <a:endParaRPr lang="hr-HR"/>
          </a:p>
        </p:txBody>
      </p:sp>
      <p:sp>
        <p:nvSpPr>
          <p:cNvPr id="5" name="Footer Placeholder 4"/>
          <p:cNvSpPr>
            <a:spLocks noGrp="1"/>
          </p:cNvSpPr>
          <p:nvPr>
            <p:ph type="ftr" sz="quarter" idx="11"/>
          </p:nvPr>
        </p:nvSpPr>
        <p:spPr/>
        <p:txBody>
          <a:bodyPr/>
          <a:lstStyle>
            <a:lvl1pPr>
              <a:defRPr/>
            </a:lvl1pPr>
          </a:lstStyle>
          <a:p>
            <a:pPr>
              <a:defRPr/>
            </a:pPr>
            <a:endParaRPr lang="hr-HR"/>
          </a:p>
        </p:txBody>
      </p:sp>
      <p:sp>
        <p:nvSpPr>
          <p:cNvPr id="6" name="Slide Number Placeholder 5"/>
          <p:cNvSpPr>
            <a:spLocks noGrp="1"/>
          </p:cNvSpPr>
          <p:nvPr>
            <p:ph type="sldNum" sz="quarter" idx="12"/>
          </p:nvPr>
        </p:nvSpPr>
        <p:spPr/>
        <p:txBody>
          <a:bodyPr/>
          <a:lstStyle>
            <a:lvl1pPr>
              <a:defRPr/>
            </a:lvl1pPr>
          </a:lstStyle>
          <a:p>
            <a:pPr>
              <a:defRPr/>
            </a:pPr>
            <a:fld id="{D821C53C-5BB0-4F77-AF37-591222EB18C7}" type="slidenum">
              <a:rPr lang="hr-HR"/>
              <a:pPr>
                <a:defRPr/>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hr-H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8C04CD0-E6BF-4B63-99F4-B3BB5FC40497}" type="datetimeFigureOut">
              <a:rPr lang="hr-HR"/>
              <a:pPr>
                <a:defRPr/>
              </a:pPr>
              <a:t>17.5.2014</a:t>
            </a:fld>
            <a:endParaRPr lang="hr-HR"/>
          </a:p>
        </p:txBody>
      </p:sp>
      <p:sp>
        <p:nvSpPr>
          <p:cNvPr id="5" name="Footer Placeholder 4"/>
          <p:cNvSpPr>
            <a:spLocks noGrp="1"/>
          </p:cNvSpPr>
          <p:nvPr>
            <p:ph type="ftr" sz="quarter" idx="11"/>
          </p:nvPr>
        </p:nvSpPr>
        <p:spPr/>
        <p:txBody>
          <a:bodyPr/>
          <a:lstStyle>
            <a:lvl1pPr>
              <a:defRPr/>
            </a:lvl1pPr>
          </a:lstStyle>
          <a:p>
            <a:pPr>
              <a:defRPr/>
            </a:pPr>
            <a:endParaRPr lang="hr-HR"/>
          </a:p>
        </p:txBody>
      </p:sp>
      <p:sp>
        <p:nvSpPr>
          <p:cNvPr id="6" name="Slide Number Placeholder 5"/>
          <p:cNvSpPr>
            <a:spLocks noGrp="1"/>
          </p:cNvSpPr>
          <p:nvPr>
            <p:ph type="sldNum" sz="quarter" idx="12"/>
          </p:nvPr>
        </p:nvSpPr>
        <p:spPr/>
        <p:txBody>
          <a:bodyPr/>
          <a:lstStyle>
            <a:lvl1pPr>
              <a:defRPr/>
            </a:lvl1pPr>
          </a:lstStyle>
          <a:p>
            <a:pPr>
              <a:defRPr/>
            </a:pPr>
            <a:fld id="{83409351-2F50-4A3F-8DB8-F688913B00D4}" type="slidenum">
              <a:rPr lang="hr-HR"/>
              <a:pPr>
                <a:defRPr/>
              </a:pPr>
              <a:t>‹#›</a:t>
            </a:fld>
            <a:endParaRPr lang="hr-H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Date Placeholder 3"/>
          <p:cNvSpPr>
            <a:spLocks noGrp="1"/>
          </p:cNvSpPr>
          <p:nvPr>
            <p:ph type="dt" sz="half" idx="10"/>
          </p:nvPr>
        </p:nvSpPr>
        <p:spPr/>
        <p:txBody>
          <a:bodyPr/>
          <a:lstStyle>
            <a:lvl1pPr>
              <a:defRPr/>
            </a:lvl1pPr>
          </a:lstStyle>
          <a:p>
            <a:pPr>
              <a:defRPr/>
            </a:pPr>
            <a:fld id="{60314FB7-B6D4-432E-AF9D-D2D8E168C6C2}" type="datetimeFigureOut">
              <a:rPr lang="hr-HR"/>
              <a:pPr>
                <a:defRPr/>
              </a:pPr>
              <a:t>17.5.2014</a:t>
            </a:fld>
            <a:endParaRPr lang="hr-HR"/>
          </a:p>
        </p:txBody>
      </p:sp>
      <p:sp>
        <p:nvSpPr>
          <p:cNvPr id="6" name="Footer Placeholder 4"/>
          <p:cNvSpPr>
            <a:spLocks noGrp="1"/>
          </p:cNvSpPr>
          <p:nvPr>
            <p:ph type="ftr" sz="quarter" idx="11"/>
          </p:nvPr>
        </p:nvSpPr>
        <p:spPr/>
        <p:txBody>
          <a:bodyPr/>
          <a:lstStyle>
            <a:lvl1pPr>
              <a:defRPr/>
            </a:lvl1pPr>
          </a:lstStyle>
          <a:p>
            <a:pPr>
              <a:defRPr/>
            </a:pPr>
            <a:endParaRPr lang="hr-HR"/>
          </a:p>
        </p:txBody>
      </p:sp>
      <p:sp>
        <p:nvSpPr>
          <p:cNvPr id="7" name="Slide Number Placeholder 5"/>
          <p:cNvSpPr>
            <a:spLocks noGrp="1"/>
          </p:cNvSpPr>
          <p:nvPr>
            <p:ph type="sldNum" sz="quarter" idx="12"/>
          </p:nvPr>
        </p:nvSpPr>
        <p:spPr/>
        <p:txBody>
          <a:bodyPr/>
          <a:lstStyle>
            <a:lvl1pPr>
              <a:defRPr/>
            </a:lvl1pPr>
          </a:lstStyle>
          <a:p>
            <a:pPr>
              <a:defRPr/>
            </a:pPr>
            <a:fld id="{F4412938-DBD5-44F0-A51C-4411A6C041A3}" type="slidenum">
              <a:rPr lang="hr-HR"/>
              <a:pPr>
                <a:defRPr/>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r-H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Date Placeholder 3"/>
          <p:cNvSpPr>
            <a:spLocks noGrp="1"/>
          </p:cNvSpPr>
          <p:nvPr>
            <p:ph type="dt" sz="half" idx="10"/>
          </p:nvPr>
        </p:nvSpPr>
        <p:spPr/>
        <p:txBody>
          <a:bodyPr/>
          <a:lstStyle>
            <a:lvl1pPr>
              <a:defRPr/>
            </a:lvl1pPr>
          </a:lstStyle>
          <a:p>
            <a:pPr>
              <a:defRPr/>
            </a:pPr>
            <a:fld id="{37DF12E6-C1AD-499B-B8EA-5EB59763270A}" type="datetimeFigureOut">
              <a:rPr lang="hr-HR"/>
              <a:pPr>
                <a:defRPr/>
              </a:pPr>
              <a:t>17.5.2014</a:t>
            </a:fld>
            <a:endParaRPr lang="hr-HR"/>
          </a:p>
        </p:txBody>
      </p:sp>
      <p:sp>
        <p:nvSpPr>
          <p:cNvPr id="8" name="Footer Placeholder 4"/>
          <p:cNvSpPr>
            <a:spLocks noGrp="1"/>
          </p:cNvSpPr>
          <p:nvPr>
            <p:ph type="ftr" sz="quarter" idx="11"/>
          </p:nvPr>
        </p:nvSpPr>
        <p:spPr/>
        <p:txBody>
          <a:bodyPr/>
          <a:lstStyle>
            <a:lvl1pPr>
              <a:defRPr/>
            </a:lvl1pPr>
          </a:lstStyle>
          <a:p>
            <a:pPr>
              <a:defRPr/>
            </a:pPr>
            <a:endParaRPr lang="hr-HR"/>
          </a:p>
        </p:txBody>
      </p:sp>
      <p:sp>
        <p:nvSpPr>
          <p:cNvPr id="9" name="Slide Number Placeholder 5"/>
          <p:cNvSpPr>
            <a:spLocks noGrp="1"/>
          </p:cNvSpPr>
          <p:nvPr>
            <p:ph type="sldNum" sz="quarter" idx="12"/>
          </p:nvPr>
        </p:nvSpPr>
        <p:spPr/>
        <p:txBody>
          <a:bodyPr/>
          <a:lstStyle>
            <a:lvl1pPr>
              <a:defRPr/>
            </a:lvl1pPr>
          </a:lstStyle>
          <a:p>
            <a:pPr>
              <a:defRPr/>
            </a:pPr>
            <a:fld id="{1CAC082D-7D27-4804-9328-7D46349D1DDB}" type="slidenum">
              <a:rPr lang="hr-HR"/>
              <a:pPr>
                <a:defRPr/>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Date Placeholder 3"/>
          <p:cNvSpPr>
            <a:spLocks noGrp="1"/>
          </p:cNvSpPr>
          <p:nvPr>
            <p:ph type="dt" sz="half" idx="10"/>
          </p:nvPr>
        </p:nvSpPr>
        <p:spPr/>
        <p:txBody>
          <a:bodyPr/>
          <a:lstStyle>
            <a:lvl1pPr>
              <a:defRPr/>
            </a:lvl1pPr>
          </a:lstStyle>
          <a:p>
            <a:pPr>
              <a:defRPr/>
            </a:pPr>
            <a:fld id="{6406D906-65E9-4F7B-BCE9-0E34682ADF11}" type="datetimeFigureOut">
              <a:rPr lang="hr-HR"/>
              <a:pPr>
                <a:defRPr/>
              </a:pPr>
              <a:t>17.5.2014</a:t>
            </a:fld>
            <a:endParaRPr lang="hr-HR"/>
          </a:p>
        </p:txBody>
      </p:sp>
      <p:sp>
        <p:nvSpPr>
          <p:cNvPr id="4" name="Footer Placeholder 4"/>
          <p:cNvSpPr>
            <a:spLocks noGrp="1"/>
          </p:cNvSpPr>
          <p:nvPr>
            <p:ph type="ftr" sz="quarter" idx="11"/>
          </p:nvPr>
        </p:nvSpPr>
        <p:spPr/>
        <p:txBody>
          <a:bodyPr/>
          <a:lstStyle>
            <a:lvl1pPr>
              <a:defRPr/>
            </a:lvl1pPr>
          </a:lstStyle>
          <a:p>
            <a:pPr>
              <a:defRPr/>
            </a:pPr>
            <a:endParaRPr lang="hr-HR"/>
          </a:p>
        </p:txBody>
      </p:sp>
      <p:sp>
        <p:nvSpPr>
          <p:cNvPr id="5" name="Slide Number Placeholder 5"/>
          <p:cNvSpPr>
            <a:spLocks noGrp="1"/>
          </p:cNvSpPr>
          <p:nvPr>
            <p:ph type="sldNum" sz="quarter" idx="12"/>
          </p:nvPr>
        </p:nvSpPr>
        <p:spPr/>
        <p:txBody>
          <a:bodyPr/>
          <a:lstStyle>
            <a:lvl1pPr>
              <a:defRPr/>
            </a:lvl1pPr>
          </a:lstStyle>
          <a:p>
            <a:pPr>
              <a:defRPr/>
            </a:pPr>
            <a:fld id="{4FAC44D4-3A23-412B-B98C-CB476D385071}" type="slidenum">
              <a:rPr lang="hr-HR"/>
              <a:pPr>
                <a:defRPr/>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3FE119B-92D7-440F-B9D2-76E304FF045A}" type="datetimeFigureOut">
              <a:rPr lang="hr-HR"/>
              <a:pPr>
                <a:defRPr/>
              </a:pPr>
              <a:t>17.5.2014</a:t>
            </a:fld>
            <a:endParaRPr lang="hr-HR"/>
          </a:p>
        </p:txBody>
      </p:sp>
      <p:sp>
        <p:nvSpPr>
          <p:cNvPr id="3" name="Footer Placeholder 4"/>
          <p:cNvSpPr>
            <a:spLocks noGrp="1"/>
          </p:cNvSpPr>
          <p:nvPr>
            <p:ph type="ftr" sz="quarter" idx="11"/>
          </p:nvPr>
        </p:nvSpPr>
        <p:spPr/>
        <p:txBody>
          <a:bodyPr/>
          <a:lstStyle>
            <a:lvl1pPr>
              <a:defRPr/>
            </a:lvl1pPr>
          </a:lstStyle>
          <a:p>
            <a:pPr>
              <a:defRPr/>
            </a:pPr>
            <a:endParaRPr lang="hr-HR"/>
          </a:p>
        </p:txBody>
      </p:sp>
      <p:sp>
        <p:nvSpPr>
          <p:cNvPr id="4" name="Slide Number Placeholder 5"/>
          <p:cNvSpPr>
            <a:spLocks noGrp="1"/>
          </p:cNvSpPr>
          <p:nvPr>
            <p:ph type="sldNum" sz="quarter" idx="12"/>
          </p:nvPr>
        </p:nvSpPr>
        <p:spPr/>
        <p:txBody>
          <a:bodyPr/>
          <a:lstStyle>
            <a:lvl1pPr>
              <a:defRPr/>
            </a:lvl1pPr>
          </a:lstStyle>
          <a:p>
            <a:pPr>
              <a:defRPr/>
            </a:pPr>
            <a:fld id="{638DE36D-103E-4241-8297-91D78F57936D}" type="slidenum">
              <a:rPr lang="hr-HR"/>
              <a:pPr>
                <a:defRPr/>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hr-H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B8FCE80-A802-4EDC-9A1A-83C272B0B2D6}" type="datetimeFigureOut">
              <a:rPr lang="hr-HR"/>
              <a:pPr>
                <a:defRPr/>
              </a:pPr>
              <a:t>17.5.2014</a:t>
            </a:fld>
            <a:endParaRPr lang="hr-HR"/>
          </a:p>
        </p:txBody>
      </p:sp>
      <p:sp>
        <p:nvSpPr>
          <p:cNvPr id="6" name="Footer Placeholder 4"/>
          <p:cNvSpPr>
            <a:spLocks noGrp="1"/>
          </p:cNvSpPr>
          <p:nvPr>
            <p:ph type="ftr" sz="quarter" idx="11"/>
          </p:nvPr>
        </p:nvSpPr>
        <p:spPr/>
        <p:txBody>
          <a:bodyPr/>
          <a:lstStyle>
            <a:lvl1pPr>
              <a:defRPr/>
            </a:lvl1pPr>
          </a:lstStyle>
          <a:p>
            <a:pPr>
              <a:defRPr/>
            </a:pPr>
            <a:endParaRPr lang="hr-HR"/>
          </a:p>
        </p:txBody>
      </p:sp>
      <p:sp>
        <p:nvSpPr>
          <p:cNvPr id="7" name="Slide Number Placeholder 5"/>
          <p:cNvSpPr>
            <a:spLocks noGrp="1"/>
          </p:cNvSpPr>
          <p:nvPr>
            <p:ph type="sldNum" sz="quarter" idx="12"/>
          </p:nvPr>
        </p:nvSpPr>
        <p:spPr/>
        <p:txBody>
          <a:bodyPr/>
          <a:lstStyle>
            <a:lvl1pPr>
              <a:defRPr/>
            </a:lvl1pPr>
          </a:lstStyle>
          <a:p>
            <a:pPr>
              <a:defRPr/>
            </a:pPr>
            <a:fld id="{4CAF9DE3-6DC2-4236-B3F0-9C578291C7D9}" type="slidenum">
              <a:rPr lang="hr-HR"/>
              <a:pPr>
                <a:defRPr/>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hr-H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r-HR"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E632EA1-60F8-4B64-9E49-8EBFD6AD39F0}" type="datetimeFigureOut">
              <a:rPr lang="hr-HR"/>
              <a:pPr>
                <a:defRPr/>
              </a:pPr>
              <a:t>17.5.2014</a:t>
            </a:fld>
            <a:endParaRPr lang="hr-HR"/>
          </a:p>
        </p:txBody>
      </p:sp>
      <p:sp>
        <p:nvSpPr>
          <p:cNvPr id="6" name="Footer Placeholder 4"/>
          <p:cNvSpPr>
            <a:spLocks noGrp="1"/>
          </p:cNvSpPr>
          <p:nvPr>
            <p:ph type="ftr" sz="quarter" idx="11"/>
          </p:nvPr>
        </p:nvSpPr>
        <p:spPr/>
        <p:txBody>
          <a:bodyPr/>
          <a:lstStyle>
            <a:lvl1pPr>
              <a:defRPr/>
            </a:lvl1pPr>
          </a:lstStyle>
          <a:p>
            <a:pPr>
              <a:defRPr/>
            </a:pPr>
            <a:endParaRPr lang="hr-HR"/>
          </a:p>
        </p:txBody>
      </p:sp>
      <p:sp>
        <p:nvSpPr>
          <p:cNvPr id="7" name="Slide Number Placeholder 5"/>
          <p:cNvSpPr>
            <a:spLocks noGrp="1"/>
          </p:cNvSpPr>
          <p:nvPr>
            <p:ph type="sldNum" sz="quarter" idx="12"/>
          </p:nvPr>
        </p:nvSpPr>
        <p:spPr/>
        <p:txBody>
          <a:bodyPr/>
          <a:lstStyle>
            <a:lvl1pPr>
              <a:defRPr/>
            </a:lvl1pPr>
          </a:lstStyle>
          <a:p>
            <a:pPr>
              <a:defRPr/>
            </a:pPr>
            <a:fld id="{FB491378-7BA5-4FBF-9482-6E1F81C610BB}" type="slidenum">
              <a:rPr lang="hr-HR"/>
              <a:pPr>
                <a:defRPr/>
              </a:pPr>
              <a:t>‹#›</a:t>
            </a:fld>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710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hr-HR" smtClean="0"/>
          </a:p>
        </p:txBody>
      </p:sp>
      <p:sp>
        <p:nvSpPr>
          <p:cNvPr id="4710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15C73D80-AB30-4EAB-AFF5-7DF60E0AF55F}" type="datetimeFigureOut">
              <a:rPr lang="hr-HR"/>
              <a:pPr>
                <a:defRPr/>
              </a:pPr>
              <a:t>17.5.2014</a:t>
            </a:fld>
            <a:endParaRPr lang="hr-H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hr-H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E8C4BF4A-4B14-42A6-8604-7CBE2F5944B4}" type="slidenum">
              <a:rPr lang="hr-HR"/>
              <a:pPr>
                <a:defRPr/>
              </a:pPr>
              <a:t>‹#›</a:t>
            </a:fld>
            <a:endParaRPr lang="hr-H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oleObject" Target="../embeddings/oleObject4.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6.xml"/><Relationship Id="rId1" Type="http://schemas.openxmlformats.org/officeDocument/2006/relationships/vmlDrawing" Target="../drawings/vmlDrawing5.vml"/><Relationship Id="rId4" Type="http://schemas.openxmlformats.org/officeDocument/2006/relationships/oleObject" Target="../embeddings/oleObject5.bin"/></Relationships>
</file>

<file path=ppt/slides/_rels/slide29.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6.xml"/><Relationship Id="rId1" Type="http://schemas.openxmlformats.org/officeDocument/2006/relationships/vmlDrawing" Target="../drawings/vmlDrawing6.vml"/><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6.xml"/><Relationship Id="rId1" Type="http://schemas.openxmlformats.org/officeDocument/2006/relationships/vmlDrawing" Target="../drawings/vmlDrawing7.vml"/><Relationship Id="rId5" Type="http://schemas.openxmlformats.org/officeDocument/2006/relationships/oleObject" Target="../embeddings/oleObject9.bin"/><Relationship Id="rId4" Type="http://schemas.openxmlformats.org/officeDocument/2006/relationships/oleObject" Target="../embeddings/oleObject8.bin"/></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6.xml"/><Relationship Id="rId1" Type="http://schemas.openxmlformats.org/officeDocument/2006/relationships/vmlDrawing" Target="../drawings/vmlDrawing8.vml"/><Relationship Id="rId4" Type="http://schemas.openxmlformats.org/officeDocument/2006/relationships/oleObject" Target="../embeddings/oleObject10.bin"/></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6.xml"/><Relationship Id="rId1" Type="http://schemas.openxmlformats.org/officeDocument/2006/relationships/vmlDrawing" Target="../drawings/vmlDrawing9.vml"/><Relationship Id="rId4" Type="http://schemas.openxmlformats.org/officeDocument/2006/relationships/oleObject" Target="../embeddings/oleObject11.bin"/></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6.xml"/><Relationship Id="rId1" Type="http://schemas.openxmlformats.org/officeDocument/2006/relationships/vmlDrawing" Target="../drawings/vmlDrawing10.vml"/><Relationship Id="rId4" Type="http://schemas.openxmlformats.org/officeDocument/2006/relationships/oleObject" Target="../embeddings/oleObject12.bin"/></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6.xml"/><Relationship Id="rId1" Type="http://schemas.openxmlformats.org/officeDocument/2006/relationships/vmlDrawing" Target="../drawings/vmlDrawing11.vml"/><Relationship Id="rId4" Type="http://schemas.openxmlformats.org/officeDocument/2006/relationships/oleObject" Target="../embeddings/oleObject13.bin"/></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16.png"/><Relationship Id="rId2" Type="http://schemas.openxmlformats.org/officeDocument/2006/relationships/slideLayout" Target="../slideLayouts/slideLayout6.xml"/><Relationship Id="rId1" Type="http://schemas.openxmlformats.org/officeDocument/2006/relationships/tags" Target="../tags/tag1.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9"/>
          <p:cNvSpPr>
            <a:spLocks noGrp="1" noChangeArrowheads="1"/>
          </p:cNvSpPr>
          <p:nvPr>
            <p:ph type="ctrTitle"/>
          </p:nvPr>
        </p:nvSpPr>
        <p:spPr/>
        <p:txBody>
          <a:bodyPr/>
          <a:lstStyle/>
          <a:p>
            <a:r>
              <a:rPr lang="en-US" sz="3200" dirty="0" smtClean="0"/>
              <a:t>ELONVA</a:t>
            </a:r>
            <a:r>
              <a:rPr lang="en-US" sz="3200" baseline="30000" dirty="0" smtClean="0"/>
              <a:t>™</a:t>
            </a:r>
            <a:r>
              <a:rPr lang="en-US" sz="3200" dirty="0" smtClean="0"/>
              <a:t> (</a:t>
            </a:r>
            <a:r>
              <a:rPr lang="en-US" sz="3200" dirty="0" err="1" smtClean="0"/>
              <a:t>corifollitropin</a:t>
            </a:r>
            <a:r>
              <a:rPr lang="en-US" sz="3200" dirty="0" smtClean="0"/>
              <a:t> </a:t>
            </a:r>
            <a:r>
              <a:rPr lang="en-US" sz="3200" dirty="0" err="1" smtClean="0"/>
              <a:t>alfa</a:t>
            </a:r>
            <a:r>
              <a:rPr lang="en-US" sz="3200" dirty="0" smtClean="0"/>
              <a:t>): </a:t>
            </a:r>
            <a:br>
              <a:rPr lang="en-US" sz="3200" dirty="0" smtClean="0"/>
            </a:br>
            <a:r>
              <a:rPr lang="hr-HR" sz="3200" dirty="0" smtClean="0"/>
              <a:t>KORAK   DALJE U LIJEČENJU NEPLODNOSTI</a:t>
            </a:r>
            <a:endParaRPr lang="en-US" sz="3200" dirty="0" smtClean="0"/>
          </a:p>
        </p:txBody>
      </p:sp>
      <p:sp>
        <p:nvSpPr>
          <p:cNvPr id="6148" name="Rectangle 10"/>
          <p:cNvSpPr>
            <a:spLocks noGrp="1" noChangeArrowheads="1"/>
          </p:cNvSpPr>
          <p:nvPr>
            <p:ph type="subTitle" idx="1"/>
          </p:nvPr>
        </p:nvSpPr>
        <p:spPr>
          <a:xfrm>
            <a:off x="1403350" y="4149725"/>
            <a:ext cx="6400800" cy="1752600"/>
          </a:xfrm>
        </p:spPr>
        <p:txBody>
          <a:bodyPr/>
          <a:lstStyle/>
          <a:p>
            <a:r>
              <a:rPr lang="hr-HR" sz="2800" smtClean="0">
                <a:solidFill>
                  <a:srgbClr val="898989"/>
                </a:solidFill>
              </a:rPr>
              <a:t>HRVOJE VRČIĆ, MD PhD</a:t>
            </a:r>
          </a:p>
          <a:p>
            <a:r>
              <a:rPr lang="hr-HR" sz="2800" smtClean="0">
                <a:solidFill>
                  <a:srgbClr val="898989"/>
                </a:solidFill>
              </a:rPr>
              <a:t>MEDICAL SCHOOL AND  </a:t>
            </a:r>
          </a:p>
          <a:p>
            <a:r>
              <a:rPr lang="hr-HR" sz="2800" smtClean="0">
                <a:solidFill>
                  <a:srgbClr val="898989"/>
                </a:solidFill>
              </a:rPr>
              <a:t>UNIVERSITY HOSPITAL CENTER ZAGREB</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0"/>
          <p:cNvSpPr>
            <a:spLocks noGrp="1" noChangeArrowheads="1"/>
          </p:cNvSpPr>
          <p:nvPr>
            <p:ph type="title"/>
          </p:nvPr>
        </p:nvSpPr>
        <p:spPr>
          <a:xfrm>
            <a:off x="323850" y="274638"/>
            <a:ext cx="8569325" cy="1143000"/>
          </a:xfrm>
        </p:spPr>
        <p:txBody>
          <a:bodyPr/>
          <a:lstStyle/>
          <a:p>
            <a:r>
              <a:rPr lang="en-US" sz="3600" smtClean="0"/>
              <a:t>Corifollitropin Alfa </a:t>
            </a:r>
            <a:r>
              <a:rPr lang="en-GB" sz="3600" smtClean="0"/>
              <a:t>Is a Recombinant Hormone</a:t>
            </a:r>
            <a:endParaRPr lang="en-US" sz="3600" smtClean="0"/>
          </a:p>
        </p:txBody>
      </p:sp>
      <p:sp>
        <p:nvSpPr>
          <p:cNvPr id="29698" name="Footer Placeholder 6"/>
          <p:cNvSpPr txBox="1">
            <a:spLocks noGrp="1"/>
          </p:cNvSpPr>
          <p:nvPr/>
        </p:nvSpPr>
        <p:spPr bwMode="auto">
          <a:xfrm>
            <a:off x="428625" y="6443663"/>
            <a:ext cx="5786438" cy="285750"/>
          </a:xfrm>
          <a:prstGeom prst="rect">
            <a:avLst/>
          </a:prstGeom>
          <a:noFill/>
          <a:ln w="9525">
            <a:noFill/>
            <a:miter lim="800000"/>
            <a:headEnd/>
            <a:tailEnd/>
          </a:ln>
        </p:spPr>
        <p:txBody>
          <a:bodyPr anchor="ctr"/>
          <a:lstStyle/>
          <a:p>
            <a:pPr>
              <a:spcBef>
                <a:spcPts val="600"/>
              </a:spcBef>
              <a:spcAft>
                <a:spcPts val="600"/>
              </a:spcAft>
            </a:pPr>
            <a:endParaRPr lang="en-GB" sz="1000" i="1">
              <a:solidFill>
                <a:schemeClr val="tx2"/>
              </a:solidFill>
              <a:latin typeface="Calibri" pitchFamily="34" charset="0"/>
              <a:ea typeface="Arial Unicode MS"/>
              <a:cs typeface="Arial Unicode MS"/>
            </a:endParaRPr>
          </a:p>
        </p:txBody>
      </p:sp>
      <p:sp>
        <p:nvSpPr>
          <p:cNvPr id="29699" name="Rectangle 8"/>
          <p:cNvSpPr txBox="1">
            <a:spLocks noChangeArrowheads="1"/>
          </p:cNvSpPr>
          <p:nvPr/>
        </p:nvSpPr>
        <p:spPr bwMode="auto">
          <a:xfrm>
            <a:off x="250825" y="1425575"/>
            <a:ext cx="2533650" cy="298450"/>
          </a:xfrm>
          <a:prstGeom prst="rect">
            <a:avLst/>
          </a:prstGeom>
          <a:noFill/>
          <a:ln w="9525">
            <a:noFill/>
            <a:miter lim="800000"/>
            <a:headEnd/>
            <a:tailEnd/>
          </a:ln>
        </p:spPr>
        <p:txBody>
          <a:bodyPr lIns="0" tIns="0" rIns="0" bIns="0" anchor="ctr"/>
          <a:lstStyle/>
          <a:p>
            <a:pPr algn="ctr">
              <a:spcBef>
                <a:spcPct val="20000"/>
              </a:spcBef>
              <a:buFont typeface="Wingdings" pitchFamily="2" charset="2"/>
              <a:buNone/>
            </a:pPr>
            <a:r>
              <a:rPr lang="en-GB" sz="2000" b="1">
                <a:latin typeface="Calibri" pitchFamily="34" charset="0"/>
                <a:ea typeface="Arial Unicode MS"/>
                <a:cs typeface="Arial Unicode MS"/>
                <a:sym typeface="Symbol" pitchFamily="18" charset="2"/>
              </a:rPr>
              <a:t>-Subunits</a:t>
            </a:r>
            <a:r>
              <a:rPr lang="en-GB" sz="2000" b="1" baseline="30000">
                <a:latin typeface="Calibri" pitchFamily="34" charset="0"/>
                <a:ea typeface="Arial Unicode MS"/>
                <a:cs typeface="Arial Unicode MS"/>
                <a:sym typeface="Symbol" pitchFamily="18" charset="2"/>
              </a:rPr>
              <a:t>1</a:t>
            </a:r>
            <a:endParaRPr lang="en-US" sz="2000" b="1">
              <a:latin typeface="Calibri" pitchFamily="34" charset="0"/>
              <a:ea typeface="Arial Unicode MS"/>
              <a:cs typeface="Arial Unicode MS"/>
            </a:endParaRPr>
          </a:p>
        </p:txBody>
      </p:sp>
      <p:sp>
        <p:nvSpPr>
          <p:cNvPr id="29700" name="Rectangle 8"/>
          <p:cNvSpPr txBox="1">
            <a:spLocks noChangeArrowheads="1"/>
          </p:cNvSpPr>
          <p:nvPr/>
        </p:nvSpPr>
        <p:spPr bwMode="auto">
          <a:xfrm>
            <a:off x="2884488" y="1425575"/>
            <a:ext cx="3071812" cy="298450"/>
          </a:xfrm>
          <a:prstGeom prst="rect">
            <a:avLst/>
          </a:prstGeom>
          <a:noFill/>
          <a:ln w="9525">
            <a:noFill/>
            <a:miter lim="800000"/>
            <a:headEnd/>
            <a:tailEnd/>
          </a:ln>
        </p:spPr>
        <p:txBody>
          <a:bodyPr lIns="0" tIns="0" rIns="0" bIns="0" anchor="ctr"/>
          <a:lstStyle/>
          <a:p>
            <a:pPr algn="ctr">
              <a:spcBef>
                <a:spcPct val="20000"/>
              </a:spcBef>
            </a:pPr>
            <a:r>
              <a:rPr lang="el-GR" sz="2000">
                <a:latin typeface="Calibri" pitchFamily="34" charset="0"/>
                <a:ea typeface="Arial Unicode MS"/>
                <a:cs typeface="Arial Unicode MS"/>
              </a:rPr>
              <a:t>β</a:t>
            </a:r>
            <a:r>
              <a:rPr lang="en-GB" sz="2000" b="1">
                <a:latin typeface="Calibri" pitchFamily="34" charset="0"/>
                <a:ea typeface="Arial Unicode MS"/>
                <a:cs typeface="Arial Unicode MS"/>
                <a:sym typeface="Symbol" pitchFamily="18" charset="2"/>
              </a:rPr>
              <a:t>-Subunits</a:t>
            </a:r>
            <a:r>
              <a:rPr lang="en-GB" sz="2000" b="1" baseline="30000">
                <a:latin typeface="Calibri" pitchFamily="34" charset="0"/>
                <a:ea typeface="Arial Unicode MS"/>
                <a:cs typeface="Arial Unicode MS"/>
                <a:sym typeface="Symbol" pitchFamily="18" charset="2"/>
              </a:rPr>
              <a:t>2</a:t>
            </a:r>
            <a:endParaRPr lang="en-US" sz="2000" b="1">
              <a:latin typeface="Calibri" pitchFamily="34" charset="0"/>
              <a:ea typeface="Arial Unicode MS"/>
              <a:cs typeface="Arial Unicode MS"/>
              <a:sym typeface="Symbol" pitchFamily="18" charset="2"/>
            </a:endParaRPr>
          </a:p>
        </p:txBody>
      </p:sp>
      <p:sp>
        <p:nvSpPr>
          <p:cNvPr id="29701" name="Rectangle 8"/>
          <p:cNvSpPr txBox="1">
            <a:spLocks noChangeArrowheads="1"/>
          </p:cNvSpPr>
          <p:nvPr/>
        </p:nvSpPr>
        <p:spPr bwMode="auto">
          <a:xfrm>
            <a:off x="244475" y="4462463"/>
            <a:ext cx="3003550" cy="238125"/>
          </a:xfrm>
          <a:prstGeom prst="rect">
            <a:avLst/>
          </a:prstGeom>
          <a:noFill/>
          <a:ln w="9525">
            <a:noFill/>
            <a:miter lim="800000"/>
            <a:headEnd/>
            <a:tailEnd/>
          </a:ln>
        </p:spPr>
        <p:txBody>
          <a:bodyPr lIns="0" tIns="0" rIns="0" bIns="0" anchor="ctr"/>
          <a:lstStyle/>
          <a:p>
            <a:pPr>
              <a:spcBef>
                <a:spcPct val="20000"/>
              </a:spcBef>
              <a:buFont typeface="Wingdings" pitchFamily="2" charset="2"/>
              <a:buNone/>
            </a:pPr>
            <a:r>
              <a:rPr lang="en-GB" sz="1600" b="1">
                <a:solidFill>
                  <a:schemeClr val="accent1"/>
                </a:solidFill>
                <a:latin typeface="Calibri" pitchFamily="34" charset="0"/>
                <a:ea typeface="Arial Unicode MS"/>
                <a:cs typeface="Arial Unicode MS"/>
              </a:rPr>
              <a:t>Corifollitropin alfa</a:t>
            </a:r>
            <a:endParaRPr lang="en-US" sz="1600" b="1">
              <a:solidFill>
                <a:schemeClr val="accent1"/>
              </a:solidFill>
              <a:latin typeface="Calibri" pitchFamily="34" charset="0"/>
              <a:ea typeface="Arial Unicode MS"/>
              <a:cs typeface="Arial Unicode MS"/>
            </a:endParaRPr>
          </a:p>
        </p:txBody>
      </p:sp>
      <p:sp>
        <p:nvSpPr>
          <p:cNvPr id="29702" name="Text Box 8"/>
          <p:cNvSpPr txBox="1">
            <a:spLocks noChangeArrowheads="1"/>
          </p:cNvSpPr>
          <p:nvPr/>
        </p:nvSpPr>
        <p:spPr bwMode="auto">
          <a:xfrm>
            <a:off x="6502400" y="4700588"/>
            <a:ext cx="2414588" cy="365125"/>
          </a:xfrm>
          <a:prstGeom prst="rect">
            <a:avLst/>
          </a:prstGeom>
          <a:solidFill>
            <a:srgbClr val="6DC4FF"/>
          </a:solidFill>
          <a:ln w="28575">
            <a:noFill/>
            <a:miter lim="800000"/>
            <a:headEnd/>
            <a:tailEnd/>
          </a:ln>
        </p:spPr>
        <p:txBody>
          <a:bodyPr lIns="0" tIns="0" rIns="0" bIns="0" anchor="ctr"/>
          <a:lstStyle/>
          <a:p>
            <a:pPr algn="ctr" eaLnBrk="0" hangingPunct="0"/>
            <a:r>
              <a:rPr lang="en-US" sz="1600" b="1">
                <a:latin typeface="Calibri" pitchFamily="34" charset="0"/>
                <a:ea typeface="Arial Unicode MS"/>
                <a:cs typeface="Arial Unicode MS"/>
              </a:rPr>
              <a:t>t</a:t>
            </a:r>
            <a:r>
              <a:rPr lang="en-US" sz="1600" b="1" baseline="-25000">
                <a:latin typeface="Calibri" pitchFamily="34" charset="0"/>
                <a:ea typeface="Arial Unicode MS"/>
                <a:cs typeface="Arial Unicode MS"/>
              </a:rPr>
              <a:t>½</a:t>
            </a:r>
            <a:r>
              <a:rPr lang="en-US" sz="1600" b="1">
                <a:latin typeface="Calibri" pitchFamily="34" charset="0"/>
                <a:ea typeface="Arial Unicode MS"/>
                <a:cs typeface="Arial Unicode MS"/>
              </a:rPr>
              <a:t> corifollitropin alfa = 69 h</a:t>
            </a:r>
            <a:r>
              <a:rPr lang="en-US" sz="1600" b="1" baseline="30000">
                <a:latin typeface="Calibri" pitchFamily="34" charset="0"/>
                <a:ea typeface="Arial Unicode MS"/>
                <a:cs typeface="Arial Unicode MS"/>
              </a:rPr>
              <a:t>4</a:t>
            </a:r>
            <a:endParaRPr lang="en-US" sz="1600" b="1">
              <a:latin typeface="Calibri" pitchFamily="34" charset="0"/>
              <a:ea typeface="Arial Unicode MS"/>
              <a:cs typeface="Arial Unicode MS"/>
            </a:endParaRPr>
          </a:p>
        </p:txBody>
      </p:sp>
      <p:sp>
        <p:nvSpPr>
          <p:cNvPr id="29703" name="Rectangle 10"/>
          <p:cNvSpPr>
            <a:spLocks noChangeArrowheads="1"/>
          </p:cNvSpPr>
          <p:nvPr/>
        </p:nvSpPr>
        <p:spPr bwMode="auto">
          <a:xfrm>
            <a:off x="244475" y="2341563"/>
            <a:ext cx="2513013" cy="361950"/>
          </a:xfrm>
          <a:prstGeom prst="rect">
            <a:avLst/>
          </a:prstGeom>
          <a:solidFill>
            <a:schemeClr val="accent1"/>
          </a:solidFill>
          <a:ln w="9525">
            <a:noFill/>
            <a:miter lim="800000"/>
            <a:headEnd/>
            <a:tailEnd/>
          </a:ln>
        </p:spPr>
        <p:txBody>
          <a:bodyPr lIns="0" tIns="0" rIns="0" bIns="0" anchor="ctr"/>
          <a:lstStyle/>
          <a:p>
            <a:pPr algn="ctr" eaLnBrk="0" hangingPunct="0"/>
            <a:r>
              <a:rPr lang="en-US" sz="1600" b="1">
                <a:solidFill>
                  <a:schemeClr val="bg1"/>
                </a:solidFill>
                <a:latin typeface="Calibri" pitchFamily="34" charset="0"/>
                <a:ea typeface="Arial Unicode MS"/>
                <a:cs typeface="Arial Unicode MS"/>
              </a:rPr>
              <a:t>92 aa</a:t>
            </a:r>
          </a:p>
        </p:txBody>
      </p:sp>
      <p:sp>
        <p:nvSpPr>
          <p:cNvPr id="29704" name="Rectangle 12"/>
          <p:cNvSpPr>
            <a:spLocks noChangeArrowheads="1"/>
          </p:cNvSpPr>
          <p:nvPr/>
        </p:nvSpPr>
        <p:spPr bwMode="auto">
          <a:xfrm>
            <a:off x="244475" y="3919538"/>
            <a:ext cx="2513013" cy="361950"/>
          </a:xfrm>
          <a:prstGeom prst="rect">
            <a:avLst/>
          </a:prstGeom>
          <a:solidFill>
            <a:schemeClr val="accent1"/>
          </a:solidFill>
          <a:ln w="9525">
            <a:noFill/>
            <a:miter lim="800000"/>
            <a:headEnd/>
            <a:tailEnd/>
          </a:ln>
        </p:spPr>
        <p:txBody>
          <a:bodyPr lIns="0" tIns="0" rIns="0" bIns="0" anchor="ctr"/>
          <a:lstStyle/>
          <a:p>
            <a:pPr algn="ctr" eaLnBrk="0" hangingPunct="0"/>
            <a:r>
              <a:rPr lang="en-US" sz="1600" b="1">
                <a:solidFill>
                  <a:schemeClr val="bg1"/>
                </a:solidFill>
                <a:latin typeface="Calibri" pitchFamily="34" charset="0"/>
                <a:ea typeface="Arial Unicode MS"/>
                <a:cs typeface="Arial Unicode MS"/>
              </a:rPr>
              <a:t>92 aa</a:t>
            </a:r>
          </a:p>
        </p:txBody>
      </p:sp>
      <p:sp>
        <p:nvSpPr>
          <p:cNvPr id="29705" name="Rectangle 13"/>
          <p:cNvSpPr>
            <a:spLocks noChangeArrowheads="1"/>
          </p:cNvSpPr>
          <p:nvPr/>
        </p:nvSpPr>
        <p:spPr bwMode="auto">
          <a:xfrm>
            <a:off x="244475" y="4708525"/>
            <a:ext cx="2513013" cy="361950"/>
          </a:xfrm>
          <a:prstGeom prst="rect">
            <a:avLst/>
          </a:prstGeom>
          <a:solidFill>
            <a:schemeClr val="accent1"/>
          </a:solidFill>
          <a:ln w="9525">
            <a:noFill/>
            <a:miter lim="800000"/>
            <a:headEnd/>
            <a:tailEnd/>
          </a:ln>
        </p:spPr>
        <p:txBody>
          <a:bodyPr lIns="0" tIns="0" rIns="0" bIns="0" anchor="ctr"/>
          <a:lstStyle/>
          <a:p>
            <a:pPr algn="ctr" eaLnBrk="0" hangingPunct="0"/>
            <a:r>
              <a:rPr lang="en-US" sz="1600" b="1">
                <a:solidFill>
                  <a:schemeClr val="bg1"/>
                </a:solidFill>
                <a:latin typeface="Calibri" pitchFamily="34" charset="0"/>
                <a:ea typeface="Arial Unicode MS"/>
                <a:cs typeface="Arial Unicode MS"/>
              </a:rPr>
              <a:t>92 aa</a:t>
            </a:r>
          </a:p>
        </p:txBody>
      </p:sp>
      <p:sp>
        <p:nvSpPr>
          <p:cNvPr id="29706" name="Rectangle 15"/>
          <p:cNvSpPr>
            <a:spLocks noChangeArrowheads="1"/>
          </p:cNvSpPr>
          <p:nvPr/>
        </p:nvSpPr>
        <p:spPr bwMode="auto">
          <a:xfrm>
            <a:off x="2857500" y="2333625"/>
            <a:ext cx="2924175" cy="361950"/>
          </a:xfrm>
          <a:prstGeom prst="rect">
            <a:avLst/>
          </a:prstGeom>
          <a:solidFill>
            <a:schemeClr val="hlink"/>
          </a:solidFill>
          <a:ln w="9525">
            <a:noFill/>
            <a:miter lim="800000"/>
            <a:headEnd/>
            <a:tailEnd/>
          </a:ln>
        </p:spPr>
        <p:txBody>
          <a:bodyPr lIns="0" tIns="0" rIns="0" bIns="0" anchor="ctr"/>
          <a:lstStyle/>
          <a:p>
            <a:pPr algn="ctr" eaLnBrk="0" hangingPunct="0"/>
            <a:r>
              <a:rPr lang="en-US" sz="1600" b="1">
                <a:latin typeface="Calibri" pitchFamily="34" charset="0"/>
                <a:ea typeface="Arial Unicode MS"/>
                <a:cs typeface="Arial Unicode MS"/>
              </a:rPr>
              <a:t>110 aa</a:t>
            </a:r>
          </a:p>
        </p:txBody>
      </p:sp>
      <p:sp>
        <p:nvSpPr>
          <p:cNvPr id="29707" name="Rectangle 17"/>
          <p:cNvSpPr>
            <a:spLocks noChangeArrowheads="1"/>
          </p:cNvSpPr>
          <p:nvPr/>
        </p:nvSpPr>
        <p:spPr bwMode="auto">
          <a:xfrm>
            <a:off x="2849563" y="3911600"/>
            <a:ext cx="3619500" cy="361950"/>
          </a:xfrm>
          <a:prstGeom prst="rect">
            <a:avLst/>
          </a:prstGeom>
          <a:solidFill>
            <a:schemeClr val="folHlink"/>
          </a:solidFill>
          <a:ln w="9525">
            <a:noFill/>
            <a:miter lim="800000"/>
            <a:headEnd/>
            <a:tailEnd/>
          </a:ln>
        </p:spPr>
        <p:txBody>
          <a:bodyPr lIns="0" tIns="0" rIns="0" bIns="0" anchor="ctr"/>
          <a:lstStyle/>
          <a:p>
            <a:pPr algn="ctr" eaLnBrk="0" hangingPunct="0"/>
            <a:r>
              <a:rPr lang="en-US" sz="1600" b="1">
                <a:latin typeface="Calibri" pitchFamily="34" charset="0"/>
                <a:ea typeface="Arial Unicode MS"/>
                <a:cs typeface="Arial Unicode MS"/>
              </a:rPr>
              <a:t>145 aa</a:t>
            </a:r>
          </a:p>
        </p:txBody>
      </p:sp>
      <p:sp>
        <p:nvSpPr>
          <p:cNvPr id="29708" name="Rectangle 18"/>
          <p:cNvSpPr>
            <a:spLocks noChangeArrowheads="1"/>
          </p:cNvSpPr>
          <p:nvPr/>
        </p:nvSpPr>
        <p:spPr bwMode="auto">
          <a:xfrm>
            <a:off x="2857500" y="4700588"/>
            <a:ext cx="2924175" cy="361950"/>
          </a:xfrm>
          <a:prstGeom prst="rect">
            <a:avLst/>
          </a:prstGeom>
          <a:solidFill>
            <a:schemeClr val="hlink"/>
          </a:solidFill>
          <a:ln w="9525">
            <a:noFill/>
            <a:miter lim="800000"/>
            <a:headEnd/>
            <a:tailEnd/>
          </a:ln>
        </p:spPr>
        <p:txBody>
          <a:bodyPr lIns="0" tIns="0" rIns="0" bIns="0" anchor="ctr"/>
          <a:lstStyle/>
          <a:p>
            <a:pPr algn="ctr" eaLnBrk="0" hangingPunct="0"/>
            <a:r>
              <a:rPr lang="en-US" sz="1600" b="1">
                <a:latin typeface="Calibri" pitchFamily="34" charset="0"/>
                <a:ea typeface="Arial Unicode MS"/>
                <a:cs typeface="Arial Unicode MS"/>
              </a:rPr>
              <a:t>110 aa</a:t>
            </a:r>
          </a:p>
        </p:txBody>
      </p:sp>
      <p:sp>
        <p:nvSpPr>
          <p:cNvPr id="29709" name="Rectangle 19"/>
          <p:cNvSpPr>
            <a:spLocks noChangeArrowheads="1"/>
          </p:cNvSpPr>
          <p:nvPr/>
        </p:nvSpPr>
        <p:spPr bwMode="auto">
          <a:xfrm>
            <a:off x="5781675" y="4700588"/>
            <a:ext cx="657225" cy="361950"/>
          </a:xfrm>
          <a:prstGeom prst="rect">
            <a:avLst/>
          </a:prstGeom>
          <a:solidFill>
            <a:schemeClr val="folHlink"/>
          </a:solidFill>
          <a:ln w="9525">
            <a:noFill/>
            <a:miter lim="800000"/>
            <a:headEnd/>
            <a:tailEnd/>
          </a:ln>
        </p:spPr>
        <p:txBody>
          <a:bodyPr lIns="0" tIns="0" rIns="0" bIns="0" anchor="ctr"/>
          <a:lstStyle/>
          <a:p>
            <a:pPr algn="ctr" eaLnBrk="0" hangingPunct="0"/>
            <a:r>
              <a:rPr lang="en-US" sz="1600" b="1">
                <a:latin typeface="Calibri" pitchFamily="34" charset="0"/>
                <a:ea typeface="Arial Unicode MS"/>
                <a:cs typeface="Arial Unicode MS"/>
              </a:rPr>
              <a:t>29 aa</a:t>
            </a:r>
            <a:r>
              <a:rPr lang="en-US" sz="1600" b="1" baseline="30000">
                <a:latin typeface="Calibri" pitchFamily="34" charset="0"/>
                <a:ea typeface="Arial Unicode MS"/>
                <a:cs typeface="Arial Unicode MS"/>
              </a:rPr>
              <a:t>2</a:t>
            </a:r>
            <a:endParaRPr lang="en-US" sz="1600" b="1">
              <a:latin typeface="Calibri" pitchFamily="34" charset="0"/>
              <a:ea typeface="Arial Unicode MS"/>
              <a:cs typeface="Arial Unicode MS"/>
            </a:endParaRPr>
          </a:p>
        </p:txBody>
      </p:sp>
      <p:sp>
        <p:nvSpPr>
          <p:cNvPr id="29710" name="Rectangle 8"/>
          <p:cNvSpPr txBox="1">
            <a:spLocks noChangeArrowheads="1"/>
          </p:cNvSpPr>
          <p:nvPr/>
        </p:nvSpPr>
        <p:spPr bwMode="auto">
          <a:xfrm>
            <a:off x="244475" y="3673475"/>
            <a:ext cx="3003550" cy="238125"/>
          </a:xfrm>
          <a:prstGeom prst="rect">
            <a:avLst/>
          </a:prstGeom>
          <a:noFill/>
          <a:ln w="9525">
            <a:noFill/>
            <a:miter lim="800000"/>
            <a:headEnd/>
            <a:tailEnd/>
          </a:ln>
        </p:spPr>
        <p:txBody>
          <a:bodyPr lIns="0" tIns="0" rIns="0" bIns="0" anchor="ctr"/>
          <a:lstStyle/>
          <a:p>
            <a:pPr>
              <a:spcBef>
                <a:spcPct val="20000"/>
              </a:spcBef>
              <a:buFont typeface="Wingdings" pitchFamily="2" charset="2"/>
              <a:buNone/>
            </a:pPr>
            <a:r>
              <a:rPr lang="en-GB" sz="1600" b="1">
                <a:latin typeface="Calibri" pitchFamily="34" charset="0"/>
                <a:ea typeface="Arial Unicode MS"/>
                <a:cs typeface="Arial Unicode MS"/>
              </a:rPr>
              <a:t>hCG</a:t>
            </a:r>
          </a:p>
        </p:txBody>
      </p:sp>
      <p:sp>
        <p:nvSpPr>
          <p:cNvPr id="29711" name="Rectangle 8"/>
          <p:cNvSpPr txBox="1">
            <a:spLocks noChangeArrowheads="1"/>
          </p:cNvSpPr>
          <p:nvPr/>
        </p:nvSpPr>
        <p:spPr bwMode="auto">
          <a:xfrm>
            <a:off x="244475" y="2095500"/>
            <a:ext cx="3003550" cy="238125"/>
          </a:xfrm>
          <a:prstGeom prst="rect">
            <a:avLst/>
          </a:prstGeom>
          <a:noFill/>
          <a:ln w="9525">
            <a:noFill/>
            <a:miter lim="800000"/>
            <a:headEnd/>
            <a:tailEnd/>
          </a:ln>
        </p:spPr>
        <p:txBody>
          <a:bodyPr lIns="0" tIns="0" rIns="0" bIns="0" anchor="ctr"/>
          <a:lstStyle/>
          <a:p>
            <a:pPr>
              <a:spcBef>
                <a:spcPct val="20000"/>
              </a:spcBef>
              <a:buFont typeface="Wingdings" pitchFamily="2" charset="2"/>
              <a:buNone/>
            </a:pPr>
            <a:r>
              <a:rPr lang="en-GB" sz="1600" b="1">
                <a:latin typeface="Calibri" pitchFamily="34" charset="0"/>
                <a:ea typeface="Arial Unicode MS"/>
                <a:cs typeface="Arial Unicode MS"/>
              </a:rPr>
              <a:t>Human FSH</a:t>
            </a:r>
          </a:p>
        </p:txBody>
      </p:sp>
      <p:sp>
        <p:nvSpPr>
          <p:cNvPr id="29712" name="Text Box 25"/>
          <p:cNvSpPr txBox="1">
            <a:spLocks noChangeArrowheads="1"/>
          </p:cNvSpPr>
          <p:nvPr/>
        </p:nvSpPr>
        <p:spPr bwMode="auto">
          <a:xfrm>
            <a:off x="6335713" y="2330450"/>
            <a:ext cx="2400300" cy="365125"/>
          </a:xfrm>
          <a:prstGeom prst="rect">
            <a:avLst/>
          </a:prstGeom>
          <a:solidFill>
            <a:srgbClr val="6DC4FF"/>
          </a:solidFill>
          <a:ln w="28575">
            <a:noFill/>
            <a:miter lim="800000"/>
            <a:headEnd/>
            <a:tailEnd/>
          </a:ln>
        </p:spPr>
        <p:txBody>
          <a:bodyPr lIns="0" tIns="0" rIns="0" bIns="0" anchor="ctr"/>
          <a:lstStyle/>
          <a:p>
            <a:pPr algn="ctr" eaLnBrk="0" hangingPunct="0"/>
            <a:r>
              <a:rPr lang="en-US" sz="1600" b="1">
                <a:latin typeface="Calibri" pitchFamily="34" charset="0"/>
                <a:ea typeface="Arial Unicode MS"/>
                <a:cs typeface="Arial Unicode MS"/>
              </a:rPr>
              <a:t>t</a:t>
            </a:r>
            <a:r>
              <a:rPr lang="en-US" sz="1600" b="1" baseline="-25000">
                <a:latin typeface="Calibri" pitchFamily="34" charset="0"/>
                <a:ea typeface="Arial Unicode MS"/>
                <a:cs typeface="Arial Unicode MS"/>
              </a:rPr>
              <a:t>½</a:t>
            </a:r>
            <a:r>
              <a:rPr lang="en-US" sz="1600" b="1">
                <a:latin typeface="Calibri" pitchFamily="34" charset="0"/>
                <a:ea typeface="Arial Unicode MS"/>
                <a:cs typeface="Arial Unicode MS"/>
              </a:rPr>
              <a:t> rFSH ≈ 40 h</a:t>
            </a:r>
            <a:r>
              <a:rPr lang="en-US" sz="1600" b="1" baseline="30000">
                <a:latin typeface="Calibri" pitchFamily="34" charset="0"/>
                <a:ea typeface="Arial Unicode MS"/>
                <a:cs typeface="Arial Unicode MS"/>
              </a:rPr>
              <a:t>3</a:t>
            </a:r>
            <a:endParaRPr lang="en-US" sz="1600" b="1">
              <a:latin typeface="Calibri" pitchFamily="34" charset="0"/>
              <a:ea typeface="Arial Unicode MS"/>
              <a:cs typeface="Arial Unicode MS"/>
            </a:endParaRPr>
          </a:p>
        </p:txBody>
      </p:sp>
      <p:sp>
        <p:nvSpPr>
          <p:cNvPr id="29713" name="AutoShape 26"/>
          <p:cNvSpPr>
            <a:spLocks noChangeArrowheads="1"/>
          </p:cNvSpPr>
          <p:nvPr/>
        </p:nvSpPr>
        <p:spPr bwMode="auto">
          <a:xfrm>
            <a:off x="7292975" y="2798763"/>
            <a:ext cx="519113" cy="1790700"/>
          </a:xfrm>
          <a:prstGeom prst="downArrow">
            <a:avLst>
              <a:gd name="adj1" fmla="val 50000"/>
              <a:gd name="adj2" fmla="val 86238"/>
            </a:avLst>
          </a:prstGeom>
          <a:gradFill rotWithShape="1">
            <a:gsLst>
              <a:gs pos="0">
                <a:schemeClr val="bg1">
                  <a:alpha val="0"/>
                </a:schemeClr>
              </a:gs>
              <a:gs pos="100000">
                <a:srgbClr val="F9DC07"/>
              </a:gs>
            </a:gsLst>
            <a:lin ang="5400000" scaled="1"/>
          </a:gradFill>
          <a:ln w="9525" algn="ctr">
            <a:noFill/>
            <a:miter lim="800000"/>
            <a:headEnd/>
            <a:tailEnd/>
          </a:ln>
        </p:spPr>
        <p:txBody>
          <a:bodyPr vert="eaVert" wrap="none" anchor="ctr"/>
          <a:lstStyle/>
          <a:p>
            <a:pPr eaLnBrk="0" hangingPunct="0"/>
            <a:endParaRPr lang="hr-HR" sz="2400">
              <a:ea typeface="Arial Unicode MS"/>
              <a:cs typeface="Arial Unicode MS"/>
            </a:endParaRPr>
          </a:p>
        </p:txBody>
      </p:sp>
      <p:sp>
        <p:nvSpPr>
          <p:cNvPr id="29714" name="Text Box 27"/>
          <p:cNvSpPr txBox="1">
            <a:spLocks noChangeArrowheads="1"/>
          </p:cNvSpPr>
          <p:nvPr/>
        </p:nvSpPr>
        <p:spPr bwMode="auto">
          <a:xfrm>
            <a:off x="238125" y="5605463"/>
            <a:ext cx="8255000" cy="1039812"/>
          </a:xfrm>
          <a:prstGeom prst="rect">
            <a:avLst/>
          </a:prstGeom>
          <a:noFill/>
          <a:ln w="9525">
            <a:noFill/>
            <a:miter lim="800000"/>
            <a:headEnd/>
            <a:tailEnd/>
          </a:ln>
        </p:spPr>
        <p:txBody>
          <a:bodyPr lIns="0" tIns="0" rIns="0" bIns="0" anchor="b"/>
          <a:lstStyle/>
          <a:p>
            <a:pPr>
              <a:spcBef>
                <a:spcPct val="25000"/>
              </a:spcBef>
            </a:pPr>
            <a:r>
              <a:rPr lang="en-US" sz="1200">
                <a:latin typeface="Calibri" pitchFamily="34" charset="0"/>
                <a:ea typeface="Arial Unicode MS"/>
                <a:cs typeface="Arial Unicode MS"/>
              </a:rPr>
              <a:t>FSH = follicle-stimulating hormone; hCG = human chorionic gonadotropin ;aa = amino acids; t</a:t>
            </a:r>
            <a:r>
              <a:rPr lang="en-US" sz="1200" baseline="-25000">
                <a:latin typeface="Calibri" pitchFamily="34" charset="0"/>
                <a:ea typeface="Arial Unicode MS"/>
                <a:cs typeface="Arial Unicode MS"/>
              </a:rPr>
              <a:t>½</a:t>
            </a:r>
            <a:r>
              <a:rPr lang="en-US" sz="1200">
                <a:latin typeface="Calibri" pitchFamily="34" charset="0"/>
                <a:ea typeface="Arial Unicode MS"/>
                <a:cs typeface="Arial Unicode MS"/>
              </a:rPr>
              <a:t>  = half life.</a:t>
            </a:r>
            <a:endParaRPr lang="en-US" sz="1400">
              <a:latin typeface="Calibri" pitchFamily="34" charset="0"/>
              <a:ea typeface="Arial Unicode MS"/>
              <a:cs typeface="Arial Unicode MS"/>
            </a:endParaRPr>
          </a:p>
          <a:p>
            <a:pPr>
              <a:spcBef>
                <a:spcPct val="25000"/>
              </a:spcBef>
            </a:pPr>
            <a:r>
              <a:rPr lang="en-US" sz="1000" b="1">
                <a:latin typeface="Calibri" pitchFamily="34" charset="0"/>
                <a:ea typeface="Arial Unicode MS"/>
                <a:cs typeface="Arial Unicode MS"/>
              </a:rPr>
              <a:t>1. </a:t>
            </a:r>
            <a:r>
              <a:rPr lang="en-US" sz="1000">
                <a:latin typeface="Calibri" pitchFamily="34" charset="0"/>
                <a:ea typeface="Arial Unicode MS"/>
                <a:cs typeface="Arial Unicode MS"/>
              </a:rPr>
              <a:t>Adapted with permission from Strauss J et al. </a:t>
            </a:r>
            <a:r>
              <a:rPr lang="en-US" sz="1000" i="1">
                <a:latin typeface="Calibri" pitchFamily="34" charset="0"/>
                <a:ea typeface="Arial Unicode MS"/>
                <a:cs typeface="Arial Unicode MS"/>
              </a:rPr>
              <a:t>Yen and Jaffe's Reproductive Endocrinology: Physiology, Pathophysiology, and Clinical Management</a:t>
            </a:r>
            <a:r>
              <a:rPr lang="en-US" sz="1000">
                <a:latin typeface="Calibri" pitchFamily="34" charset="0"/>
                <a:ea typeface="Arial Unicode MS"/>
                <a:cs typeface="Arial Unicode MS"/>
              </a:rPr>
              <a:t>. 5th edition. Saunders; 2004; </a:t>
            </a:r>
            <a:r>
              <a:rPr lang="en-US" sz="1000" b="1">
                <a:latin typeface="Calibri" pitchFamily="34" charset="0"/>
                <a:ea typeface="Arial Unicode MS"/>
                <a:cs typeface="Arial Unicode MS"/>
              </a:rPr>
              <a:t>2. </a:t>
            </a:r>
            <a:r>
              <a:rPr lang="en-US" sz="1000">
                <a:latin typeface="Calibri" pitchFamily="34" charset="0"/>
                <a:ea typeface="Arial Unicode MS"/>
                <a:cs typeface="Arial Unicode MS"/>
              </a:rPr>
              <a:t>Fares FA et al. </a:t>
            </a:r>
            <a:r>
              <a:rPr lang="pl-PL" sz="1000" i="1">
                <a:latin typeface="Calibri" pitchFamily="34" charset="0"/>
                <a:ea typeface="Arial Unicode MS"/>
                <a:cs typeface="Arial Unicode MS"/>
              </a:rPr>
              <a:t>Proc Natl Acad Sci U S A. </a:t>
            </a:r>
            <a:r>
              <a:rPr lang="pl-PL" sz="1000">
                <a:latin typeface="Calibri" pitchFamily="34" charset="0"/>
                <a:ea typeface="Arial Unicode MS"/>
                <a:cs typeface="Arial Unicode MS"/>
              </a:rPr>
              <a:t>1992;89:4304–4308</a:t>
            </a:r>
            <a:r>
              <a:rPr lang="en-US" sz="1000">
                <a:latin typeface="Calibri" pitchFamily="34" charset="0"/>
                <a:ea typeface="Arial Unicode MS"/>
                <a:cs typeface="Arial Unicode MS"/>
              </a:rPr>
              <a:t>; </a:t>
            </a:r>
            <a:r>
              <a:rPr lang="en-US" sz="1000" b="1">
                <a:latin typeface="Calibri" pitchFamily="34" charset="0"/>
                <a:ea typeface="Arial Unicode MS"/>
                <a:cs typeface="Arial Unicode MS"/>
              </a:rPr>
              <a:t>3. </a:t>
            </a:r>
            <a:r>
              <a:rPr lang="en-US" sz="1000">
                <a:latin typeface="Calibri" pitchFamily="34" charset="0"/>
                <a:ea typeface="MS PGothic"/>
                <a:cs typeface="Arial Unicode MS"/>
              </a:rPr>
              <a:t>PUREGON</a:t>
            </a:r>
            <a:r>
              <a:rPr lang="en-US" sz="1000" baseline="30000">
                <a:latin typeface="Calibri" pitchFamily="34" charset="0"/>
                <a:ea typeface="MS PGothic"/>
                <a:cs typeface="Arial Unicode MS"/>
              </a:rPr>
              <a:t>®</a:t>
            </a:r>
            <a:r>
              <a:rPr lang="en-US" sz="1000">
                <a:latin typeface="Calibri" pitchFamily="34" charset="0"/>
                <a:ea typeface="MS PGothic"/>
                <a:cs typeface="Arial Unicode MS"/>
              </a:rPr>
              <a:t> (rFSH) summary of product characteristics, 2010; </a:t>
            </a:r>
            <a:r>
              <a:rPr lang="en-US" sz="1000" b="1">
                <a:latin typeface="Calibri" pitchFamily="34" charset="0"/>
                <a:ea typeface="MS PGothic"/>
                <a:cs typeface="Arial Unicode MS"/>
              </a:rPr>
              <a:t>4.</a:t>
            </a:r>
            <a:r>
              <a:rPr lang="en-US" sz="1000">
                <a:latin typeface="Calibri" pitchFamily="34" charset="0"/>
                <a:ea typeface="MS PGothic"/>
                <a:cs typeface="Arial Unicode MS"/>
              </a:rPr>
              <a:t> ELONVA</a:t>
            </a:r>
            <a:r>
              <a:rPr lang="en-US" sz="1000" baseline="30000">
                <a:latin typeface="Calibri" pitchFamily="34" charset="0"/>
                <a:ea typeface="MS PGothic"/>
                <a:cs typeface="Arial Unicode MS"/>
              </a:rPr>
              <a:t>™</a:t>
            </a:r>
            <a:r>
              <a:rPr lang="en-US" sz="1000">
                <a:latin typeface="Calibri" pitchFamily="34" charset="0"/>
                <a:ea typeface="MS PGothic"/>
                <a:cs typeface="Arial Unicode MS"/>
              </a:rPr>
              <a:t> (corifollitropin alfa) summary of product characteristics, 2010. </a:t>
            </a:r>
            <a:endParaRPr lang="en-US" sz="1400">
              <a:latin typeface="Calibri" pitchFamily="34" charset="0"/>
              <a:ea typeface="MS PGothic"/>
              <a:cs typeface="Arial Unicode M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AutoShape 2"/>
          <p:cNvSpPr>
            <a:spLocks noChangeArrowheads="1"/>
          </p:cNvSpPr>
          <p:nvPr/>
        </p:nvSpPr>
        <p:spPr bwMode="auto">
          <a:xfrm>
            <a:off x="839788" y="4170363"/>
            <a:ext cx="7058025" cy="2235200"/>
          </a:xfrm>
          <a:prstGeom prst="roundRect">
            <a:avLst>
              <a:gd name="adj" fmla="val 16667"/>
            </a:avLst>
          </a:prstGeom>
          <a:solidFill>
            <a:srgbClr val="C0C0C0">
              <a:alpha val="92155"/>
            </a:srgbClr>
          </a:solidFill>
          <a:ln w="9525" algn="ctr">
            <a:noFill/>
            <a:round/>
            <a:headEnd/>
            <a:tailEnd/>
          </a:ln>
        </p:spPr>
        <p:txBody>
          <a:bodyPr wrap="none" lIns="0" tIns="0" rIns="0" bIns="0" anchor="ctr"/>
          <a:lstStyle/>
          <a:p>
            <a:pPr eaLnBrk="0" hangingPunct="0"/>
            <a:endParaRPr lang="hr-HR" sz="2400">
              <a:latin typeface="Calibri" pitchFamily="34" charset="0"/>
              <a:ea typeface="Arial Unicode MS"/>
              <a:cs typeface="Arial Unicode MS"/>
            </a:endParaRPr>
          </a:p>
        </p:txBody>
      </p:sp>
      <p:sp>
        <p:nvSpPr>
          <p:cNvPr id="31746" name="Rectangle 9"/>
          <p:cNvSpPr>
            <a:spLocks noGrp="1" noChangeArrowheads="1"/>
          </p:cNvSpPr>
          <p:nvPr>
            <p:ph type="title"/>
          </p:nvPr>
        </p:nvSpPr>
        <p:spPr/>
        <p:txBody>
          <a:bodyPr/>
          <a:lstStyle/>
          <a:p>
            <a:r>
              <a:rPr lang="en-US" smtClean="0"/>
              <a:t>ELONVA</a:t>
            </a:r>
            <a:r>
              <a:rPr lang="en-US" baseline="30000" smtClean="0"/>
              <a:t>™</a:t>
            </a:r>
            <a:r>
              <a:rPr lang="en-US" smtClean="0"/>
              <a:t> (corifollitropin alfa)</a:t>
            </a:r>
            <a:r>
              <a:rPr lang="en-US" baseline="30000" smtClean="0"/>
              <a:t>1</a:t>
            </a:r>
          </a:p>
        </p:txBody>
      </p:sp>
      <p:sp>
        <p:nvSpPr>
          <p:cNvPr id="31747" name="Rectangle 4"/>
          <p:cNvSpPr>
            <a:spLocks noGrp="1" noChangeArrowheads="1"/>
          </p:cNvSpPr>
          <p:nvPr>
            <p:ph type="body" sz="half" idx="1"/>
          </p:nvPr>
        </p:nvSpPr>
        <p:spPr/>
        <p:txBody>
          <a:bodyPr lIns="0" tIns="0" rIns="0" bIns="0"/>
          <a:lstStyle/>
          <a:p>
            <a:pPr marL="230188" indent="-230188">
              <a:buFont typeface="Wingdings" pitchFamily="2" charset="2"/>
              <a:buNone/>
            </a:pPr>
            <a:r>
              <a:rPr lang="en-US" sz="2000" b="1" smtClean="0"/>
              <a:t>Prefilled syringe</a:t>
            </a:r>
          </a:p>
          <a:p>
            <a:pPr marL="230188" indent="-230188"/>
            <a:r>
              <a:rPr lang="en-US" sz="2000" smtClean="0"/>
              <a:t>ELONVA 150 or 100 </a:t>
            </a:r>
            <a:r>
              <a:rPr lang="en-US" sz="2000" smtClean="0">
                <a:sym typeface="Symbol" pitchFamily="18" charset="2"/>
              </a:rPr>
              <a:t>µ</a:t>
            </a:r>
            <a:r>
              <a:rPr lang="en-US" sz="2000" smtClean="0"/>
              <a:t>g</a:t>
            </a:r>
          </a:p>
          <a:p>
            <a:pPr marL="230188" indent="-230188"/>
            <a:r>
              <a:rPr lang="en-US" sz="2000" smtClean="0"/>
              <a:t>Automatic (passive) safety system with retractable needle to prevent needle stick injuries</a:t>
            </a:r>
          </a:p>
          <a:p>
            <a:pPr marL="230188" indent="-230188"/>
            <a:endParaRPr lang="en-US" sz="2000" smtClean="0"/>
          </a:p>
        </p:txBody>
      </p:sp>
      <p:sp>
        <p:nvSpPr>
          <p:cNvPr id="31748" name="Rectangle 5"/>
          <p:cNvSpPr>
            <a:spLocks noGrp="1" noChangeArrowheads="1"/>
          </p:cNvSpPr>
          <p:nvPr>
            <p:ph type="body" sz="half" idx="2"/>
          </p:nvPr>
        </p:nvSpPr>
        <p:spPr/>
        <p:txBody>
          <a:bodyPr lIns="0" tIns="0" rIns="0" bIns="0"/>
          <a:lstStyle/>
          <a:p>
            <a:pPr marL="230188" indent="-230188">
              <a:buFont typeface="Wingdings" pitchFamily="2" charset="2"/>
              <a:buNone/>
            </a:pPr>
            <a:r>
              <a:rPr lang="en-US" sz="2000" b="1" smtClean="0"/>
              <a:t>Administration</a:t>
            </a:r>
          </a:p>
          <a:p>
            <a:pPr marL="230188" indent="-230188"/>
            <a:r>
              <a:rPr lang="en-US" sz="2000" smtClean="0"/>
              <a:t>Self-administration</a:t>
            </a:r>
          </a:p>
          <a:p>
            <a:pPr marL="230188" indent="-230188"/>
            <a:r>
              <a:rPr lang="en-US" sz="2000" smtClean="0"/>
              <a:t>Subcutaneous</a:t>
            </a:r>
          </a:p>
          <a:p>
            <a:pPr marL="230188" indent="-230188"/>
            <a:r>
              <a:rPr lang="en-US" sz="2000" smtClean="0"/>
              <a:t>Preferably in the abdominal wall</a:t>
            </a:r>
          </a:p>
        </p:txBody>
      </p:sp>
      <p:sp>
        <p:nvSpPr>
          <p:cNvPr id="31749" name="Text Box 6"/>
          <p:cNvSpPr txBox="1">
            <a:spLocks noChangeArrowheads="1"/>
          </p:cNvSpPr>
          <p:nvPr/>
        </p:nvSpPr>
        <p:spPr bwMode="auto">
          <a:xfrm>
            <a:off x="244475" y="6400800"/>
            <a:ext cx="8693150" cy="244475"/>
          </a:xfrm>
          <a:prstGeom prst="rect">
            <a:avLst/>
          </a:prstGeom>
          <a:noFill/>
          <a:ln w="9525">
            <a:noFill/>
            <a:miter lim="800000"/>
            <a:headEnd/>
            <a:tailEnd/>
          </a:ln>
        </p:spPr>
        <p:txBody>
          <a:bodyPr lIns="0" tIns="0" rIns="0" bIns="0" anchor="b"/>
          <a:lstStyle/>
          <a:p>
            <a:r>
              <a:rPr lang="en-US" sz="1000" b="1">
                <a:latin typeface="Calibri" pitchFamily="34" charset="0"/>
                <a:ea typeface="MS PGothic"/>
                <a:cs typeface="Arial Unicode MS"/>
              </a:rPr>
              <a:t>1.</a:t>
            </a:r>
            <a:r>
              <a:rPr lang="en-US" sz="1000">
                <a:latin typeface="Calibri" pitchFamily="34" charset="0"/>
                <a:ea typeface="MS PGothic"/>
                <a:cs typeface="Arial Unicode MS"/>
              </a:rPr>
              <a:t> ELONVA</a:t>
            </a:r>
            <a:r>
              <a:rPr lang="en-US" sz="1000" baseline="30000">
                <a:latin typeface="Calibri" pitchFamily="34" charset="0"/>
                <a:ea typeface="MS PGothic"/>
                <a:cs typeface="Arial Unicode MS"/>
              </a:rPr>
              <a:t>™</a:t>
            </a:r>
            <a:r>
              <a:rPr lang="en-US" sz="1000">
                <a:latin typeface="Calibri" pitchFamily="34" charset="0"/>
                <a:ea typeface="MS PGothic"/>
                <a:cs typeface="Arial Unicode MS"/>
              </a:rPr>
              <a:t> (corifollitropin alfa) summary of product characteristics, 2010.</a:t>
            </a:r>
          </a:p>
        </p:txBody>
      </p:sp>
      <p:pic>
        <p:nvPicPr>
          <p:cNvPr id="31750" name="Picture 7" descr="needle3"/>
          <p:cNvPicPr>
            <a:picLocks noChangeAspect="1" noChangeArrowheads="1"/>
          </p:cNvPicPr>
          <p:nvPr/>
        </p:nvPicPr>
        <p:blipFill>
          <a:blip r:embed="rId3" cstate="print"/>
          <a:srcRect/>
          <a:stretch>
            <a:fillRect/>
          </a:stretch>
        </p:blipFill>
        <p:spPr bwMode="auto">
          <a:xfrm>
            <a:off x="750888" y="4489450"/>
            <a:ext cx="7275512" cy="1549400"/>
          </a:xfrm>
          <a:prstGeom prst="rect">
            <a:avLst/>
          </a:prstGeom>
          <a:noFill/>
          <a:ln w="9525">
            <a:noFill/>
            <a:miter lim="800000"/>
            <a:headEnd/>
            <a:tailEnd/>
          </a:ln>
        </p:spPr>
      </p:pic>
      <p:sp>
        <p:nvSpPr>
          <p:cNvPr id="31751" name="Text Box 8"/>
          <p:cNvSpPr txBox="1">
            <a:spLocks noChangeArrowheads="1"/>
          </p:cNvSpPr>
          <p:nvPr/>
        </p:nvSpPr>
        <p:spPr bwMode="auto">
          <a:xfrm>
            <a:off x="787400" y="3532188"/>
            <a:ext cx="7404100" cy="549275"/>
          </a:xfrm>
          <a:prstGeom prst="rect">
            <a:avLst/>
          </a:prstGeom>
          <a:noFill/>
          <a:ln w="9525" algn="ctr">
            <a:noFill/>
            <a:miter lim="800000"/>
            <a:headEnd/>
            <a:tailEnd/>
          </a:ln>
        </p:spPr>
        <p:txBody>
          <a:bodyPr lIns="0" tIns="0" rIns="0" bIns="0">
            <a:spAutoFit/>
          </a:bodyPr>
          <a:lstStyle/>
          <a:p>
            <a:pPr algn="ctr" eaLnBrk="0" hangingPunct="0"/>
            <a:r>
              <a:rPr lang="en-US">
                <a:latin typeface="Calibri" pitchFamily="34" charset="0"/>
                <a:ea typeface="Arial Unicode MS"/>
                <a:cs typeface="Arial Unicode MS"/>
              </a:rPr>
              <a:t>It is important to instruct patients to fully depress the plunger when injecting </a:t>
            </a:r>
            <a:br>
              <a:rPr lang="en-US">
                <a:latin typeface="Calibri" pitchFamily="34" charset="0"/>
                <a:ea typeface="Arial Unicode MS"/>
                <a:cs typeface="Arial Unicode MS"/>
              </a:rPr>
            </a:br>
            <a:r>
              <a:rPr lang="en-US">
                <a:latin typeface="Calibri" pitchFamily="34" charset="0"/>
                <a:ea typeface="Arial Unicode MS"/>
                <a:cs typeface="Arial Unicode MS"/>
              </a:rPr>
              <a:t>so all the drug is delivered and the safety system is activated </a:t>
            </a:r>
          </a:p>
        </p:txBody>
      </p:sp>
    </p:spTree>
  </p:cSld>
  <p:clrMapOvr>
    <a:masterClrMapping/>
  </p:clrMapOvr>
  <p:transition advClick="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ChangeArrowheads="1"/>
          </p:cNvSpPr>
          <p:nvPr/>
        </p:nvSpPr>
        <p:spPr bwMode="invGray">
          <a:xfrm>
            <a:off x="215900" y="5867400"/>
            <a:ext cx="8655050" cy="752475"/>
          </a:xfrm>
          <a:prstGeom prst="rect">
            <a:avLst/>
          </a:prstGeom>
          <a:noFill/>
          <a:ln w="12700" algn="ctr">
            <a:noFill/>
            <a:miter lim="800000"/>
            <a:headEnd/>
            <a:tailEnd/>
          </a:ln>
        </p:spPr>
        <p:txBody>
          <a:bodyPr lIns="0" tIns="0" rIns="0" bIns="0" anchor="b"/>
          <a:lstStyle/>
          <a:p>
            <a:pPr eaLnBrk="0" hangingPunct="0">
              <a:spcBef>
                <a:spcPct val="25000"/>
              </a:spcBef>
            </a:pPr>
            <a:endParaRPr lang="en-GB" sz="1400">
              <a:latin typeface="Calibri" pitchFamily="34" charset="0"/>
              <a:ea typeface="Arial Unicode MS"/>
              <a:cs typeface="Arial Unicode MS"/>
            </a:endParaRPr>
          </a:p>
          <a:p>
            <a:pPr eaLnBrk="0" hangingPunct="0">
              <a:spcBef>
                <a:spcPct val="25000"/>
              </a:spcBef>
            </a:pPr>
            <a:r>
              <a:rPr lang="en-US" sz="1200">
                <a:latin typeface="Calibri" pitchFamily="34" charset="0"/>
                <a:ea typeface="Arial Unicode MS"/>
                <a:cs typeface="Arial Unicode MS"/>
              </a:rPr>
              <a:t>FSH = follicle-stimulating hormone; </a:t>
            </a:r>
            <a:r>
              <a:rPr lang="en-GB" sz="1200">
                <a:latin typeface="Calibri" pitchFamily="34" charset="0"/>
                <a:ea typeface="Arial Unicode MS"/>
                <a:cs typeface="Arial Unicode MS"/>
              </a:rPr>
              <a:t>rFSH = recombinant FSH; t</a:t>
            </a:r>
            <a:r>
              <a:rPr lang="en-GB" sz="1200" baseline="-25000">
                <a:latin typeface="Calibri" pitchFamily="34" charset="0"/>
                <a:ea typeface="Arial Unicode MS"/>
                <a:cs typeface="Arial Unicode MS"/>
              </a:rPr>
              <a:t>1/2 </a:t>
            </a:r>
            <a:r>
              <a:rPr lang="en-GB" sz="1200">
                <a:latin typeface="Calibri" pitchFamily="34" charset="0"/>
                <a:ea typeface="Arial Unicode MS"/>
                <a:cs typeface="Arial Unicode MS"/>
              </a:rPr>
              <a:t>= half-life; T</a:t>
            </a:r>
            <a:r>
              <a:rPr lang="en-GB" sz="1200" baseline="-25000">
                <a:latin typeface="Calibri" pitchFamily="34" charset="0"/>
                <a:ea typeface="Arial Unicode MS"/>
                <a:cs typeface="Arial Unicode MS"/>
              </a:rPr>
              <a:t>max</a:t>
            </a:r>
            <a:r>
              <a:rPr lang="en-GB" sz="1200">
                <a:latin typeface="Calibri" pitchFamily="34" charset="0"/>
                <a:ea typeface="Arial Unicode MS"/>
                <a:cs typeface="Arial Unicode MS"/>
              </a:rPr>
              <a:t> = time to maximum concentration.</a:t>
            </a:r>
          </a:p>
          <a:p>
            <a:pPr eaLnBrk="0" hangingPunct="0">
              <a:spcBef>
                <a:spcPct val="25000"/>
              </a:spcBef>
            </a:pPr>
            <a:r>
              <a:rPr lang="en-US" sz="1000" b="1">
                <a:latin typeface="Calibri" pitchFamily="34" charset="0"/>
                <a:ea typeface="Arial Unicode MS"/>
                <a:cs typeface="Arial Unicode MS"/>
              </a:rPr>
              <a:t>1. </a:t>
            </a:r>
            <a:r>
              <a:rPr lang="en-US" sz="1000">
                <a:latin typeface="Calibri" pitchFamily="34" charset="0"/>
                <a:ea typeface="Arial Unicode MS"/>
                <a:cs typeface="Arial Unicode MS"/>
              </a:rPr>
              <a:t>Adapted with permission from Fauser BC et al. </a:t>
            </a:r>
            <a:r>
              <a:rPr lang="en-US" sz="1000" i="1">
                <a:latin typeface="Calibri" pitchFamily="34" charset="0"/>
                <a:ea typeface="Arial Unicode MS"/>
                <a:cs typeface="Arial Unicode MS"/>
              </a:rPr>
              <a:t>Hum Reprod Update. </a:t>
            </a:r>
            <a:r>
              <a:rPr lang="en-US" sz="1000">
                <a:latin typeface="Calibri" pitchFamily="34" charset="0"/>
                <a:ea typeface="Arial Unicode MS"/>
                <a:cs typeface="Arial Unicode MS"/>
              </a:rPr>
              <a:t>2009;15:309–321; </a:t>
            </a:r>
            <a:r>
              <a:rPr lang="en-US" sz="1000" b="1">
                <a:latin typeface="Calibri" pitchFamily="34" charset="0"/>
                <a:ea typeface="Arial Unicode MS"/>
                <a:cs typeface="Arial Unicode MS"/>
              </a:rPr>
              <a:t>2.</a:t>
            </a:r>
            <a:r>
              <a:rPr lang="en-US" sz="1000">
                <a:latin typeface="Calibri" pitchFamily="34" charset="0"/>
                <a:ea typeface="MS PGothic"/>
                <a:cs typeface="Arial Unicode MS"/>
              </a:rPr>
              <a:t> ELONVA</a:t>
            </a:r>
            <a:r>
              <a:rPr lang="en-US" sz="1000" baseline="30000">
                <a:latin typeface="Calibri" pitchFamily="34" charset="0"/>
                <a:ea typeface="MS PGothic"/>
                <a:cs typeface="Arial Unicode MS"/>
              </a:rPr>
              <a:t>™</a:t>
            </a:r>
            <a:r>
              <a:rPr lang="en-US" sz="1000">
                <a:latin typeface="Calibri" pitchFamily="34" charset="0"/>
                <a:ea typeface="MS PGothic"/>
                <a:cs typeface="Arial Unicode MS"/>
              </a:rPr>
              <a:t> (corifollitropin alfa) summary of product characteristics, 2010; </a:t>
            </a:r>
            <a:br>
              <a:rPr lang="en-US" sz="1000">
                <a:latin typeface="Calibri" pitchFamily="34" charset="0"/>
                <a:ea typeface="MS PGothic"/>
                <a:cs typeface="Arial Unicode MS"/>
              </a:rPr>
            </a:br>
            <a:r>
              <a:rPr lang="en-US" sz="1000" b="1">
                <a:latin typeface="Calibri" pitchFamily="34" charset="0"/>
                <a:ea typeface="MS PGothic"/>
                <a:cs typeface="Arial Unicode MS"/>
              </a:rPr>
              <a:t>3.</a:t>
            </a:r>
            <a:r>
              <a:rPr lang="en-US" sz="1000">
                <a:latin typeface="Calibri" pitchFamily="34" charset="0"/>
                <a:ea typeface="MS PGothic"/>
                <a:cs typeface="Arial Unicode MS"/>
              </a:rPr>
              <a:t> PUREGON</a:t>
            </a:r>
            <a:r>
              <a:rPr lang="en-US" sz="1000" baseline="30000">
                <a:latin typeface="Calibri" pitchFamily="34" charset="0"/>
                <a:ea typeface="MS PGothic"/>
                <a:cs typeface="Arial Unicode MS"/>
              </a:rPr>
              <a:t>®</a:t>
            </a:r>
            <a:r>
              <a:rPr lang="en-US" sz="1000">
                <a:latin typeface="Calibri" pitchFamily="34" charset="0"/>
                <a:ea typeface="MS PGothic"/>
                <a:cs typeface="Arial Unicode MS"/>
              </a:rPr>
              <a:t> (rFSH) summary of product characteristics, 2010. </a:t>
            </a:r>
            <a:endParaRPr lang="en-GB" sz="1000">
              <a:latin typeface="Calibri" pitchFamily="34" charset="0"/>
              <a:ea typeface="Arial Unicode MS"/>
              <a:cs typeface="Arial Unicode MS"/>
            </a:endParaRPr>
          </a:p>
        </p:txBody>
      </p:sp>
      <p:sp>
        <p:nvSpPr>
          <p:cNvPr id="33794" name="Rectangle 40"/>
          <p:cNvSpPr>
            <a:spLocks noGrp="1" noChangeArrowheads="1"/>
          </p:cNvSpPr>
          <p:nvPr>
            <p:ph type="title"/>
          </p:nvPr>
        </p:nvSpPr>
        <p:spPr/>
        <p:txBody>
          <a:bodyPr/>
          <a:lstStyle/>
          <a:p>
            <a:r>
              <a:rPr lang="en-US" smtClean="0"/>
              <a:t>Comparative Pharmacokinetics</a:t>
            </a:r>
          </a:p>
        </p:txBody>
      </p:sp>
      <p:grpSp>
        <p:nvGrpSpPr>
          <p:cNvPr id="33795" name="Group 32"/>
          <p:cNvGrpSpPr>
            <a:grpSpLocks/>
          </p:cNvGrpSpPr>
          <p:nvPr/>
        </p:nvGrpSpPr>
        <p:grpSpPr bwMode="auto">
          <a:xfrm>
            <a:off x="1168400" y="5145088"/>
            <a:ext cx="6116638" cy="61912"/>
            <a:chOff x="622" y="3474"/>
            <a:chExt cx="3986" cy="81"/>
          </a:xfrm>
        </p:grpSpPr>
        <p:sp>
          <p:nvSpPr>
            <p:cNvPr id="33820" name="Line 8"/>
            <p:cNvSpPr>
              <a:spLocks noChangeShapeType="1"/>
            </p:cNvSpPr>
            <p:nvPr/>
          </p:nvSpPr>
          <p:spPr bwMode="invGray">
            <a:xfrm>
              <a:off x="622" y="3474"/>
              <a:ext cx="0" cy="81"/>
            </a:xfrm>
            <a:prstGeom prst="line">
              <a:avLst/>
            </a:prstGeom>
            <a:noFill/>
            <a:ln w="19050">
              <a:solidFill>
                <a:schemeClr val="tx1"/>
              </a:solidFill>
              <a:round/>
              <a:headEnd/>
              <a:tailEnd/>
            </a:ln>
          </p:spPr>
          <p:txBody>
            <a:bodyPr lIns="0" tIns="0" rIns="0" bIns="0"/>
            <a:lstStyle/>
            <a:p>
              <a:endParaRPr lang="sr-Latn-CS"/>
            </a:p>
          </p:txBody>
        </p:sp>
        <p:sp>
          <p:nvSpPr>
            <p:cNvPr id="33821" name="Line 9"/>
            <p:cNvSpPr>
              <a:spLocks noChangeShapeType="1"/>
            </p:cNvSpPr>
            <p:nvPr/>
          </p:nvSpPr>
          <p:spPr bwMode="invGray">
            <a:xfrm>
              <a:off x="1063" y="3474"/>
              <a:ext cx="0" cy="81"/>
            </a:xfrm>
            <a:prstGeom prst="line">
              <a:avLst/>
            </a:prstGeom>
            <a:noFill/>
            <a:ln w="19050">
              <a:solidFill>
                <a:schemeClr val="tx1"/>
              </a:solidFill>
              <a:round/>
              <a:headEnd/>
              <a:tailEnd/>
            </a:ln>
          </p:spPr>
          <p:txBody>
            <a:bodyPr lIns="0" tIns="0" rIns="0" bIns="0"/>
            <a:lstStyle/>
            <a:p>
              <a:endParaRPr lang="sr-Latn-CS"/>
            </a:p>
          </p:txBody>
        </p:sp>
        <p:sp>
          <p:nvSpPr>
            <p:cNvPr id="33822" name="Line 10"/>
            <p:cNvSpPr>
              <a:spLocks noChangeShapeType="1"/>
            </p:cNvSpPr>
            <p:nvPr/>
          </p:nvSpPr>
          <p:spPr bwMode="invGray">
            <a:xfrm>
              <a:off x="1512" y="3474"/>
              <a:ext cx="0" cy="81"/>
            </a:xfrm>
            <a:prstGeom prst="line">
              <a:avLst/>
            </a:prstGeom>
            <a:noFill/>
            <a:ln w="19050">
              <a:solidFill>
                <a:schemeClr val="tx1"/>
              </a:solidFill>
              <a:round/>
              <a:headEnd/>
              <a:tailEnd/>
            </a:ln>
          </p:spPr>
          <p:txBody>
            <a:bodyPr lIns="0" tIns="0" rIns="0" bIns="0"/>
            <a:lstStyle/>
            <a:p>
              <a:endParaRPr lang="sr-Latn-CS"/>
            </a:p>
          </p:txBody>
        </p:sp>
        <p:sp>
          <p:nvSpPr>
            <p:cNvPr id="33823" name="Line 11"/>
            <p:cNvSpPr>
              <a:spLocks noChangeShapeType="1"/>
            </p:cNvSpPr>
            <p:nvPr/>
          </p:nvSpPr>
          <p:spPr bwMode="invGray">
            <a:xfrm>
              <a:off x="1953" y="3474"/>
              <a:ext cx="0" cy="81"/>
            </a:xfrm>
            <a:prstGeom prst="line">
              <a:avLst/>
            </a:prstGeom>
            <a:noFill/>
            <a:ln w="19050">
              <a:solidFill>
                <a:schemeClr val="tx1"/>
              </a:solidFill>
              <a:round/>
              <a:headEnd/>
              <a:tailEnd/>
            </a:ln>
          </p:spPr>
          <p:txBody>
            <a:bodyPr lIns="0" tIns="0" rIns="0" bIns="0"/>
            <a:lstStyle/>
            <a:p>
              <a:endParaRPr lang="sr-Latn-CS"/>
            </a:p>
          </p:txBody>
        </p:sp>
        <p:sp>
          <p:nvSpPr>
            <p:cNvPr id="33824" name="Line 12"/>
            <p:cNvSpPr>
              <a:spLocks noChangeShapeType="1"/>
            </p:cNvSpPr>
            <p:nvPr/>
          </p:nvSpPr>
          <p:spPr bwMode="invGray">
            <a:xfrm>
              <a:off x="2394" y="3474"/>
              <a:ext cx="0" cy="81"/>
            </a:xfrm>
            <a:prstGeom prst="line">
              <a:avLst/>
            </a:prstGeom>
            <a:noFill/>
            <a:ln w="19050">
              <a:solidFill>
                <a:schemeClr val="tx1"/>
              </a:solidFill>
              <a:round/>
              <a:headEnd/>
              <a:tailEnd/>
            </a:ln>
          </p:spPr>
          <p:txBody>
            <a:bodyPr lIns="0" tIns="0" rIns="0" bIns="0"/>
            <a:lstStyle/>
            <a:p>
              <a:endParaRPr lang="sr-Latn-CS"/>
            </a:p>
          </p:txBody>
        </p:sp>
        <p:sp>
          <p:nvSpPr>
            <p:cNvPr id="33825" name="Line 13"/>
            <p:cNvSpPr>
              <a:spLocks noChangeShapeType="1"/>
            </p:cNvSpPr>
            <p:nvPr/>
          </p:nvSpPr>
          <p:spPr bwMode="invGray">
            <a:xfrm>
              <a:off x="2843" y="3474"/>
              <a:ext cx="0" cy="81"/>
            </a:xfrm>
            <a:prstGeom prst="line">
              <a:avLst/>
            </a:prstGeom>
            <a:noFill/>
            <a:ln w="19050">
              <a:solidFill>
                <a:schemeClr val="tx1"/>
              </a:solidFill>
              <a:round/>
              <a:headEnd/>
              <a:tailEnd/>
            </a:ln>
          </p:spPr>
          <p:txBody>
            <a:bodyPr lIns="0" tIns="0" rIns="0" bIns="0"/>
            <a:lstStyle/>
            <a:p>
              <a:endParaRPr lang="sr-Latn-CS"/>
            </a:p>
          </p:txBody>
        </p:sp>
        <p:sp>
          <p:nvSpPr>
            <p:cNvPr id="33826" name="Line 14"/>
            <p:cNvSpPr>
              <a:spLocks noChangeShapeType="1"/>
            </p:cNvSpPr>
            <p:nvPr/>
          </p:nvSpPr>
          <p:spPr bwMode="invGray">
            <a:xfrm>
              <a:off x="3280" y="3474"/>
              <a:ext cx="0" cy="81"/>
            </a:xfrm>
            <a:prstGeom prst="line">
              <a:avLst/>
            </a:prstGeom>
            <a:noFill/>
            <a:ln w="19050">
              <a:solidFill>
                <a:schemeClr val="tx1"/>
              </a:solidFill>
              <a:round/>
              <a:headEnd/>
              <a:tailEnd/>
            </a:ln>
          </p:spPr>
          <p:txBody>
            <a:bodyPr lIns="0" tIns="0" rIns="0" bIns="0"/>
            <a:lstStyle/>
            <a:p>
              <a:endParaRPr lang="sr-Latn-CS"/>
            </a:p>
          </p:txBody>
        </p:sp>
        <p:sp>
          <p:nvSpPr>
            <p:cNvPr id="33827" name="Line 15"/>
            <p:cNvSpPr>
              <a:spLocks noChangeShapeType="1"/>
            </p:cNvSpPr>
            <p:nvPr/>
          </p:nvSpPr>
          <p:spPr bwMode="invGray">
            <a:xfrm>
              <a:off x="3721" y="3474"/>
              <a:ext cx="0" cy="81"/>
            </a:xfrm>
            <a:prstGeom prst="line">
              <a:avLst/>
            </a:prstGeom>
            <a:noFill/>
            <a:ln w="19050">
              <a:solidFill>
                <a:schemeClr val="tx1"/>
              </a:solidFill>
              <a:round/>
              <a:headEnd/>
              <a:tailEnd/>
            </a:ln>
          </p:spPr>
          <p:txBody>
            <a:bodyPr lIns="0" tIns="0" rIns="0" bIns="0"/>
            <a:lstStyle/>
            <a:p>
              <a:endParaRPr lang="sr-Latn-CS"/>
            </a:p>
          </p:txBody>
        </p:sp>
        <p:sp>
          <p:nvSpPr>
            <p:cNvPr id="33828" name="Line 16"/>
            <p:cNvSpPr>
              <a:spLocks noChangeShapeType="1"/>
            </p:cNvSpPr>
            <p:nvPr/>
          </p:nvSpPr>
          <p:spPr bwMode="invGray">
            <a:xfrm>
              <a:off x="4179" y="3474"/>
              <a:ext cx="0" cy="81"/>
            </a:xfrm>
            <a:prstGeom prst="line">
              <a:avLst/>
            </a:prstGeom>
            <a:noFill/>
            <a:ln w="19050">
              <a:solidFill>
                <a:schemeClr val="tx1"/>
              </a:solidFill>
              <a:round/>
              <a:headEnd/>
              <a:tailEnd/>
            </a:ln>
          </p:spPr>
          <p:txBody>
            <a:bodyPr lIns="0" tIns="0" rIns="0" bIns="0"/>
            <a:lstStyle/>
            <a:p>
              <a:endParaRPr lang="sr-Latn-CS"/>
            </a:p>
          </p:txBody>
        </p:sp>
        <p:sp>
          <p:nvSpPr>
            <p:cNvPr id="33829" name="Line 17"/>
            <p:cNvSpPr>
              <a:spLocks noChangeShapeType="1"/>
            </p:cNvSpPr>
            <p:nvPr/>
          </p:nvSpPr>
          <p:spPr bwMode="invGray">
            <a:xfrm>
              <a:off x="4608" y="3474"/>
              <a:ext cx="0" cy="81"/>
            </a:xfrm>
            <a:prstGeom prst="line">
              <a:avLst/>
            </a:prstGeom>
            <a:noFill/>
            <a:ln w="19050">
              <a:solidFill>
                <a:schemeClr val="tx1"/>
              </a:solidFill>
              <a:round/>
              <a:headEnd/>
              <a:tailEnd/>
            </a:ln>
          </p:spPr>
          <p:txBody>
            <a:bodyPr lIns="0" tIns="0" rIns="0" bIns="0"/>
            <a:lstStyle/>
            <a:p>
              <a:endParaRPr lang="sr-Latn-CS"/>
            </a:p>
          </p:txBody>
        </p:sp>
      </p:grpSp>
      <p:sp>
        <p:nvSpPr>
          <p:cNvPr id="33796" name="Text Box 18"/>
          <p:cNvSpPr txBox="1">
            <a:spLocks noChangeArrowheads="1"/>
          </p:cNvSpPr>
          <p:nvPr/>
        </p:nvSpPr>
        <p:spPr bwMode="invGray">
          <a:xfrm>
            <a:off x="7192963" y="5221288"/>
            <a:ext cx="161925" cy="212725"/>
          </a:xfrm>
          <a:prstGeom prst="rect">
            <a:avLst/>
          </a:prstGeom>
          <a:noFill/>
          <a:ln w="19050" algn="ctr">
            <a:noFill/>
            <a:miter lim="800000"/>
            <a:headEnd/>
            <a:tailEnd/>
          </a:ln>
        </p:spPr>
        <p:txBody>
          <a:bodyPr wrap="none" lIns="0" tIns="0" rIns="0" bIns="0">
            <a:spAutoFit/>
          </a:bodyPr>
          <a:lstStyle/>
          <a:p>
            <a:pPr algn="ctr" eaLnBrk="0" hangingPunct="0"/>
            <a:r>
              <a:rPr lang="en-US" sz="1400" b="1">
                <a:latin typeface="Calibri" pitchFamily="34" charset="0"/>
                <a:ea typeface="Arial Unicode MS"/>
                <a:cs typeface="Arial Unicode MS"/>
              </a:rPr>
              <a:t>10</a:t>
            </a:r>
          </a:p>
        </p:txBody>
      </p:sp>
      <p:sp>
        <p:nvSpPr>
          <p:cNvPr id="33797" name="Text Box 19"/>
          <p:cNvSpPr txBox="1">
            <a:spLocks noChangeArrowheads="1"/>
          </p:cNvSpPr>
          <p:nvPr/>
        </p:nvSpPr>
        <p:spPr bwMode="invGray">
          <a:xfrm>
            <a:off x="6556375" y="5221288"/>
            <a:ext cx="80963" cy="212725"/>
          </a:xfrm>
          <a:prstGeom prst="rect">
            <a:avLst/>
          </a:prstGeom>
          <a:noFill/>
          <a:ln w="19050" algn="ctr">
            <a:noFill/>
            <a:miter lim="800000"/>
            <a:headEnd/>
            <a:tailEnd/>
          </a:ln>
        </p:spPr>
        <p:txBody>
          <a:bodyPr wrap="none" lIns="0" tIns="0" rIns="0" bIns="0">
            <a:spAutoFit/>
          </a:bodyPr>
          <a:lstStyle/>
          <a:p>
            <a:pPr algn="ctr" eaLnBrk="0" hangingPunct="0"/>
            <a:r>
              <a:rPr lang="en-US" sz="1400" b="1">
                <a:latin typeface="Calibri" pitchFamily="34" charset="0"/>
                <a:ea typeface="Arial Unicode MS"/>
                <a:cs typeface="Arial Unicode MS"/>
              </a:rPr>
              <a:t>9</a:t>
            </a:r>
          </a:p>
        </p:txBody>
      </p:sp>
      <p:sp>
        <p:nvSpPr>
          <p:cNvPr id="33798" name="Text Box 20"/>
          <p:cNvSpPr txBox="1">
            <a:spLocks noChangeArrowheads="1"/>
          </p:cNvSpPr>
          <p:nvPr/>
        </p:nvSpPr>
        <p:spPr bwMode="invGray">
          <a:xfrm>
            <a:off x="5886450" y="5221288"/>
            <a:ext cx="80963" cy="212725"/>
          </a:xfrm>
          <a:prstGeom prst="rect">
            <a:avLst/>
          </a:prstGeom>
          <a:noFill/>
          <a:ln w="19050" algn="ctr">
            <a:noFill/>
            <a:miter lim="800000"/>
            <a:headEnd/>
            <a:tailEnd/>
          </a:ln>
        </p:spPr>
        <p:txBody>
          <a:bodyPr wrap="none" lIns="0" tIns="0" rIns="0" bIns="0">
            <a:spAutoFit/>
          </a:bodyPr>
          <a:lstStyle/>
          <a:p>
            <a:pPr algn="ctr" eaLnBrk="0" hangingPunct="0"/>
            <a:r>
              <a:rPr lang="en-US" sz="1400" b="1">
                <a:latin typeface="Calibri" pitchFamily="34" charset="0"/>
                <a:ea typeface="Arial Unicode MS"/>
                <a:cs typeface="Arial Unicode MS"/>
              </a:rPr>
              <a:t>8</a:t>
            </a:r>
          </a:p>
        </p:txBody>
      </p:sp>
      <p:sp>
        <p:nvSpPr>
          <p:cNvPr id="33799" name="Text Box 21"/>
          <p:cNvSpPr txBox="1">
            <a:spLocks noChangeArrowheads="1"/>
          </p:cNvSpPr>
          <p:nvPr/>
        </p:nvSpPr>
        <p:spPr bwMode="invGray">
          <a:xfrm>
            <a:off x="5210175" y="5221288"/>
            <a:ext cx="80963" cy="212725"/>
          </a:xfrm>
          <a:prstGeom prst="rect">
            <a:avLst/>
          </a:prstGeom>
          <a:noFill/>
          <a:ln w="19050" algn="ctr">
            <a:noFill/>
            <a:miter lim="800000"/>
            <a:headEnd/>
            <a:tailEnd/>
          </a:ln>
        </p:spPr>
        <p:txBody>
          <a:bodyPr wrap="none" lIns="0" tIns="0" rIns="0" bIns="0">
            <a:spAutoFit/>
          </a:bodyPr>
          <a:lstStyle/>
          <a:p>
            <a:pPr algn="ctr" eaLnBrk="0" hangingPunct="0"/>
            <a:r>
              <a:rPr lang="en-US" sz="1400" b="1">
                <a:latin typeface="Calibri" pitchFamily="34" charset="0"/>
                <a:ea typeface="Arial Unicode MS"/>
                <a:cs typeface="Arial Unicode MS"/>
              </a:rPr>
              <a:t>7</a:t>
            </a:r>
          </a:p>
        </p:txBody>
      </p:sp>
      <p:sp>
        <p:nvSpPr>
          <p:cNvPr id="33800" name="Text Box 22"/>
          <p:cNvSpPr txBox="1">
            <a:spLocks noChangeArrowheads="1"/>
          </p:cNvSpPr>
          <p:nvPr/>
        </p:nvSpPr>
        <p:spPr bwMode="invGray">
          <a:xfrm>
            <a:off x="4513263" y="5221288"/>
            <a:ext cx="80962" cy="212725"/>
          </a:xfrm>
          <a:prstGeom prst="rect">
            <a:avLst/>
          </a:prstGeom>
          <a:noFill/>
          <a:ln w="19050" algn="ctr">
            <a:noFill/>
            <a:miter lim="800000"/>
            <a:headEnd/>
            <a:tailEnd/>
          </a:ln>
        </p:spPr>
        <p:txBody>
          <a:bodyPr wrap="none" lIns="0" tIns="0" rIns="0" bIns="0">
            <a:spAutoFit/>
          </a:bodyPr>
          <a:lstStyle/>
          <a:p>
            <a:pPr algn="ctr" eaLnBrk="0" hangingPunct="0"/>
            <a:r>
              <a:rPr lang="en-US" sz="1400" b="1">
                <a:latin typeface="Calibri" pitchFamily="34" charset="0"/>
                <a:ea typeface="Arial Unicode MS"/>
                <a:cs typeface="Arial Unicode MS"/>
              </a:rPr>
              <a:t>6</a:t>
            </a:r>
          </a:p>
        </p:txBody>
      </p:sp>
      <p:sp>
        <p:nvSpPr>
          <p:cNvPr id="33801" name="Text Box 23"/>
          <p:cNvSpPr txBox="1">
            <a:spLocks noChangeArrowheads="1"/>
          </p:cNvSpPr>
          <p:nvPr/>
        </p:nvSpPr>
        <p:spPr bwMode="invGray">
          <a:xfrm>
            <a:off x="3846513" y="5221288"/>
            <a:ext cx="80962" cy="212725"/>
          </a:xfrm>
          <a:prstGeom prst="rect">
            <a:avLst/>
          </a:prstGeom>
          <a:noFill/>
          <a:ln w="19050" algn="ctr">
            <a:noFill/>
            <a:miter lim="800000"/>
            <a:headEnd/>
            <a:tailEnd/>
          </a:ln>
        </p:spPr>
        <p:txBody>
          <a:bodyPr wrap="none" lIns="0" tIns="0" rIns="0" bIns="0">
            <a:spAutoFit/>
          </a:bodyPr>
          <a:lstStyle/>
          <a:p>
            <a:pPr algn="ctr" eaLnBrk="0" hangingPunct="0"/>
            <a:r>
              <a:rPr lang="en-US" sz="1400" b="1">
                <a:latin typeface="Calibri" pitchFamily="34" charset="0"/>
                <a:ea typeface="Arial Unicode MS"/>
                <a:cs typeface="Arial Unicode MS"/>
              </a:rPr>
              <a:t>5</a:t>
            </a:r>
          </a:p>
        </p:txBody>
      </p:sp>
      <p:sp>
        <p:nvSpPr>
          <p:cNvPr id="33802" name="Text Box 24"/>
          <p:cNvSpPr txBox="1">
            <a:spLocks noChangeArrowheads="1"/>
          </p:cNvSpPr>
          <p:nvPr/>
        </p:nvSpPr>
        <p:spPr bwMode="invGray">
          <a:xfrm>
            <a:off x="3157538" y="5221288"/>
            <a:ext cx="80962" cy="212725"/>
          </a:xfrm>
          <a:prstGeom prst="rect">
            <a:avLst/>
          </a:prstGeom>
          <a:noFill/>
          <a:ln w="19050" algn="ctr">
            <a:noFill/>
            <a:miter lim="800000"/>
            <a:headEnd/>
            <a:tailEnd/>
          </a:ln>
        </p:spPr>
        <p:txBody>
          <a:bodyPr wrap="none" lIns="0" tIns="0" rIns="0" bIns="0">
            <a:spAutoFit/>
          </a:bodyPr>
          <a:lstStyle/>
          <a:p>
            <a:pPr algn="ctr" eaLnBrk="0" hangingPunct="0"/>
            <a:r>
              <a:rPr lang="en-US" sz="1400" b="1">
                <a:latin typeface="Calibri" pitchFamily="34" charset="0"/>
                <a:ea typeface="Arial Unicode MS"/>
                <a:cs typeface="Arial Unicode MS"/>
              </a:rPr>
              <a:t>4</a:t>
            </a:r>
          </a:p>
        </p:txBody>
      </p:sp>
      <p:sp>
        <p:nvSpPr>
          <p:cNvPr id="33803" name="Text Box 25"/>
          <p:cNvSpPr txBox="1">
            <a:spLocks noChangeArrowheads="1"/>
          </p:cNvSpPr>
          <p:nvPr/>
        </p:nvSpPr>
        <p:spPr bwMode="invGray">
          <a:xfrm>
            <a:off x="2474913" y="5221288"/>
            <a:ext cx="80962" cy="212725"/>
          </a:xfrm>
          <a:prstGeom prst="rect">
            <a:avLst/>
          </a:prstGeom>
          <a:noFill/>
          <a:ln w="19050" algn="ctr">
            <a:noFill/>
            <a:miter lim="800000"/>
            <a:headEnd/>
            <a:tailEnd/>
          </a:ln>
        </p:spPr>
        <p:txBody>
          <a:bodyPr wrap="none" lIns="0" tIns="0" rIns="0" bIns="0">
            <a:spAutoFit/>
          </a:bodyPr>
          <a:lstStyle/>
          <a:p>
            <a:pPr algn="ctr" eaLnBrk="0" hangingPunct="0"/>
            <a:r>
              <a:rPr lang="en-US" sz="1400" b="1">
                <a:latin typeface="Calibri" pitchFamily="34" charset="0"/>
                <a:ea typeface="Arial Unicode MS"/>
                <a:cs typeface="Arial Unicode MS"/>
              </a:rPr>
              <a:t>3</a:t>
            </a:r>
          </a:p>
        </p:txBody>
      </p:sp>
      <p:sp>
        <p:nvSpPr>
          <p:cNvPr id="33804" name="Text Box 26"/>
          <p:cNvSpPr txBox="1">
            <a:spLocks noChangeArrowheads="1"/>
          </p:cNvSpPr>
          <p:nvPr/>
        </p:nvSpPr>
        <p:spPr bwMode="invGray">
          <a:xfrm>
            <a:off x="1797050" y="5221288"/>
            <a:ext cx="80963" cy="212725"/>
          </a:xfrm>
          <a:prstGeom prst="rect">
            <a:avLst/>
          </a:prstGeom>
          <a:noFill/>
          <a:ln w="19050" algn="ctr">
            <a:noFill/>
            <a:miter lim="800000"/>
            <a:headEnd/>
            <a:tailEnd/>
          </a:ln>
        </p:spPr>
        <p:txBody>
          <a:bodyPr wrap="none" lIns="0" tIns="0" rIns="0" bIns="0">
            <a:spAutoFit/>
          </a:bodyPr>
          <a:lstStyle/>
          <a:p>
            <a:pPr algn="ctr" eaLnBrk="0" hangingPunct="0"/>
            <a:r>
              <a:rPr lang="en-US" sz="1400" b="1">
                <a:latin typeface="Calibri" pitchFamily="34" charset="0"/>
                <a:ea typeface="Arial Unicode MS"/>
                <a:cs typeface="Arial Unicode MS"/>
              </a:rPr>
              <a:t>2</a:t>
            </a:r>
          </a:p>
        </p:txBody>
      </p:sp>
      <p:sp>
        <p:nvSpPr>
          <p:cNvPr id="33805" name="Text Box 27"/>
          <p:cNvSpPr txBox="1">
            <a:spLocks noChangeArrowheads="1"/>
          </p:cNvSpPr>
          <p:nvPr/>
        </p:nvSpPr>
        <p:spPr bwMode="invGray">
          <a:xfrm>
            <a:off x="1119188" y="5221288"/>
            <a:ext cx="80962" cy="212725"/>
          </a:xfrm>
          <a:prstGeom prst="rect">
            <a:avLst/>
          </a:prstGeom>
          <a:noFill/>
          <a:ln w="19050" algn="ctr">
            <a:noFill/>
            <a:miter lim="800000"/>
            <a:headEnd/>
            <a:tailEnd/>
          </a:ln>
        </p:spPr>
        <p:txBody>
          <a:bodyPr wrap="none" lIns="0" tIns="0" rIns="0" bIns="0">
            <a:spAutoFit/>
          </a:bodyPr>
          <a:lstStyle/>
          <a:p>
            <a:pPr algn="ctr" eaLnBrk="0" hangingPunct="0"/>
            <a:r>
              <a:rPr lang="en-US" sz="1400" b="1">
                <a:latin typeface="Calibri" pitchFamily="34" charset="0"/>
                <a:ea typeface="Arial Unicode MS"/>
                <a:cs typeface="Arial Unicode MS"/>
              </a:rPr>
              <a:t>1</a:t>
            </a:r>
          </a:p>
        </p:txBody>
      </p:sp>
      <p:sp>
        <p:nvSpPr>
          <p:cNvPr id="33806" name="Text Box 28"/>
          <p:cNvSpPr txBox="1">
            <a:spLocks noChangeArrowheads="1"/>
          </p:cNvSpPr>
          <p:nvPr/>
        </p:nvSpPr>
        <p:spPr bwMode="invGray">
          <a:xfrm>
            <a:off x="1144588" y="5429250"/>
            <a:ext cx="6169025" cy="244475"/>
          </a:xfrm>
          <a:prstGeom prst="rect">
            <a:avLst/>
          </a:prstGeom>
          <a:noFill/>
          <a:ln w="19050" algn="ctr">
            <a:noFill/>
            <a:miter lim="800000"/>
            <a:headEnd/>
            <a:tailEnd/>
          </a:ln>
        </p:spPr>
        <p:txBody>
          <a:bodyPr lIns="0" tIns="0" rIns="0" bIns="0">
            <a:spAutoFit/>
          </a:bodyPr>
          <a:lstStyle/>
          <a:p>
            <a:pPr algn="ctr" eaLnBrk="0" hangingPunct="0"/>
            <a:r>
              <a:rPr lang="en-US" sz="1600" b="1">
                <a:latin typeface="Calibri" pitchFamily="34" charset="0"/>
                <a:ea typeface="Arial Unicode MS"/>
                <a:cs typeface="Arial Unicode MS"/>
              </a:rPr>
              <a:t>Stimulation Days</a:t>
            </a:r>
          </a:p>
        </p:txBody>
      </p:sp>
      <p:sp>
        <p:nvSpPr>
          <p:cNvPr id="33807" name="Text Box 29"/>
          <p:cNvSpPr txBox="1">
            <a:spLocks noChangeArrowheads="1"/>
          </p:cNvSpPr>
          <p:nvPr/>
        </p:nvSpPr>
        <p:spPr bwMode="invGray">
          <a:xfrm rot="-5400000">
            <a:off x="-879475" y="3267075"/>
            <a:ext cx="3509963" cy="246063"/>
          </a:xfrm>
          <a:prstGeom prst="rect">
            <a:avLst/>
          </a:prstGeom>
          <a:noFill/>
          <a:ln w="19050" algn="ctr">
            <a:noFill/>
            <a:miter lim="800000"/>
            <a:headEnd/>
            <a:tailEnd/>
          </a:ln>
        </p:spPr>
        <p:txBody>
          <a:bodyPr lIns="0" tIns="0" rIns="0" bIns="0">
            <a:spAutoFit/>
          </a:bodyPr>
          <a:lstStyle/>
          <a:p>
            <a:pPr algn="ctr" eaLnBrk="0" hangingPunct="0"/>
            <a:r>
              <a:rPr lang="en-US" sz="1600" b="1">
                <a:latin typeface="Calibri" pitchFamily="34" charset="0"/>
                <a:ea typeface="Arial Unicode MS"/>
                <a:cs typeface="Arial Unicode MS"/>
              </a:rPr>
              <a:t>FSH Activity</a:t>
            </a:r>
            <a:r>
              <a:rPr lang="en-US" sz="1600" b="1" baseline="30000">
                <a:latin typeface="Calibri" pitchFamily="34" charset="0"/>
                <a:ea typeface="Arial Unicode MS"/>
                <a:cs typeface="Arial Unicode MS"/>
              </a:rPr>
              <a:t>1</a:t>
            </a:r>
            <a:endParaRPr lang="en-US" sz="1600" b="1">
              <a:latin typeface="Calibri" pitchFamily="34" charset="0"/>
              <a:ea typeface="Arial Unicode MS"/>
              <a:cs typeface="Arial Unicode MS"/>
            </a:endParaRPr>
          </a:p>
        </p:txBody>
      </p:sp>
      <p:sp>
        <p:nvSpPr>
          <p:cNvPr id="33808" name="Text Box 30"/>
          <p:cNvSpPr txBox="1">
            <a:spLocks noChangeArrowheads="1"/>
          </p:cNvSpPr>
          <p:nvPr/>
        </p:nvSpPr>
        <p:spPr bwMode="invGray">
          <a:xfrm>
            <a:off x="7385050" y="3932238"/>
            <a:ext cx="1116013" cy="425450"/>
          </a:xfrm>
          <a:prstGeom prst="rect">
            <a:avLst/>
          </a:prstGeom>
          <a:noFill/>
          <a:ln w="19050" algn="ctr">
            <a:noFill/>
            <a:miter lim="800000"/>
            <a:headEnd/>
            <a:tailEnd/>
          </a:ln>
        </p:spPr>
        <p:txBody>
          <a:bodyPr lIns="0" tIns="0" rIns="0" bIns="0">
            <a:spAutoFit/>
          </a:bodyPr>
          <a:lstStyle/>
          <a:p>
            <a:pPr eaLnBrk="0" hangingPunct="0"/>
            <a:r>
              <a:rPr lang="en-US" sz="1400" b="1">
                <a:latin typeface="Calibri" pitchFamily="34" charset="0"/>
                <a:ea typeface="Arial Unicode MS"/>
                <a:cs typeface="Arial Unicode MS"/>
              </a:rPr>
              <a:t>Therapeutic threshold</a:t>
            </a:r>
          </a:p>
        </p:txBody>
      </p:sp>
      <p:sp>
        <p:nvSpPr>
          <p:cNvPr id="33809" name="Text Box 31"/>
          <p:cNvSpPr txBox="1">
            <a:spLocks noChangeArrowheads="1"/>
          </p:cNvSpPr>
          <p:nvPr/>
        </p:nvSpPr>
        <p:spPr bwMode="auto">
          <a:xfrm>
            <a:off x="6211888" y="1822450"/>
            <a:ext cx="1446212" cy="517525"/>
          </a:xfrm>
          <a:prstGeom prst="rect">
            <a:avLst/>
          </a:prstGeom>
          <a:noFill/>
          <a:ln w="9525">
            <a:noFill/>
            <a:miter lim="800000"/>
            <a:headEnd/>
            <a:tailEnd/>
          </a:ln>
        </p:spPr>
        <p:txBody>
          <a:bodyPr wrap="none">
            <a:spAutoFit/>
          </a:bodyPr>
          <a:lstStyle/>
          <a:p>
            <a:pPr eaLnBrk="0" hangingPunct="0"/>
            <a:r>
              <a:rPr lang="en-US" sz="1400" b="1">
                <a:latin typeface="Calibri" pitchFamily="34" charset="0"/>
                <a:ea typeface="Arial Unicode MS"/>
                <a:cs typeface="Arial Unicode MS"/>
              </a:rPr>
              <a:t>Corifollitropin alfa</a:t>
            </a:r>
          </a:p>
          <a:p>
            <a:pPr eaLnBrk="0" hangingPunct="0"/>
            <a:r>
              <a:rPr lang="en-US" sz="1400" b="1">
                <a:latin typeface="Calibri" pitchFamily="34" charset="0"/>
                <a:ea typeface="Arial Unicode MS"/>
                <a:cs typeface="Arial Unicode MS"/>
              </a:rPr>
              <a:t>rFSH</a:t>
            </a:r>
          </a:p>
        </p:txBody>
      </p:sp>
      <p:sp>
        <p:nvSpPr>
          <p:cNvPr id="33810" name="Freeform 34"/>
          <p:cNvSpPr>
            <a:spLocks/>
          </p:cNvSpPr>
          <p:nvPr/>
        </p:nvSpPr>
        <p:spPr bwMode="auto">
          <a:xfrm>
            <a:off x="1171575" y="2813050"/>
            <a:ext cx="4746625" cy="1933575"/>
          </a:xfrm>
          <a:custGeom>
            <a:avLst/>
            <a:gdLst>
              <a:gd name="T0" fmla="*/ 0 w 3093"/>
              <a:gd name="T1" fmla="*/ 2147483647 h 1347"/>
              <a:gd name="T2" fmla="*/ 2147483647 w 3093"/>
              <a:gd name="T3" fmla="*/ 2147483647 h 1347"/>
              <a:gd name="T4" fmla="*/ 2147483647 w 3093"/>
              <a:gd name="T5" fmla="*/ 2147483647 h 1347"/>
              <a:gd name="T6" fmla="*/ 2147483647 w 3093"/>
              <a:gd name="T7" fmla="*/ 2147483647 h 1347"/>
              <a:gd name="T8" fmla="*/ 2147483647 w 3093"/>
              <a:gd name="T9" fmla="*/ 2147483647 h 1347"/>
              <a:gd name="T10" fmla="*/ 0 60000 65536"/>
              <a:gd name="T11" fmla="*/ 0 60000 65536"/>
              <a:gd name="T12" fmla="*/ 0 60000 65536"/>
              <a:gd name="T13" fmla="*/ 0 60000 65536"/>
              <a:gd name="T14" fmla="*/ 0 60000 65536"/>
              <a:gd name="T15" fmla="*/ 0 w 3093"/>
              <a:gd name="T16" fmla="*/ 0 h 1347"/>
              <a:gd name="T17" fmla="*/ 3093 w 3093"/>
              <a:gd name="T18" fmla="*/ 1347 h 1347"/>
            </a:gdLst>
            <a:ahLst/>
            <a:cxnLst>
              <a:cxn ang="T10">
                <a:pos x="T0" y="T1"/>
              </a:cxn>
              <a:cxn ang="T11">
                <a:pos x="T2" y="T3"/>
              </a:cxn>
              <a:cxn ang="T12">
                <a:pos x="T4" y="T5"/>
              </a:cxn>
              <a:cxn ang="T13">
                <a:pos x="T6" y="T7"/>
              </a:cxn>
              <a:cxn ang="T14">
                <a:pos x="T8" y="T9"/>
              </a:cxn>
            </a:cxnLst>
            <a:rect l="T15" t="T16" r="T17" b="T18"/>
            <a:pathLst>
              <a:path w="3093" h="1347">
                <a:moveTo>
                  <a:pt x="0" y="1347"/>
                </a:moveTo>
                <a:cubicBezTo>
                  <a:pt x="101" y="857"/>
                  <a:pt x="116" y="639"/>
                  <a:pt x="350" y="214"/>
                </a:cubicBezTo>
                <a:cubicBezTo>
                  <a:pt x="520" y="0"/>
                  <a:pt x="605" y="3"/>
                  <a:pt x="684" y="1"/>
                </a:cubicBezTo>
                <a:cubicBezTo>
                  <a:pt x="842" y="0"/>
                  <a:pt x="1068" y="34"/>
                  <a:pt x="1238" y="94"/>
                </a:cubicBezTo>
                <a:cubicBezTo>
                  <a:pt x="1408" y="154"/>
                  <a:pt x="2427" y="679"/>
                  <a:pt x="3093" y="862"/>
                </a:cubicBezTo>
              </a:path>
            </a:pathLst>
          </a:custGeom>
          <a:noFill/>
          <a:ln w="28575" cap="flat" cmpd="sng">
            <a:solidFill>
              <a:schemeClr val="accent1"/>
            </a:solidFill>
            <a:prstDash val="solid"/>
            <a:round/>
            <a:headEnd/>
            <a:tailEnd/>
          </a:ln>
        </p:spPr>
        <p:txBody>
          <a:bodyPr wrap="none" lIns="0" tIns="0" rIns="0" bIns="0" anchor="ctr"/>
          <a:lstStyle/>
          <a:p>
            <a:endParaRPr lang="sr-Latn-CS"/>
          </a:p>
        </p:txBody>
      </p:sp>
      <p:sp>
        <p:nvSpPr>
          <p:cNvPr id="33811" name="Line 35"/>
          <p:cNvSpPr>
            <a:spLocks noChangeShapeType="1"/>
          </p:cNvSpPr>
          <p:nvPr/>
        </p:nvSpPr>
        <p:spPr bwMode="invGray">
          <a:xfrm>
            <a:off x="5969000" y="4071938"/>
            <a:ext cx="1349375" cy="322262"/>
          </a:xfrm>
          <a:prstGeom prst="line">
            <a:avLst/>
          </a:prstGeom>
          <a:noFill/>
          <a:ln w="28575">
            <a:solidFill>
              <a:schemeClr val="accent1"/>
            </a:solidFill>
            <a:prstDash val="dash"/>
            <a:round/>
            <a:headEnd/>
            <a:tailEnd/>
          </a:ln>
        </p:spPr>
        <p:txBody>
          <a:bodyPr wrap="none" lIns="0" tIns="0" rIns="0" bIns="0" anchor="ctr"/>
          <a:lstStyle/>
          <a:p>
            <a:endParaRPr lang="sr-Latn-CS"/>
          </a:p>
        </p:txBody>
      </p:sp>
      <p:sp>
        <p:nvSpPr>
          <p:cNvPr id="33812" name="Line 37"/>
          <p:cNvSpPr>
            <a:spLocks noChangeShapeType="1"/>
          </p:cNvSpPr>
          <p:nvPr/>
        </p:nvSpPr>
        <p:spPr bwMode="invGray">
          <a:xfrm>
            <a:off x="1184275" y="4095750"/>
            <a:ext cx="6119813" cy="0"/>
          </a:xfrm>
          <a:prstGeom prst="line">
            <a:avLst/>
          </a:prstGeom>
          <a:noFill/>
          <a:ln w="19050">
            <a:solidFill>
              <a:schemeClr val="tx1"/>
            </a:solidFill>
            <a:prstDash val="dash"/>
            <a:round/>
            <a:headEnd/>
            <a:tailEnd/>
          </a:ln>
        </p:spPr>
        <p:txBody>
          <a:bodyPr wrap="none" lIns="0" tIns="0" rIns="0" bIns="0" anchor="ctr"/>
          <a:lstStyle/>
          <a:p>
            <a:endParaRPr lang="sr-Latn-CS"/>
          </a:p>
        </p:txBody>
      </p:sp>
      <p:sp>
        <p:nvSpPr>
          <p:cNvPr id="33813" name="Freeform 7"/>
          <p:cNvSpPr>
            <a:spLocks/>
          </p:cNvSpPr>
          <p:nvPr/>
        </p:nvSpPr>
        <p:spPr bwMode="invGray">
          <a:xfrm>
            <a:off x="1168400" y="1635125"/>
            <a:ext cx="6145213" cy="3511550"/>
          </a:xfrm>
          <a:custGeom>
            <a:avLst/>
            <a:gdLst>
              <a:gd name="T0" fmla="*/ 0 w 2887"/>
              <a:gd name="T1" fmla="*/ 0 h 1619"/>
              <a:gd name="T2" fmla="*/ 0 w 2887"/>
              <a:gd name="T3" fmla="*/ 2147483647 h 1619"/>
              <a:gd name="T4" fmla="*/ 2147483647 w 2887"/>
              <a:gd name="T5" fmla="*/ 2147483647 h 1619"/>
              <a:gd name="T6" fmla="*/ 0 60000 65536"/>
              <a:gd name="T7" fmla="*/ 0 60000 65536"/>
              <a:gd name="T8" fmla="*/ 0 60000 65536"/>
              <a:gd name="T9" fmla="*/ 0 w 2887"/>
              <a:gd name="T10" fmla="*/ 0 h 1619"/>
              <a:gd name="T11" fmla="*/ 2887 w 2887"/>
              <a:gd name="T12" fmla="*/ 1619 h 1619"/>
            </a:gdLst>
            <a:ahLst/>
            <a:cxnLst>
              <a:cxn ang="T6">
                <a:pos x="T0" y="T1"/>
              </a:cxn>
              <a:cxn ang="T7">
                <a:pos x="T2" y="T3"/>
              </a:cxn>
              <a:cxn ang="T8">
                <a:pos x="T4" y="T5"/>
              </a:cxn>
            </a:cxnLst>
            <a:rect l="T9" t="T10" r="T11" b="T12"/>
            <a:pathLst>
              <a:path w="2887" h="1619">
                <a:moveTo>
                  <a:pt x="0" y="0"/>
                </a:moveTo>
                <a:lnTo>
                  <a:pt x="0" y="1619"/>
                </a:lnTo>
                <a:lnTo>
                  <a:pt x="2887" y="1619"/>
                </a:lnTo>
              </a:path>
            </a:pathLst>
          </a:custGeom>
          <a:noFill/>
          <a:ln w="19050" cap="flat" cmpd="sng">
            <a:solidFill>
              <a:schemeClr val="tx1"/>
            </a:solidFill>
            <a:prstDash val="solid"/>
            <a:round/>
            <a:headEnd type="none" w="med" len="med"/>
            <a:tailEnd type="none" w="med" len="med"/>
          </a:ln>
        </p:spPr>
        <p:txBody>
          <a:bodyPr lIns="0" tIns="0" rIns="0" bIns="0"/>
          <a:lstStyle/>
          <a:p>
            <a:endParaRPr lang="sr-Latn-CS"/>
          </a:p>
        </p:txBody>
      </p:sp>
      <p:sp>
        <p:nvSpPr>
          <p:cNvPr id="33814" name="Line 38"/>
          <p:cNvSpPr>
            <a:spLocks noChangeShapeType="1"/>
          </p:cNvSpPr>
          <p:nvPr/>
        </p:nvSpPr>
        <p:spPr bwMode="auto">
          <a:xfrm flipH="1">
            <a:off x="5861050" y="1981200"/>
            <a:ext cx="393700" cy="0"/>
          </a:xfrm>
          <a:prstGeom prst="line">
            <a:avLst/>
          </a:prstGeom>
          <a:noFill/>
          <a:ln w="28575">
            <a:solidFill>
              <a:schemeClr val="accent1"/>
            </a:solidFill>
            <a:round/>
            <a:headEnd/>
            <a:tailEnd/>
          </a:ln>
        </p:spPr>
        <p:txBody>
          <a:bodyPr wrap="none" lIns="0" tIns="0" rIns="0" bIns="0" anchor="ctr"/>
          <a:lstStyle/>
          <a:p>
            <a:endParaRPr lang="sr-Latn-CS"/>
          </a:p>
        </p:txBody>
      </p:sp>
      <p:sp>
        <p:nvSpPr>
          <p:cNvPr id="33815" name="Line 39"/>
          <p:cNvSpPr>
            <a:spLocks noChangeShapeType="1"/>
          </p:cNvSpPr>
          <p:nvPr/>
        </p:nvSpPr>
        <p:spPr bwMode="auto">
          <a:xfrm flipH="1">
            <a:off x="5861050" y="2208213"/>
            <a:ext cx="393700" cy="0"/>
          </a:xfrm>
          <a:prstGeom prst="line">
            <a:avLst/>
          </a:prstGeom>
          <a:noFill/>
          <a:ln w="28575">
            <a:solidFill>
              <a:schemeClr val="folHlink"/>
            </a:solidFill>
            <a:round/>
            <a:headEnd/>
            <a:tailEnd/>
          </a:ln>
        </p:spPr>
        <p:txBody>
          <a:bodyPr wrap="none" lIns="0" tIns="0" rIns="0" bIns="0" anchor="ctr"/>
          <a:lstStyle/>
          <a:p>
            <a:endParaRPr lang="sr-Latn-CS"/>
          </a:p>
        </p:txBody>
      </p:sp>
      <p:sp>
        <p:nvSpPr>
          <p:cNvPr id="33816" name="Freeform 36"/>
          <p:cNvSpPr>
            <a:spLocks/>
          </p:cNvSpPr>
          <p:nvPr/>
        </p:nvSpPr>
        <p:spPr bwMode="invGray">
          <a:xfrm>
            <a:off x="1176338" y="3633788"/>
            <a:ext cx="4765675" cy="1252537"/>
          </a:xfrm>
          <a:custGeom>
            <a:avLst/>
            <a:gdLst>
              <a:gd name="T0" fmla="*/ 0 w 3105"/>
              <a:gd name="T1" fmla="*/ 2147483647 h 872"/>
              <a:gd name="T2" fmla="*/ 2147483647 w 3105"/>
              <a:gd name="T3" fmla="*/ 2147483647 h 872"/>
              <a:gd name="T4" fmla="*/ 2147483647 w 3105"/>
              <a:gd name="T5" fmla="*/ 2147483647 h 872"/>
              <a:gd name="T6" fmla="*/ 2147483647 w 3105"/>
              <a:gd name="T7" fmla="*/ 2147483647 h 872"/>
              <a:gd name="T8" fmla="*/ 2147483647 w 3105"/>
              <a:gd name="T9" fmla="*/ 2147483647 h 872"/>
              <a:gd name="T10" fmla="*/ 2147483647 w 3105"/>
              <a:gd name="T11" fmla="*/ 2147483647 h 872"/>
              <a:gd name="T12" fmla="*/ 2147483647 w 3105"/>
              <a:gd name="T13" fmla="*/ 2147483647 h 872"/>
              <a:gd name="T14" fmla="*/ 2147483647 w 3105"/>
              <a:gd name="T15" fmla="*/ 2147483647 h 872"/>
              <a:gd name="T16" fmla="*/ 2147483647 w 3105"/>
              <a:gd name="T17" fmla="*/ 2147483647 h 872"/>
              <a:gd name="T18" fmla="*/ 2147483647 w 3105"/>
              <a:gd name="T19" fmla="*/ 2147483647 h 872"/>
              <a:gd name="T20" fmla="*/ 2147483647 w 3105"/>
              <a:gd name="T21" fmla="*/ 2147483647 h 872"/>
              <a:gd name="T22" fmla="*/ 2147483647 w 3105"/>
              <a:gd name="T23" fmla="*/ 2147483647 h 872"/>
              <a:gd name="T24" fmla="*/ 2147483647 w 3105"/>
              <a:gd name="T25" fmla="*/ 2147483647 h 872"/>
              <a:gd name="T26" fmla="*/ 2147483647 w 3105"/>
              <a:gd name="T27" fmla="*/ 2147483647 h 872"/>
              <a:gd name="T28" fmla="*/ 2147483647 w 3105"/>
              <a:gd name="T29" fmla="*/ 2147483647 h 8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105"/>
              <a:gd name="T46" fmla="*/ 0 h 872"/>
              <a:gd name="T47" fmla="*/ 3105 w 3105"/>
              <a:gd name="T48" fmla="*/ 872 h 87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105" h="872">
                <a:moveTo>
                  <a:pt x="0" y="872"/>
                </a:moveTo>
                <a:cubicBezTo>
                  <a:pt x="33" y="825"/>
                  <a:pt x="36" y="626"/>
                  <a:pt x="201" y="587"/>
                </a:cubicBezTo>
                <a:cubicBezTo>
                  <a:pt x="366" y="548"/>
                  <a:pt x="407" y="702"/>
                  <a:pt x="435" y="716"/>
                </a:cubicBezTo>
                <a:cubicBezTo>
                  <a:pt x="535" y="557"/>
                  <a:pt x="519" y="442"/>
                  <a:pt x="636" y="398"/>
                </a:cubicBezTo>
                <a:cubicBezTo>
                  <a:pt x="661" y="382"/>
                  <a:pt x="805" y="380"/>
                  <a:pt x="876" y="566"/>
                </a:cubicBezTo>
                <a:cubicBezTo>
                  <a:pt x="917" y="470"/>
                  <a:pt x="939" y="188"/>
                  <a:pt x="1099" y="170"/>
                </a:cubicBezTo>
                <a:cubicBezTo>
                  <a:pt x="1259" y="152"/>
                  <a:pt x="1311" y="290"/>
                  <a:pt x="1320" y="353"/>
                </a:cubicBezTo>
                <a:cubicBezTo>
                  <a:pt x="1365" y="286"/>
                  <a:pt x="1377" y="10"/>
                  <a:pt x="1559" y="4"/>
                </a:cubicBezTo>
                <a:cubicBezTo>
                  <a:pt x="1695" y="2"/>
                  <a:pt x="1763" y="188"/>
                  <a:pt x="1761" y="266"/>
                </a:cubicBezTo>
                <a:cubicBezTo>
                  <a:pt x="1791" y="162"/>
                  <a:pt x="1843" y="14"/>
                  <a:pt x="1979" y="10"/>
                </a:cubicBezTo>
                <a:cubicBezTo>
                  <a:pt x="2115" y="6"/>
                  <a:pt x="2171" y="194"/>
                  <a:pt x="2211" y="263"/>
                </a:cubicBezTo>
                <a:cubicBezTo>
                  <a:pt x="2265" y="188"/>
                  <a:pt x="2287" y="20"/>
                  <a:pt x="2441" y="10"/>
                </a:cubicBezTo>
                <a:cubicBezTo>
                  <a:pt x="2595" y="0"/>
                  <a:pt x="2633" y="234"/>
                  <a:pt x="2652" y="260"/>
                </a:cubicBezTo>
                <a:cubicBezTo>
                  <a:pt x="2689" y="120"/>
                  <a:pt x="2808" y="6"/>
                  <a:pt x="2883" y="8"/>
                </a:cubicBezTo>
                <a:cubicBezTo>
                  <a:pt x="2958" y="10"/>
                  <a:pt x="3067" y="112"/>
                  <a:pt x="3105" y="275"/>
                </a:cubicBezTo>
              </a:path>
            </a:pathLst>
          </a:custGeom>
          <a:noFill/>
          <a:ln w="28575" cap="flat" cmpd="sng">
            <a:solidFill>
              <a:schemeClr val="folHlink"/>
            </a:solidFill>
            <a:prstDash val="solid"/>
            <a:round/>
            <a:headEnd/>
            <a:tailEnd/>
          </a:ln>
        </p:spPr>
        <p:txBody>
          <a:bodyPr wrap="none" lIns="0" tIns="0" rIns="0" bIns="0" anchor="ctr"/>
          <a:lstStyle/>
          <a:p>
            <a:endParaRPr lang="sr-Latn-CS"/>
          </a:p>
        </p:txBody>
      </p:sp>
      <p:sp>
        <p:nvSpPr>
          <p:cNvPr id="33817" name="Freeform 40"/>
          <p:cNvSpPr>
            <a:spLocks/>
          </p:cNvSpPr>
          <p:nvPr/>
        </p:nvSpPr>
        <p:spPr bwMode="invGray">
          <a:xfrm>
            <a:off x="5935663" y="3643313"/>
            <a:ext cx="1355725" cy="385762"/>
          </a:xfrm>
          <a:custGeom>
            <a:avLst/>
            <a:gdLst>
              <a:gd name="T0" fmla="*/ 0 w 884"/>
              <a:gd name="T1" fmla="*/ 2147483647 h 268"/>
              <a:gd name="T2" fmla="*/ 2147483647 w 884"/>
              <a:gd name="T3" fmla="*/ 2147483647 h 268"/>
              <a:gd name="T4" fmla="*/ 2147483647 w 884"/>
              <a:gd name="T5" fmla="*/ 2147483647 h 268"/>
              <a:gd name="T6" fmla="*/ 2147483647 w 884"/>
              <a:gd name="T7" fmla="*/ 2147483647 h 268"/>
              <a:gd name="T8" fmla="*/ 2147483647 w 884"/>
              <a:gd name="T9" fmla="*/ 2147483647 h 268"/>
              <a:gd name="T10" fmla="*/ 0 60000 65536"/>
              <a:gd name="T11" fmla="*/ 0 60000 65536"/>
              <a:gd name="T12" fmla="*/ 0 60000 65536"/>
              <a:gd name="T13" fmla="*/ 0 60000 65536"/>
              <a:gd name="T14" fmla="*/ 0 60000 65536"/>
              <a:gd name="T15" fmla="*/ 0 w 884"/>
              <a:gd name="T16" fmla="*/ 0 h 268"/>
              <a:gd name="T17" fmla="*/ 884 w 884"/>
              <a:gd name="T18" fmla="*/ 268 h 268"/>
            </a:gdLst>
            <a:ahLst/>
            <a:cxnLst>
              <a:cxn ang="T10">
                <a:pos x="T0" y="T1"/>
              </a:cxn>
              <a:cxn ang="T11">
                <a:pos x="T2" y="T3"/>
              </a:cxn>
              <a:cxn ang="T12">
                <a:pos x="T4" y="T5"/>
              </a:cxn>
              <a:cxn ang="T13">
                <a:pos x="T6" y="T7"/>
              </a:cxn>
              <a:cxn ang="T14">
                <a:pos x="T8" y="T9"/>
              </a:cxn>
            </a:cxnLst>
            <a:rect l="T15" t="T16" r="T17" b="T18"/>
            <a:pathLst>
              <a:path w="884" h="268">
                <a:moveTo>
                  <a:pt x="0" y="268"/>
                </a:moveTo>
                <a:cubicBezTo>
                  <a:pt x="36" y="131"/>
                  <a:pt x="130" y="2"/>
                  <a:pt x="201" y="1"/>
                </a:cubicBezTo>
                <a:cubicBezTo>
                  <a:pt x="272" y="0"/>
                  <a:pt x="388" y="69"/>
                  <a:pt x="429" y="262"/>
                </a:cubicBezTo>
                <a:cubicBezTo>
                  <a:pt x="494" y="119"/>
                  <a:pt x="530" y="17"/>
                  <a:pt x="660" y="13"/>
                </a:cubicBezTo>
                <a:cubicBezTo>
                  <a:pt x="790" y="9"/>
                  <a:pt x="837" y="209"/>
                  <a:pt x="884" y="261"/>
                </a:cubicBezTo>
              </a:path>
            </a:pathLst>
          </a:custGeom>
          <a:noFill/>
          <a:ln w="28575" cap="flat" cmpd="sng">
            <a:solidFill>
              <a:srgbClr val="1BB7AD"/>
            </a:solidFill>
            <a:prstDash val="solid"/>
            <a:round/>
            <a:headEnd/>
            <a:tailEnd/>
          </a:ln>
        </p:spPr>
        <p:txBody>
          <a:bodyPr wrap="none" lIns="0" tIns="0" rIns="0" bIns="0" anchor="ctr"/>
          <a:lstStyle/>
          <a:p>
            <a:endParaRPr lang="sr-Latn-CS"/>
          </a:p>
        </p:txBody>
      </p:sp>
      <p:sp>
        <p:nvSpPr>
          <p:cNvPr id="33818" name="Text Box 25"/>
          <p:cNvSpPr txBox="1">
            <a:spLocks noChangeArrowheads="1"/>
          </p:cNvSpPr>
          <p:nvPr/>
        </p:nvSpPr>
        <p:spPr bwMode="invGray">
          <a:xfrm>
            <a:off x="1535113" y="4692650"/>
            <a:ext cx="2320925" cy="398463"/>
          </a:xfrm>
          <a:prstGeom prst="rect">
            <a:avLst/>
          </a:prstGeom>
          <a:solidFill>
            <a:srgbClr val="E7EDF2"/>
          </a:solidFill>
          <a:ln w="28575">
            <a:noFill/>
            <a:miter lim="800000"/>
            <a:headEnd/>
            <a:tailEnd/>
          </a:ln>
        </p:spPr>
        <p:txBody>
          <a:bodyPr lIns="0" tIns="0" rIns="0" bIns="0" anchor="ctr"/>
          <a:lstStyle/>
          <a:p>
            <a:pPr algn="ctr" eaLnBrk="0" hangingPunct="0"/>
            <a:r>
              <a:rPr lang="en-US" sz="1200" b="1">
                <a:solidFill>
                  <a:srgbClr val="00457C"/>
                </a:solidFill>
                <a:latin typeface="Calibri" pitchFamily="34" charset="0"/>
                <a:ea typeface="Arial Unicode MS"/>
                <a:cs typeface="Arial Unicode MS"/>
              </a:rPr>
              <a:t>t</a:t>
            </a:r>
            <a:r>
              <a:rPr lang="en-US" sz="1200" b="1" baseline="-25000">
                <a:solidFill>
                  <a:srgbClr val="00457C"/>
                </a:solidFill>
                <a:latin typeface="Calibri" pitchFamily="34" charset="0"/>
                <a:ea typeface="Arial Unicode MS"/>
                <a:cs typeface="Arial Unicode MS"/>
              </a:rPr>
              <a:t>½</a:t>
            </a:r>
            <a:r>
              <a:rPr lang="en-US" sz="1200" b="1">
                <a:solidFill>
                  <a:srgbClr val="00457C"/>
                </a:solidFill>
                <a:latin typeface="Calibri" pitchFamily="34" charset="0"/>
                <a:ea typeface="Arial Unicode MS"/>
                <a:cs typeface="Arial Unicode MS"/>
              </a:rPr>
              <a:t> rFSH ≈ 40 h</a:t>
            </a:r>
          </a:p>
          <a:p>
            <a:pPr algn="ctr" eaLnBrk="0" hangingPunct="0"/>
            <a:r>
              <a:rPr lang="en-US" sz="1200" b="1">
                <a:solidFill>
                  <a:srgbClr val="00457C"/>
                </a:solidFill>
                <a:latin typeface="Calibri" pitchFamily="34" charset="0"/>
                <a:ea typeface="Arial Unicode MS"/>
                <a:cs typeface="Arial Unicode MS"/>
              </a:rPr>
              <a:t>T</a:t>
            </a:r>
            <a:r>
              <a:rPr lang="en-US" sz="1200" b="1" baseline="-25000">
                <a:solidFill>
                  <a:srgbClr val="00457C"/>
                </a:solidFill>
                <a:latin typeface="Calibri" pitchFamily="34" charset="0"/>
                <a:ea typeface="Arial Unicode MS"/>
                <a:cs typeface="Arial Unicode MS"/>
              </a:rPr>
              <a:t>max</a:t>
            </a:r>
            <a:r>
              <a:rPr lang="en-US" sz="1200" b="1">
                <a:solidFill>
                  <a:srgbClr val="00457C"/>
                </a:solidFill>
                <a:latin typeface="Calibri" pitchFamily="34" charset="0"/>
                <a:ea typeface="Arial Unicode MS"/>
                <a:cs typeface="Arial Unicode MS"/>
              </a:rPr>
              <a:t> = 10–12 h</a:t>
            </a:r>
            <a:r>
              <a:rPr lang="en-US" sz="1200" b="1" baseline="30000">
                <a:solidFill>
                  <a:srgbClr val="00457C"/>
                </a:solidFill>
                <a:latin typeface="Calibri" pitchFamily="34" charset="0"/>
                <a:ea typeface="Arial Unicode MS"/>
                <a:cs typeface="Arial Unicode MS"/>
              </a:rPr>
              <a:t>3</a:t>
            </a:r>
            <a:endParaRPr lang="en-US" sz="1200" b="1">
              <a:solidFill>
                <a:srgbClr val="00457C"/>
              </a:solidFill>
              <a:latin typeface="Calibri" pitchFamily="34" charset="0"/>
              <a:ea typeface="Arial Unicode MS"/>
              <a:cs typeface="Arial Unicode MS"/>
            </a:endParaRPr>
          </a:p>
        </p:txBody>
      </p:sp>
      <p:sp>
        <p:nvSpPr>
          <p:cNvPr id="33819" name="Text Box 8"/>
          <p:cNvSpPr txBox="1">
            <a:spLocks noChangeArrowheads="1"/>
          </p:cNvSpPr>
          <p:nvPr/>
        </p:nvSpPr>
        <p:spPr bwMode="auto">
          <a:xfrm>
            <a:off x="1987550" y="2363788"/>
            <a:ext cx="2335213" cy="387350"/>
          </a:xfrm>
          <a:prstGeom prst="rect">
            <a:avLst/>
          </a:prstGeom>
          <a:solidFill>
            <a:srgbClr val="E7EDF2"/>
          </a:solidFill>
          <a:ln w="28575">
            <a:noFill/>
            <a:miter lim="800000"/>
            <a:headEnd/>
            <a:tailEnd/>
          </a:ln>
        </p:spPr>
        <p:txBody>
          <a:bodyPr lIns="0" tIns="0" rIns="0" bIns="0" anchor="ctr"/>
          <a:lstStyle/>
          <a:p>
            <a:pPr algn="ctr" eaLnBrk="0" hangingPunct="0"/>
            <a:r>
              <a:rPr lang="en-US" sz="1200" b="1">
                <a:solidFill>
                  <a:srgbClr val="00457C"/>
                </a:solidFill>
                <a:latin typeface="Calibri" pitchFamily="34" charset="0"/>
                <a:ea typeface="Arial Unicode MS"/>
                <a:cs typeface="Arial Unicode MS"/>
              </a:rPr>
              <a:t>t</a:t>
            </a:r>
            <a:r>
              <a:rPr lang="en-US" sz="1200" b="1" baseline="-25000">
                <a:solidFill>
                  <a:srgbClr val="00457C"/>
                </a:solidFill>
                <a:latin typeface="Calibri" pitchFamily="34" charset="0"/>
                <a:ea typeface="Arial Unicode MS"/>
                <a:cs typeface="Arial Unicode MS"/>
              </a:rPr>
              <a:t>½</a:t>
            </a:r>
            <a:r>
              <a:rPr lang="en-US" sz="1200" b="1">
                <a:solidFill>
                  <a:srgbClr val="00457C"/>
                </a:solidFill>
                <a:latin typeface="Calibri" pitchFamily="34" charset="0"/>
                <a:ea typeface="Arial Unicode MS"/>
                <a:cs typeface="Arial Unicode MS"/>
              </a:rPr>
              <a:t> corifollitropin alfa = 69 h</a:t>
            </a:r>
          </a:p>
          <a:p>
            <a:pPr algn="ctr" eaLnBrk="0" hangingPunct="0"/>
            <a:r>
              <a:rPr lang="en-US" sz="1200" b="1">
                <a:solidFill>
                  <a:srgbClr val="00457C"/>
                </a:solidFill>
                <a:latin typeface="Calibri" pitchFamily="34" charset="0"/>
                <a:ea typeface="Arial Unicode MS"/>
                <a:cs typeface="Arial Unicode MS"/>
              </a:rPr>
              <a:t>T</a:t>
            </a:r>
            <a:r>
              <a:rPr lang="en-US" sz="1200" b="1" baseline="-25000">
                <a:solidFill>
                  <a:srgbClr val="00457C"/>
                </a:solidFill>
                <a:latin typeface="Calibri" pitchFamily="34" charset="0"/>
                <a:ea typeface="Arial Unicode MS"/>
                <a:cs typeface="Arial Unicode MS"/>
              </a:rPr>
              <a:t>max</a:t>
            </a:r>
            <a:r>
              <a:rPr lang="en-US" sz="1200" b="1">
                <a:solidFill>
                  <a:srgbClr val="00457C"/>
                </a:solidFill>
                <a:latin typeface="Calibri" pitchFamily="34" charset="0"/>
                <a:ea typeface="Arial Unicode MS"/>
                <a:cs typeface="Arial Unicode MS"/>
              </a:rPr>
              <a:t> = 36–48 h</a:t>
            </a:r>
            <a:r>
              <a:rPr lang="en-US" sz="1200" b="1" baseline="30000">
                <a:solidFill>
                  <a:srgbClr val="00457C"/>
                </a:solidFill>
                <a:latin typeface="Calibri" pitchFamily="34" charset="0"/>
                <a:ea typeface="Arial Unicode MS"/>
                <a:cs typeface="Arial Unicode MS"/>
              </a:rPr>
              <a:t>2</a:t>
            </a:r>
            <a:endParaRPr lang="en-US" sz="1200" b="1">
              <a:solidFill>
                <a:srgbClr val="00457C"/>
              </a:solidFill>
              <a:latin typeface="Calibri" pitchFamily="34" charset="0"/>
              <a:ea typeface="Arial Unicode MS"/>
              <a:cs typeface="Arial Unicode MS"/>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ChangeArrowheads="1"/>
          </p:cNvSpPr>
          <p:nvPr/>
        </p:nvSpPr>
        <p:spPr bwMode="auto">
          <a:xfrm>
            <a:off x="7361238" y="3729038"/>
            <a:ext cx="541337" cy="522287"/>
          </a:xfrm>
          <a:prstGeom prst="rect">
            <a:avLst/>
          </a:prstGeom>
          <a:solidFill>
            <a:schemeClr val="accent1"/>
          </a:solidFill>
          <a:ln w="8001">
            <a:solidFill>
              <a:srgbClr val="000000"/>
            </a:solidFill>
            <a:miter lim="800000"/>
            <a:headEnd/>
            <a:tailEnd/>
          </a:ln>
        </p:spPr>
        <p:txBody>
          <a:bodyPr/>
          <a:lstStyle/>
          <a:p>
            <a:endParaRPr lang="de-DE">
              <a:latin typeface="Calibri" pitchFamily="34" charset="0"/>
              <a:ea typeface="Arial Unicode MS"/>
              <a:cs typeface="Arial Unicode MS"/>
            </a:endParaRPr>
          </a:p>
        </p:txBody>
      </p:sp>
      <p:sp>
        <p:nvSpPr>
          <p:cNvPr id="35842" name="Rectangle 42"/>
          <p:cNvSpPr>
            <a:spLocks noGrp="1" noChangeArrowheads="1"/>
          </p:cNvSpPr>
          <p:nvPr>
            <p:ph type="title"/>
          </p:nvPr>
        </p:nvSpPr>
        <p:spPr/>
        <p:txBody>
          <a:bodyPr/>
          <a:lstStyle/>
          <a:p>
            <a:r>
              <a:rPr lang="en-US" sz="3200" smtClean="0"/>
              <a:t>Equal Exposure to ELONVA</a:t>
            </a:r>
            <a:r>
              <a:rPr lang="en-US" sz="3200" baseline="30000" smtClean="0"/>
              <a:t>™ </a:t>
            </a:r>
            <a:br>
              <a:rPr lang="en-US" sz="3200" baseline="30000" smtClean="0"/>
            </a:br>
            <a:r>
              <a:rPr lang="en-US" sz="3200" smtClean="0"/>
              <a:t>(corifollitropin alfa) Based on Body Weight</a:t>
            </a:r>
            <a:r>
              <a:rPr lang="en-US" sz="3200" baseline="30000" smtClean="0"/>
              <a:t>1</a:t>
            </a:r>
          </a:p>
        </p:txBody>
      </p:sp>
      <p:sp>
        <p:nvSpPr>
          <p:cNvPr id="35843" name="Rectangle 43"/>
          <p:cNvSpPr>
            <a:spLocks noGrp="1" noChangeArrowheads="1"/>
          </p:cNvSpPr>
          <p:nvPr>
            <p:ph type="body" sz="half" idx="1"/>
          </p:nvPr>
        </p:nvSpPr>
        <p:spPr/>
        <p:txBody>
          <a:bodyPr/>
          <a:lstStyle/>
          <a:p>
            <a:r>
              <a:rPr lang="it-IT" sz="2000" smtClean="0"/>
              <a:t>Appropriate dosage is determined by the body weight of the patient</a:t>
            </a:r>
          </a:p>
          <a:p>
            <a:r>
              <a:rPr lang="en-US" sz="2000" smtClean="0"/>
              <a:t>The recommended doses of ELONVA result in</a:t>
            </a:r>
          </a:p>
          <a:p>
            <a:pPr lvl="1"/>
            <a:r>
              <a:rPr lang="en-US" sz="1800" smtClean="0"/>
              <a:t>Similar exposure for both body- weight groups</a:t>
            </a:r>
          </a:p>
          <a:p>
            <a:pPr lvl="1"/>
            <a:r>
              <a:rPr lang="en-US" sz="1800" smtClean="0"/>
              <a:t>Similar ovarian response for both groups</a:t>
            </a:r>
          </a:p>
          <a:p>
            <a:r>
              <a:rPr lang="en-US" sz="2000" smtClean="0"/>
              <a:t>A single injection provides an effective alternative to the first 7 daily gonadotropin injections</a:t>
            </a:r>
            <a:endParaRPr lang="it-IT" sz="2000" smtClean="0"/>
          </a:p>
          <a:p>
            <a:endParaRPr lang="en-US" sz="2000" smtClean="0"/>
          </a:p>
        </p:txBody>
      </p:sp>
      <p:sp>
        <p:nvSpPr>
          <p:cNvPr id="35844" name="Rectangle 4"/>
          <p:cNvSpPr>
            <a:spLocks noChangeArrowheads="1"/>
          </p:cNvSpPr>
          <p:nvPr/>
        </p:nvSpPr>
        <p:spPr bwMode="auto">
          <a:xfrm>
            <a:off x="5873750" y="2760663"/>
            <a:ext cx="1054100" cy="336550"/>
          </a:xfrm>
          <a:prstGeom prst="rect">
            <a:avLst/>
          </a:prstGeom>
          <a:noFill/>
          <a:ln w="12700" algn="ctr">
            <a:noFill/>
            <a:miter lim="800000"/>
            <a:headEnd/>
            <a:tailEnd/>
          </a:ln>
        </p:spPr>
        <p:txBody>
          <a:bodyPr>
            <a:spAutoFit/>
          </a:bodyPr>
          <a:lstStyle/>
          <a:p>
            <a:pPr algn="ctr" eaLnBrk="0" hangingPunct="0"/>
            <a:r>
              <a:rPr lang="en-US" sz="1600" b="1">
                <a:latin typeface="Calibri" pitchFamily="34" charset="0"/>
                <a:ea typeface="Arial Unicode MS"/>
                <a:cs typeface="Arial Unicode MS"/>
              </a:rPr>
              <a:t>100 µg</a:t>
            </a:r>
          </a:p>
        </p:txBody>
      </p:sp>
      <p:sp>
        <p:nvSpPr>
          <p:cNvPr id="35845" name="Rectangle 5"/>
          <p:cNvSpPr>
            <a:spLocks noChangeArrowheads="1"/>
          </p:cNvSpPr>
          <p:nvPr/>
        </p:nvSpPr>
        <p:spPr bwMode="auto">
          <a:xfrm>
            <a:off x="7080250" y="2760663"/>
            <a:ext cx="1054100" cy="336550"/>
          </a:xfrm>
          <a:prstGeom prst="rect">
            <a:avLst/>
          </a:prstGeom>
          <a:noFill/>
          <a:ln w="12700" algn="ctr">
            <a:noFill/>
            <a:miter lim="800000"/>
            <a:headEnd/>
            <a:tailEnd/>
          </a:ln>
        </p:spPr>
        <p:txBody>
          <a:bodyPr>
            <a:spAutoFit/>
          </a:bodyPr>
          <a:lstStyle/>
          <a:p>
            <a:pPr algn="ctr" eaLnBrk="0" hangingPunct="0"/>
            <a:r>
              <a:rPr lang="en-US" sz="1600" b="1">
                <a:latin typeface="Calibri" pitchFamily="34" charset="0"/>
                <a:ea typeface="Arial Unicode MS"/>
                <a:cs typeface="Arial Unicode MS"/>
              </a:rPr>
              <a:t>150 µg</a:t>
            </a:r>
          </a:p>
        </p:txBody>
      </p:sp>
      <p:sp>
        <p:nvSpPr>
          <p:cNvPr id="35846" name="Text Box 6"/>
          <p:cNvSpPr txBox="1">
            <a:spLocks noChangeArrowheads="1"/>
          </p:cNvSpPr>
          <p:nvPr/>
        </p:nvSpPr>
        <p:spPr bwMode="invGray">
          <a:xfrm rot="-5400000">
            <a:off x="3652044" y="3625057"/>
            <a:ext cx="2438400" cy="366712"/>
          </a:xfrm>
          <a:prstGeom prst="rect">
            <a:avLst/>
          </a:prstGeom>
          <a:noFill/>
          <a:ln w="12700" algn="ctr">
            <a:noFill/>
            <a:miter lim="800000"/>
            <a:headEnd/>
            <a:tailEnd/>
          </a:ln>
        </p:spPr>
        <p:txBody>
          <a:bodyPr anchor="ctr">
            <a:spAutoFit/>
          </a:bodyPr>
          <a:lstStyle/>
          <a:p>
            <a:pPr algn="ctr" eaLnBrk="0" hangingPunct="0"/>
            <a:r>
              <a:rPr lang="en-US" b="1">
                <a:latin typeface="Calibri" pitchFamily="34" charset="0"/>
                <a:ea typeface="Arial Unicode MS"/>
                <a:cs typeface="Arial Unicode MS"/>
              </a:rPr>
              <a:t> AUC , h•ng/mL</a:t>
            </a:r>
          </a:p>
        </p:txBody>
      </p:sp>
      <p:sp>
        <p:nvSpPr>
          <p:cNvPr id="35847" name="Rectangle 7"/>
          <p:cNvSpPr>
            <a:spLocks noChangeArrowheads="1"/>
          </p:cNvSpPr>
          <p:nvPr/>
        </p:nvSpPr>
        <p:spPr bwMode="auto">
          <a:xfrm>
            <a:off x="5514975" y="1747838"/>
            <a:ext cx="3125788" cy="366712"/>
          </a:xfrm>
          <a:prstGeom prst="rect">
            <a:avLst/>
          </a:prstGeom>
          <a:noFill/>
          <a:ln w="12700" algn="ctr">
            <a:noFill/>
            <a:miter lim="800000"/>
            <a:headEnd/>
            <a:tailEnd/>
          </a:ln>
        </p:spPr>
        <p:txBody>
          <a:bodyPr>
            <a:spAutoFit/>
          </a:bodyPr>
          <a:lstStyle/>
          <a:p>
            <a:pPr algn="ctr" eaLnBrk="0" hangingPunct="0"/>
            <a:r>
              <a:rPr lang="en-US" b="1">
                <a:latin typeface="Calibri" pitchFamily="34" charset="0"/>
                <a:ea typeface="Arial Unicode MS"/>
                <a:cs typeface="Arial Unicode MS"/>
              </a:rPr>
              <a:t>Total Drug Exposure (AUC)</a:t>
            </a:r>
          </a:p>
        </p:txBody>
      </p:sp>
      <p:sp>
        <p:nvSpPr>
          <p:cNvPr id="35848" name="Text Box 8"/>
          <p:cNvSpPr txBox="1">
            <a:spLocks noChangeArrowheads="1"/>
          </p:cNvSpPr>
          <p:nvPr/>
        </p:nvSpPr>
        <p:spPr bwMode="invGray">
          <a:xfrm>
            <a:off x="5784850" y="5668963"/>
            <a:ext cx="2514600" cy="336550"/>
          </a:xfrm>
          <a:prstGeom prst="rect">
            <a:avLst/>
          </a:prstGeom>
          <a:noFill/>
          <a:ln w="12700" algn="ctr">
            <a:noFill/>
            <a:miter lim="800000"/>
            <a:headEnd/>
            <a:tailEnd/>
          </a:ln>
        </p:spPr>
        <p:txBody>
          <a:bodyPr>
            <a:spAutoFit/>
          </a:bodyPr>
          <a:lstStyle/>
          <a:p>
            <a:pPr algn="ctr" eaLnBrk="0" hangingPunct="0"/>
            <a:r>
              <a:rPr lang="en-US" sz="1600" b="1">
                <a:latin typeface="Calibri" pitchFamily="34" charset="0"/>
                <a:ea typeface="Arial Unicode MS"/>
                <a:cs typeface="Arial Unicode MS"/>
              </a:rPr>
              <a:t>≤60 kg       &gt;60 kg</a:t>
            </a:r>
          </a:p>
        </p:txBody>
      </p:sp>
      <p:sp>
        <p:nvSpPr>
          <p:cNvPr id="35849" name="Text Box 9"/>
          <p:cNvSpPr txBox="1">
            <a:spLocks noChangeArrowheads="1"/>
          </p:cNvSpPr>
          <p:nvPr/>
        </p:nvSpPr>
        <p:spPr bwMode="invGray">
          <a:xfrm>
            <a:off x="5060950" y="1935163"/>
            <a:ext cx="368300" cy="244475"/>
          </a:xfrm>
          <a:prstGeom prst="rect">
            <a:avLst/>
          </a:prstGeom>
          <a:noFill/>
          <a:ln w="12700" algn="ctr">
            <a:noFill/>
            <a:miter lim="800000"/>
            <a:headEnd/>
            <a:tailEnd/>
          </a:ln>
        </p:spPr>
        <p:txBody>
          <a:bodyPr wrap="none" lIns="0" tIns="0" rIns="0" bIns="0">
            <a:spAutoFit/>
          </a:bodyPr>
          <a:lstStyle/>
          <a:p>
            <a:pPr algn="r" eaLnBrk="0" hangingPunct="0"/>
            <a:r>
              <a:rPr lang="en-US" sz="1600" b="1">
                <a:latin typeface="Calibri" pitchFamily="34" charset="0"/>
                <a:ea typeface="Arial Unicode MS"/>
                <a:cs typeface="Arial Unicode MS"/>
              </a:rPr>
              <a:t>1500</a:t>
            </a:r>
          </a:p>
        </p:txBody>
      </p:sp>
      <p:sp>
        <p:nvSpPr>
          <p:cNvPr id="35850" name="Text Box 10"/>
          <p:cNvSpPr txBox="1">
            <a:spLocks noChangeArrowheads="1"/>
          </p:cNvSpPr>
          <p:nvPr/>
        </p:nvSpPr>
        <p:spPr bwMode="invGray">
          <a:xfrm>
            <a:off x="5060950" y="3109913"/>
            <a:ext cx="368300" cy="244475"/>
          </a:xfrm>
          <a:prstGeom prst="rect">
            <a:avLst/>
          </a:prstGeom>
          <a:noFill/>
          <a:ln w="12700" algn="ctr">
            <a:noFill/>
            <a:miter lim="800000"/>
            <a:headEnd/>
            <a:tailEnd/>
          </a:ln>
        </p:spPr>
        <p:txBody>
          <a:bodyPr wrap="none" lIns="0" tIns="0" rIns="0" bIns="0">
            <a:spAutoFit/>
          </a:bodyPr>
          <a:lstStyle/>
          <a:p>
            <a:pPr algn="r" eaLnBrk="0" hangingPunct="0"/>
            <a:r>
              <a:rPr lang="en-US" sz="1600" b="1">
                <a:latin typeface="Calibri" pitchFamily="34" charset="0"/>
                <a:ea typeface="Arial Unicode MS"/>
                <a:cs typeface="Arial Unicode MS"/>
              </a:rPr>
              <a:t>1000</a:t>
            </a:r>
          </a:p>
        </p:txBody>
      </p:sp>
      <p:sp>
        <p:nvSpPr>
          <p:cNvPr id="35851" name="Text Box 11"/>
          <p:cNvSpPr txBox="1">
            <a:spLocks noChangeArrowheads="1"/>
          </p:cNvSpPr>
          <p:nvPr/>
        </p:nvSpPr>
        <p:spPr bwMode="invGray">
          <a:xfrm>
            <a:off x="5153025" y="4268788"/>
            <a:ext cx="276225" cy="244475"/>
          </a:xfrm>
          <a:prstGeom prst="rect">
            <a:avLst/>
          </a:prstGeom>
          <a:noFill/>
          <a:ln w="12700" algn="ctr">
            <a:noFill/>
            <a:miter lim="800000"/>
            <a:headEnd/>
            <a:tailEnd/>
          </a:ln>
        </p:spPr>
        <p:txBody>
          <a:bodyPr wrap="none" lIns="0" tIns="0" rIns="0" bIns="0">
            <a:spAutoFit/>
          </a:bodyPr>
          <a:lstStyle/>
          <a:p>
            <a:pPr algn="r" eaLnBrk="0" hangingPunct="0"/>
            <a:r>
              <a:rPr lang="en-US" sz="1600" b="1">
                <a:latin typeface="Calibri" pitchFamily="34" charset="0"/>
                <a:ea typeface="Arial Unicode MS"/>
                <a:cs typeface="Arial Unicode MS"/>
              </a:rPr>
              <a:t>500</a:t>
            </a:r>
          </a:p>
        </p:txBody>
      </p:sp>
      <p:sp>
        <p:nvSpPr>
          <p:cNvPr id="35852" name="Text Box 12"/>
          <p:cNvSpPr txBox="1">
            <a:spLocks noChangeArrowheads="1"/>
          </p:cNvSpPr>
          <p:nvPr/>
        </p:nvSpPr>
        <p:spPr bwMode="invGray">
          <a:xfrm>
            <a:off x="5337175" y="5435600"/>
            <a:ext cx="92075" cy="244475"/>
          </a:xfrm>
          <a:prstGeom prst="rect">
            <a:avLst/>
          </a:prstGeom>
          <a:noFill/>
          <a:ln w="12700" algn="ctr">
            <a:noFill/>
            <a:miter lim="800000"/>
            <a:headEnd/>
            <a:tailEnd/>
          </a:ln>
        </p:spPr>
        <p:txBody>
          <a:bodyPr wrap="none" lIns="0" tIns="0" rIns="0" bIns="0">
            <a:spAutoFit/>
          </a:bodyPr>
          <a:lstStyle/>
          <a:p>
            <a:pPr algn="r" eaLnBrk="0" hangingPunct="0"/>
            <a:r>
              <a:rPr lang="en-US" sz="1600" b="1">
                <a:latin typeface="Calibri" pitchFamily="34" charset="0"/>
                <a:ea typeface="Arial Unicode MS"/>
                <a:cs typeface="Arial Unicode MS"/>
              </a:rPr>
              <a:t>0</a:t>
            </a:r>
          </a:p>
        </p:txBody>
      </p:sp>
      <p:sp>
        <p:nvSpPr>
          <p:cNvPr id="35853" name="Rectangle 13"/>
          <p:cNvSpPr>
            <a:spLocks noChangeArrowheads="1"/>
          </p:cNvSpPr>
          <p:nvPr/>
        </p:nvSpPr>
        <p:spPr bwMode="auto">
          <a:xfrm>
            <a:off x="6143625" y="3716338"/>
            <a:ext cx="542925" cy="501650"/>
          </a:xfrm>
          <a:prstGeom prst="rect">
            <a:avLst/>
          </a:prstGeom>
          <a:solidFill>
            <a:schemeClr val="accent1"/>
          </a:solidFill>
          <a:ln w="8001">
            <a:solidFill>
              <a:srgbClr val="FF8000"/>
            </a:solidFill>
            <a:miter lim="800000"/>
            <a:headEnd/>
            <a:tailEnd/>
          </a:ln>
        </p:spPr>
        <p:txBody>
          <a:bodyPr/>
          <a:lstStyle/>
          <a:p>
            <a:endParaRPr lang="de-DE">
              <a:latin typeface="Calibri" pitchFamily="34" charset="0"/>
              <a:ea typeface="Arial Unicode MS"/>
              <a:cs typeface="Arial Unicode MS"/>
            </a:endParaRPr>
          </a:p>
        </p:txBody>
      </p:sp>
      <p:sp>
        <p:nvSpPr>
          <p:cNvPr id="35854" name="Line 14"/>
          <p:cNvSpPr>
            <a:spLocks noChangeShapeType="1"/>
          </p:cNvSpPr>
          <p:nvPr/>
        </p:nvSpPr>
        <p:spPr bwMode="auto">
          <a:xfrm>
            <a:off x="6140450" y="4011613"/>
            <a:ext cx="549275" cy="1587"/>
          </a:xfrm>
          <a:prstGeom prst="line">
            <a:avLst/>
          </a:prstGeom>
          <a:noFill/>
          <a:ln w="36513">
            <a:solidFill>
              <a:schemeClr val="bg1"/>
            </a:solidFill>
            <a:round/>
            <a:headEnd/>
            <a:tailEnd/>
          </a:ln>
        </p:spPr>
        <p:txBody>
          <a:bodyPr/>
          <a:lstStyle/>
          <a:p>
            <a:endParaRPr lang="sr-Latn-CS"/>
          </a:p>
        </p:txBody>
      </p:sp>
      <p:sp>
        <p:nvSpPr>
          <p:cNvPr id="35855" name="Line 15"/>
          <p:cNvSpPr>
            <a:spLocks noChangeShapeType="1"/>
          </p:cNvSpPr>
          <p:nvPr/>
        </p:nvSpPr>
        <p:spPr bwMode="auto">
          <a:xfrm>
            <a:off x="6415088" y="3195638"/>
            <a:ext cx="1587" cy="517525"/>
          </a:xfrm>
          <a:prstGeom prst="line">
            <a:avLst/>
          </a:prstGeom>
          <a:noFill/>
          <a:ln w="19050">
            <a:solidFill>
              <a:schemeClr val="tx1"/>
            </a:solidFill>
            <a:round/>
            <a:headEnd/>
            <a:tailEnd/>
          </a:ln>
        </p:spPr>
        <p:txBody>
          <a:bodyPr/>
          <a:lstStyle/>
          <a:p>
            <a:endParaRPr lang="sr-Latn-CS"/>
          </a:p>
        </p:txBody>
      </p:sp>
      <p:sp>
        <p:nvSpPr>
          <p:cNvPr id="35856" name="Line 16"/>
          <p:cNvSpPr>
            <a:spLocks noChangeShapeType="1"/>
          </p:cNvSpPr>
          <p:nvPr/>
        </p:nvSpPr>
        <p:spPr bwMode="auto">
          <a:xfrm flipV="1">
            <a:off x="6415088" y="4221163"/>
            <a:ext cx="1587" cy="301625"/>
          </a:xfrm>
          <a:prstGeom prst="line">
            <a:avLst/>
          </a:prstGeom>
          <a:noFill/>
          <a:ln w="19050">
            <a:solidFill>
              <a:schemeClr val="tx1"/>
            </a:solidFill>
            <a:round/>
            <a:headEnd/>
            <a:tailEnd/>
          </a:ln>
        </p:spPr>
        <p:txBody>
          <a:bodyPr/>
          <a:lstStyle/>
          <a:p>
            <a:endParaRPr lang="sr-Latn-CS"/>
          </a:p>
        </p:txBody>
      </p:sp>
      <p:sp>
        <p:nvSpPr>
          <p:cNvPr id="35857" name="Line 17"/>
          <p:cNvSpPr>
            <a:spLocks noChangeShapeType="1"/>
          </p:cNvSpPr>
          <p:nvPr/>
        </p:nvSpPr>
        <p:spPr bwMode="auto">
          <a:xfrm>
            <a:off x="6140450" y="3195638"/>
            <a:ext cx="549275" cy="1587"/>
          </a:xfrm>
          <a:prstGeom prst="line">
            <a:avLst/>
          </a:prstGeom>
          <a:noFill/>
          <a:ln w="19050">
            <a:solidFill>
              <a:schemeClr val="tx1"/>
            </a:solidFill>
            <a:round/>
            <a:headEnd/>
            <a:tailEnd/>
          </a:ln>
        </p:spPr>
        <p:txBody>
          <a:bodyPr/>
          <a:lstStyle/>
          <a:p>
            <a:endParaRPr lang="sr-Latn-CS"/>
          </a:p>
        </p:txBody>
      </p:sp>
      <p:sp>
        <p:nvSpPr>
          <p:cNvPr id="35858" name="Line 18"/>
          <p:cNvSpPr>
            <a:spLocks noChangeShapeType="1"/>
          </p:cNvSpPr>
          <p:nvPr/>
        </p:nvSpPr>
        <p:spPr bwMode="auto">
          <a:xfrm>
            <a:off x="6140450" y="4522788"/>
            <a:ext cx="549275" cy="1587"/>
          </a:xfrm>
          <a:prstGeom prst="line">
            <a:avLst/>
          </a:prstGeom>
          <a:noFill/>
          <a:ln w="19050">
            <a:solidFill>
              <a:schemeClr val="tx1"/>
            </a:solidFill>
            <a:round/>
            <a:headEnd/>
            <a:tailEnd/>
          </a:ln>
        </p:spPr>
        <p:txBody>
          <a:bodyPr/>
          <a:lstStyle/>
          <a:p>
            <a:endParaRPr lang="sr-Latn-CS"/>
          </a:p>
        </p:txBody>
      </p:sp>
      <p:sp>
        <p:nvSpPr>
          <p:cNvPr id="35859" name="Line 19"/>
          <p:cNvSpPr>
            <a:spLocks noChangeShapeType="1"/>
          </p:cNvSpPr>
          <p:nvPr/>
        </p:nvSpPr>
        <p:spPr bwMode="auto">
          <a:xfrm flipV="1">
            <a:off x="6140450" y="3195638"/>
            <a:ext cx="1588" cy="38100"/>
          </a:xfrm>
          <a:prstGeom prst="line">
            <a:avLst/>
          </a:prstGeom>
          <a:noFill/>
          <a:ln w="19050">
            <a:solidFill>
              <a:schemeClr val="tx1"/>
            </a:solidFill>
            <a:round/>
            <a:headEnd/>
            <a:tailEnd/>
          </a:ln>
        </p:spPr>
        <p:txBody>
          <a:bodyPr/>
          <a:lstStyle/>
          <a:p>
            <a:endParaRPr lang="sr-Latn-CS"/>
          </a:p>
        </p:txBody>
      </p:sp>
      <p:sp>
        <p:nvSpPr>
          <p:cNvPr id="35860" name="Line 20"/>
          <p:cNvSpPr>
            <a:spLocks noChangeShapeType="1"/>
          </p:cNvSpPr>
          <p:nvPr/>
        </p:nvSpPr>
        <p:spPr bwMode="auto">
          <a:xfrm flipV="1">
            <a:off x="6689725" y="3195638"/>
            <a:ext cx="1588" cy="38100"/>
          </a:xfrm>
          <a:prstGeom prst="line">
            <a:avLst/>
          </a:prstGeom>
          <a:noFill/>
          <a:ln w="19050">
            <a:solidFill>
              <a:schemeClr val="tx1"/>
            </a:solidFill>
            <a:round/>
            <a:headEnd/>
            <a:tailEnd/>
          </a:ln>
        </p:spPr>
        <p:txBody>
          <a:bodyPr/>
          <a:lstStyle/>
          <a:p>
            <a:endParaRPr lang="sr-Latn-CS"/>
          </a:p>
        </p:txBody>
      </p:sp>
      <p:sp>
        <p:nvSpPr>
          <p:cNvPr id="35861" name="Line 21"/>
          <p:cNvSpPr>
            <a:spLocks noChangeShapeType="1"/>
          </p:cNvSpPr>
          <p:nvPr/>
        </p:nvSpPr>
        <p:spPr bwMode="auto">
          <a:xfrm>
            <a:off x="6140450" y="4484688"/>
            <a:ext cx="1588" cy="38100"/>
          </a:xfrm>
          <a:prstGeom prst="line">
            <a:avLst/>
          </a:prstGeom>
          <a:noFill/>
          <a:ln w="19050">
            <a:solidFill>
              <a:schemeClr val="tx1"/>
            </a:solidFill>
            <a:round/>
            <a:headEnd/>
            <a:tailEnd/>
          </a:ln>
        </p:spPr>
        <p:txBody>
          <a:bodyPr/>
          <a:lstStyle/>
          <a:p>
            <a:endParaRPr lang="sr-Latn-CS"/>
          </a:p>
        </p:txBody>
      </p:sp>
      <p:sp>
        <p:nvSpPr>
          <p:cNvPr id="35862" name="Line 22"/>
          <p:cNvSpPr>
            <a:spLocks noChangeShapeType="1"/>
          </p:cNvSpPr>
          <p:nvPr/>
        </p:nvSpPr>
        <p:spPr bwMode="auto">
          <a:xfrm>
            <a:off x="6689725" y="4484688"/>
            <a:ext cx="1588" cy="38100"/>
          </a:xfrm>
          <a:prstGeom prst="line">
            <a:avLst/>
          </a:prstGeom>
          <a:noFill/>
          <a:ln w="19050">
            <a:solidFill>
              <a:schemeClr val="tx1"/>
            </a:solidFill>
            <a:round/>
            <a:headEnd/>
            <a:tailEnd/>
          </a:ln>
        </p:spPr>
        <p:txBody>
          <a:bodyPr/>
          <a:lstStyle/>
          <a:p>
            <a:endParaRPr lang="sr-Latn-CS"/>
          </a:p>
        </p:txBody>
      </p:sp>
      <p:sp>
        <p:nvSpPr>
          <p:cNvPr id="35863" name="Rectangle 23"/>
          <p:cNvSpPr>
            <a:spLocks noChangeArrowheads="1"/>
          </p:cNvSpPr>
          <p:nvPr/>
        </p:nvSpPr>
        <p:spPr bwMode="auto">
          <a:xfrm>
            <a:off x="6143625" y="3716338"/>
            <a:ext cx="542925" cy="501650"/>
          </a:xfrm>
          <a:prstGeom prst="rect">
            <a:avLst/>
          </a:prstGeom>
          <a:noFill/>
          <a:ln w="7938">
            <a:solidFill>
              <a:srgbClr val="000000"/>
            </a:solidFill>
            <a:miter lim="800000"/>
            <a:headEnd/>
            <a:tailEnd/>
          </a:ln>
        </p:spPr>
        <p:txBody>
          <a:bodyPr/>
          <a:lstStyle/>
          <a:p>
            <a:endParaRPr lang="de-DE">
              <a:latin typeface="Calibri" pitchFamily="34" charset="0"/>
              <a:ea typeface="Arial Unicode MS"/>
              <a:cs typeface="Arial Unicode MS"/>
            </a:endParaRPr>
          </a:p>
        </p:txBody>
      </p:sp>
      <p:sp>
        <p:nvSpPr>
          <p:cNvPr id="35864" name="Line 24"/>
          <p:cNvSpPr>
            <a:spLocks noChangeShapeType="1"/>
          </p:cNvSpPr>
          <p:nvPr/>
        </p:nvSpPr>
        <p:spPr bwMode="auto">
          <a:xfrm>
            <a:off x="7358063" y="3995738"/>
            <a:ext cx="547687" cy="1587"/>
          </a:xfrm>
          <a:prstGeom prst="line">
            <a:avLst/>
          </a:prstGeom>
          <a:noFill/>
          <a:ln w="36513">
            <a:solidFill>
              <a:schemeClr val="bg1"/>
            </a:solidFill>
            <a:round/>
            <a:headEnd/>
            <a:tailEnd/>
          </a:ln>
        </p:spPr>
        <p:txBody>
          <a:bodyPr/>
          <a:lstStyle/>
          <a:p>
            <a:endParaRPr lang="sr-Latn-CS"/>
          </a:p>
        </p:txBody>
      </p:sp>
      <p:sp>
        <p:nvSpPr>
          <p:cNvPr id="35865" name="Line 25"/>
          <p:cNvSpPr>
            <a:spLocks noChangeShapeType="1"/>
          </p:cNvSpPr>
          <p:nvPr/>
        </p:nvSpPr>
        <p:spPr bwMode="auto">
          <a:xfrm>
            <a:off x="7632700" y="3343275"/>
            <a:ext cx="1588" cy="382588"/>
          </a:xfrm>
          <a:prstGeom prst="line">
            <a:avLst/>
          </a:prstGeom>
          <a:noFill/>
          <a:ln w="19050">
            <a:solidFill>
              <a:schemeClr val="tx1"/>
            </a:solidFill>
            <a:round/>
            <a:headEnd/>
            <a:tailEnd/>
          </a:ln>
        </p:spPr>
        <p:txBody>
          <a:bodyPr/>
          <a:lstStyle/>
          <a:p>
            <a:endParaRPr lang="sr-Latn-CS"/>
          </a:p>
        </p:txBody>
      </p:sp>
      <p:sp>
        <p:nvSpPr>
          <p:cNvPr id="35866" name="Line 26"/>
          <p:cNvSpPr>
            <a:spLocks noChangeShapeType="1"/>
          </p:cNvSpPr>
          <p:nvPr/>
        </p:nvSpPr>
        <p:spPr bwMode="auto">
          <a:xfrm flipV="1">
            <a:off x="7632700" y="4254500"/>
            <a:ext cx="1588" cy="323850"/>
          </a:xfrm>
          <a:prstGeom prst="line">
            <a:avLst/>
          </a:prstGeom>
          <a:noFill/>
          <a:ln w="19050">
            <a:solidFill>
              <a:schemeClr val="tx1"/>
            </a:solidFill>
            <a:round/>
            <a:headEnd/>
            <a:tailEnd/>
          </a:ln>
        </p:spPr>
        <p:txBody>
          <a:bodyPr/>
          <a:lstStyle/>
          <a:p>
            <a:endParaRPr lang="sr-Latn-CS"/>
          </a:p>
        </p:txBody>
      </p:sp>
      <p:sp>
        <p:nvSpPr>
          <p:cNvPr id="35867" name="Line 27"/>
          <p:cNvSpPr>
            <a:spLocks noChangeShapeType="1"/>
          </p:cNvSpPr>
          <p:nvPr/>
        </p:nvSpPr>
        <p:spPr bwMode="auto">
          <a:xfrm>
            <a:off x="7358063" y="3343275"/>
            <a:ext cx="547687" cy="1588"/>
          </a:xfrm>
          <a:prstGeom prst="line">
            <a:avLst/>
          </a:prstGeom>
          <a:noFill/>
          <a:ln w="19050">
            <a:solidFill>
              <a:schemeClr val="tx1"/>
            </a:solidFill>
            <a:round/>
            <a:headEnd/>
            <a:tailEnd/>
          </a:ln>
        </p:spPr>
        <p:txBody>
          <a:bodyPr/>
          <a:lstStyle/>
          <a:p>
            <a:endParaRPr lang="sr-Latn-CS"/>
          </a:p>
        </p:txBody>
      </p:sp>
      <p:sp>
        <p:nvSpPr>
          <p:cNvPr id="35868" name="Line 28"/>
          <p:cNvSpPr>
            <a:spLocks noChangeShapeType="1"/>
          </p:cNvSpPr>
          <p:nvPr/>
        </p:nvSpPr>
        <p:spPr bwMode="auto">
          <a:xfrm>
            <a:off x="7358063" y="4578350"/>
            <a:ext cx="547687" cy="1588"/>
          </a:xfrm>
          <a:prstGeom prst="line">
            <a:avLst/>
          </a:prstGeom>
          <a:noFill/>
          <a:ln w="19050">
            <a:solidFill>
              <a:schemeClr val="tx1"/>
            </a:solidFill>
            <a:round/>
            <a:headEnd/>
            <a:tailEnd/>
          </a:ln>
        </p:spPr>
        <p:txBody>
          <a:bodyPr/>
          <a:lstStyle/>
          <a:p>
            <a:endParaRPr lang="sr-Latn-CS"/>
          </a:p>
        </p:txBody>
      </p:sp>
      <p:sp>
        <p:nvSpPr>
          <p:cNvPr id="35869" name="Line 29"/>
          <p:cNvSpPr>
            <a:spLocks noChangeShapeType="1"/>
          </p:cNvSpPr>
          <p:nvPr/>
        </p:nvSpPr>
        <p:spPr bwMode="auto">
          <a:xfrm flipV="1">
            <a:off x="7358063" y="3343275"/>
            <a:ext cx="1587" cy="36513"/>
          </a:xfrm>
          <a:prstGeom prst="line">
            <a:avLst/>
          </a:prstGeom>
          <a:noFill/>
          <a:ln w="19050">
            <a:solidFill>
              <a:schemeClr val="tx1"/>
            </a:solidFill>
            <a:round/>
            <a:headEnd/>
            <a:tailEnd/>
          </a:ln>
        </p:spPr>
        <p:txBody>
          <a:bodyPr/>
          <a:lstStyle/>
          <a:p>
            <a:endParaRPr lang="sr-Latn-CS"/>
          </a:p>
        </p:txBody>
      </p:sp>
      <p:sp>
        <p:nvSpPr>
          <p:cNvPr id="35870" name="Line 30"/>
          <p:cNvSpPr>
            <a:spLocks noChangeShapeType="1"/>
          </p:cNvSpPr>
          <p:nvPr/>
        </p:nvSpPr>
        <p:spPr bwMode="auto">
          <a:xfrm flipV="1">
            <a:off x="7905750" y="3343275"/>
            <a:ext cx="1588" cy="36513"/>
          </a:xfrm>
          <a:prstGeom prst="line">
            <a:avLst/>
          </a:prstGeom>
          <a:noFill/>
          <a:ln w="19050">
            <a:solidFill>
              <a:schemeClr val="tx1"/>
            </a:solidFill>
            <a:round/>
            <a:headEnd/>
            <a:tailEnd/>
          </a:ln>
        </p:spPr>
        <p:txBody>
          <a:bodyPr/>
          <a:lstStyle/>
          <a:p>
            <a:endParaRPr lang="sr-Latn-CS"/>
          </a:p>
        </p:txBody>
      </p:sp>
      <p:sp>
        <p:nvSpPr>
          <p:cNvPr id="35871" name="Line 31"/>
          <p:cNvSpPr>
            <a:spLocks noChangeShapeType="1"/>
          </p:cNvSpPr>
          <p:nvPr/>
        </p:nvSpPr>
        <p:spPr bwMode="auto">
          <a:xfrm>
            <a:off x="7358063" y="4540250"/>
            <a:ext cx="1587" cy="38100"/>
          </a:xfrm>
          <a:prstGeom prst="line">
            <a:avLst/>
          </a:prstGeom>
          <a:noFill/>
          <a:ln w="19050">
            <a:solidFill>
              <a:schemeClr val="tx1"/>
            </a:solidFill>
            <a:round/>
            <a:headEnd/>
            <a:tailEnd/>
          </a:ln>
        </p:spPr>
        <p:txBody>
          <a:bodyPr/>
          <a:lstStyle/>
          <a:p>
            <a:endParaRPr lang="sr-Latn-CS"/>
          </a:p>
        </p:txBody>
      </p:sp>
      <p:sp>
        <p:nvSpPr>
          <p:cNvPr id="35872" name="Line 32"/>
          <p:cNvSpPr>
            <a:spLocks noChangeShapeType="1"/>
          </p:cNvSpPr>
          <p:nvPr/>
        </p:nvSpPr>
        <p:spPr bwMode="auto">
          <a:xfrm>
            <a:off x="7905750" y="4540250"/>
            <a:ext cx="1588" cy="38100"/>
          </a:xfrm>
          <a:prstGeom prst="line">
            <a:avLst/>
          </a:prstGeom>
          <a:noFill/>
          <a:ln w="19050">
            <a:solidFill>
              <a:schemeClr val="tx1"/>
            </a:solidFill>
            <a:round/>
            <a:headEnd/>
            <a:tailEnd/>
          </a:ln>
        </p:spPr>
        <p:txBody>
          <a:bodyPr/>
          <a:lstStyle/>
          <a:p>
            <a:endParaRPr lang="sr-Latn-CS"/>
          </a:p>
        </p:txBody>
      </p:sp>
      <p:sp>
        <p:nvSpPr>
          <p:cNvPr id="35873" name="Freeform 33"/>
          <p:cNvSpPr>
            <a:spLocks/>
          </p:cNvSpPr>
          <p:nvPr/>
        </p:nvSpPr>
        <p:spPr bwMode="auto">
          <a:xfrm>
            <a:off x="5554663" y="2049463"/>
            <a:ext cx="2674937" cy="3527425"/>
          </a:xfrm>
          <a:custGeom>
            <a:avLst/>
            <a:gdLst>
              <a:gd name="T0" fmla="*/ 0 w 1685"/>
              <a:gd name="T1" fmla="*/ 0 h 2222"/>
              <a:gd name="T2" fmla="*/ 0 w 1685"/>
              <a:gd name="T3" fmla="*/ 2147483647 h 2222"/>
              <a:gd name="T4" fmla="*/ 2147483647 w 1685"/>
              <a:gd name="T5" fmla="*/ 2147483647 h 2222"/>
              <a:gd name="T6" fmla="*/ 0 60000 65536"/>
              <a:gd name="T7" fmla="*/ 0 60000 65536"/>
              <a:gd name="T8" fmla="*/ 0 60000 65536"/>
              <a:gd name="T9" fmla="*/ 0 w 1685"/>
              <a:gd name="T10" fmla="*/ 0 h 2222"/>
              <a:gd name="T11" fmla="*/ 1685 w 1685"/>
              <a:gd name="T12" fmla="*/ 2222 h 2222"/>
            </a:gdLst>
            <a:ahLst/>
            <a:cxnLst>
              <a:cxn ang="T6">
                <a:pos x="T0" y="T1"/>
              </a:cxn>
              <a:cxn ang="T7">
                <a:pos x="T2" y="T3"/>
              </a:cxn>
              <a:cxn ang="T8">
                <a:pos x="T4" y="T5"/>
              </a:cxn>
            </a:cxnLst>
            <a:rect l="T9" t="T10" r="T11" b="T12"/>
            <a:pathLst>
              <a:path w="1685" h="2222">
                <a:moveTo>
                  <a:pt x="0" y="0"/>
                </a:moveTo>
                <a:lnTo>
                  <a:pt x="0" y="2222"/>
                </a:lnTo>
                <a:lnTo>
                  <a:pt x="1685" y="2222"/>
                </a:lnTo>
              </a:path>
            </a:pathLst>
          </a:custGeom>
          <a:noFill/>
          <a:ln w="19050" cap="flat" cmpd="sng">
            <a:solidFill>
              <a:schemeClr val="tx1"/>
            </a:solidFill>
            <a:prstDash val="solid"/>
            <a:round/>
            <a:headEnd/>
            <a:tailEnd/>
          </a:ln>
        </p:spPr>
        <p:txBody>
          <a:bodyPr wrap="none" lIns="0" tIns="0" rIns="0" bIns="0" anchor="ctr"/>
          <a:lstStyle/>
          <a:p>
            <a:endParaRPr lang="sr-Latn-CS"/>
          </a:p>
        </p:txBody>
      </p:sp>
      <p:sp>
        <p:nvSpPr>
          <p:cNvPr id="35874" name="Line 34"/>
          <p:cNvSpPr>
            <a:spLocks noChangeShapeType="1"/>
          </p:cNvSpPr>
          <p:nvPr/>
        </p:nvSpPr>
        <p:spPr bwMode="invGray">
          <a:xfrm flipH="1">
            <a:off x="5481638" y="5576888"/>
            <a:ext cx="73025" cy="0"/>
          </a:xfrm>
          <a:prstGeom prst="line">
            <a:avLst/>
          </a:prstGeom>
          <a:noFill/>
          <a:ln w="19050">
            <a:solidFill>
              <a:schemeClr val="tx1"/>
            </a:solidFill>
            <a:round/>
            <a:headEnd/>
            <a:tailEnd/>
          </a:ln>
        </p:spPr>
        <p:txBody>
          <a:bodyPr wrap="none" lIns="0" tIns="0" rIns="0" bIns="0" anchor="ctr"/>
          <a:lstStyle/>
          <a:p>
            <a:endParaRPr lang="sr-Latn-CS"/>
          </a:p>
        </p:txBody>
      </p:sp>
      <p:sp>
        <p:nvSpPr>
          <p:cNvPr id="35875" name="Line 35"/>
          <p:cNvSpPr>
            <a:spLocks noChangeShapeType="1"/>
          </p:cNvSpPr>
          <p:nvPr/>
        </p:nvSpPr>
        <p:spPr bwMode="invGray">
          <a:xfrm flipH="1">
            <a:off x="5481638" y="4405313"/>
            <a:ext cx="73025" cy="0"/>
          </a:xfrm>
          <a:prstGeom prst="line">
            <a:avLst/>
          </a:prstGeom>
          <a:noFill/>
          <a:ln w="19050">
            <a:solidFill>
              <a:schemeClr val="tx1"/>
            </a:solidFill>
            <a:round/>
            <a:headEnd/>
            <a:tailEnd/>
          </a:ln>
        </p:spPr>
        <p:txBody>
          <a:bodyPr wrap="none" lIns="0" tIns="0" rIns="0" bIns="0" anchor="ctr"/>
          <a:lstStyle/>
          <a:p>
            <a:endParaRPr lang="sr-Latn-CS"/>
          </a:p>
        </p:txBody>
      </p:sp>
      <p:sp>
        <p:nvSpPr>
          <p:cNvPr id="35876" name="Line 36"/>
          <p:cNvSpPr>
            <a:spLocks noChangeShapeType="1"/>
          </p:cNvSpPr>
          <p:nvPr/>
        </p:nvSpPr>
        <p:spPr bwMode="invGray">
          <a:xfrm flipH="1">
            <a:off x="5481638" y="3238500"/>
            <a:ext cx="73025" cy="0"/>
          </a:xfrm>
          <a:prstGeom prst="line">
            <a:avLst/>
          </a:prstGeom>
          <a:noFill/>
          <a:ln w="19050">
            <a:solidFill>
              <a:schemeClr val="tx1"/>
            </a:solidFill>
            <a:round/>
            <a:headEnd/>
            <a:tailEnd/>
          </a:ln>
        </p:spPr>
        <p:txBody>
          <a:bodyPr wrap="none" lIns="0" tIns="0" rIns="0" bIns="0" anchor="ctr"/>
          <a:lstStyle/>
          <a:p>
            <a:endParaRPr lang="sr-Latn-CS"/>
          </a:p>
        </p:txBody>
      </p:sp>
      <p:sp>
        <p:nvSpPr>
          <p:cNvPr id="35877" name="Line 37"/>
          <p:cNvSpPr>
            <a:spLocks noChangeShapeType="1"/>
          </p:cNvSpPr>
          <p:nvPr/>
        </p:nvSpPr>
        <p:spPr bwMode="invGray">
          <a:xfrm flipH="1">
            <a:off x="5481638" y="2057400"/>
            <a:ext cx="73025" cy="0"/>
          </a:xfrm>
          <a:prstGeom prst="line">
            <a:avLst/>
          </a:prstGeom>
          <a:noFill/>
          <a:ln w="19050">
            <a:solidFill>
              <a:schemeClr val="tx1"/>
            </a:solidFill>
            <a:round/>
            <a:headEnd/>
            <a:tailEnd/>
          </a:ln>
        </p:spPr>
        <p:txBody>
          <a:bodyPr wrap="none" lIns="0" tIns="0" rIns="0" bIns="0" anchor="ctr"/>
          <a:lstStyle/>
          <a:p>
            <a:endParaRPr lang="sr-Latn-CS"/>
          </a:p>
        </p:txBody>
      </p:sp>
      <p:sp>
        <p:nvSpPr>
          <p:cNvPr id="35878" name="Rectangle 38"/>
          <p:cNvSpPr>
            <a:spLocks noChangeArrowheads="1"/>
          </p:cNvSpPr>
          <p:nvPr/>
        </p:nvSpPr>
        <p:spPr bwMode="invGray">
          <a:xfrm>
            <a:off x="250825" y="6416675"/>
            <a:ext cx="8661400" cy="198438"/>
          </a:xfrm>
          <a:prstGeom prst="rect">
            <a:avLst/>
          </a:prstGeom>
          <a:noFill/>
          <a:ln w="12700" algn="ctr">
            <a:noFill/>
            <a:miter lim="800000"/>
            <a:headEnd/>
            <a:tailEnd/>
          </a:ln>
        </p:spPr>
        <p:txBody>
          <a:bodyPr lIns="0" tIns="0" rIns="0" bIns="0" anchor="b"/>
          <a:lstStyle/>
          <a:p>
            <a:pPr eaLnBrk="0" hangingPunct="0"/>
            <a:r>
              <a:rPr lang="en-GB" sz="1200">
                <a:latin typeface="Calibri" pitchFamily="34" charset="0"/>
                <a:ea typeface="Arial Unicode MS"/>
                <a:cs typeface="Arial Unicode MS"/>
              </a:rPr>
              <a:t>AUC = area under the curve.</a:t>
            </a:r>
          </a:p>
          <a:p>
            <a:pPr eaLnBrk="0" hangingPunct="0">
              <a:spcBef>
                <a:spcPct val="25000"/>
              </a:spcBef>
            </a:pPr>
            <a:r>
              <a:rPr lang="en-US" sz="1000" b="1">
                <a:latin typeface="Calibri" pitchFamily="34" charset="0"/>
                <a:ea typeface="Arial Unicode MS"/>
                <a:cs typeface="Arial Unicode MS"/>
              </a:rPr>
              <a:t>1. </a:t>
            </a:r>
            <a:r>
              <a:rPr lang="en-US" sz="1000">
                <a:latin typeface="Calibri" pitchFamily="34" charset="0"/>
                <a:ea typeface="Arial Unicode MS"/>
                <a:cs typeface="Arial Unicode MS"/>
              </a:rPr>
              <a:t>Adapted with permission from Ledger WL et al. </a:t>
            </a:r>
            <a:r>
              <a:rPr lang="en-US" sz="1000" i="1">
                <a:latin typeface="Calibri" pitchFamily="34" charset="0"/>
                <a:ea typeface="Arial Unicode MS"/>
                <a:cs typeface="Arial Unicode MS"/>
              </a:rPr>
              <a:t>Reprod Biomed Online</a:t>
            </a:r>
            <a:r>
              <a:rPr lang="en-US" sz="1000">
                <a:latin typeface="Calibri" pitchFamily="34" charset="0"/>
                <a:ea typeface="Arial Unicode MS"/>
                <a:cs typeface="Arial Unicode MS"/>
              </a:rPr>
              <a:t>. 2011;23:150‒159.</a:t>
            </a:r>
          </a:p>
        </p:txBody>
      </p:sp>
      <p:sp>
        <p:nvSpPr>
          <p:cNvPr id="35879" name="Rectangle 39"/>
          <p:cNvSpPr>
            <a:spLocks noChangeArrowheads="1"/>
          </p:cNvSpPr>
          <p:nvPr/>
        </p:nvSpPr>
        <p:spPr bwMode="auto">
          <a:xfrm>
            <a:off x="984250" y="1747838"/>
            <a:ext cx="4133850" cy="3987800"/>
          </a:xfrm>
          <a:prstGeom prst="rect">
            <a:avLst/>
          </a:prstGeom>
          <a:noFill/>
          <a:ln w="9525" algn="ctr">
            <a:noFill/>
            <a:miter lim="800000"/>
            <a:headEnd/>
            <a:tailEnd/>
          </a:ln>
        </p:spPr>
        <p:txBody>
          <a:bodyPr lIns="0" tIns="0" rIns="0" bIns="0" anchor="ctr"/>
          <a:lstStyle/>
          <a:p>
            <a:pPr marL="268288" indent="-268288" eaLnBrk="0" hangingPunct="0">
              <a:buFontTx/>
              <a:buChar char="•"/>
            </a:pPr>
            <a:endParaRPr lang="it-IT" sz="2000">
              <a:ea typeface="Arial Unicode MS"/>
              <a:cs typeface="Arial Unicode MS"/>
            </a:endParaRP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35"/>
          <p:cNvSpPr>
            <a:spLocks noGrp="1" noChangeArrowheads="1"/>
          </p:cNvSpPr>
          <p:nvPr>
            <p:ph type="title"/>
          </p:nvPr>
        </p:nvSpPr>
        <p:spPr/>
        <p:txBody>
          <a:bodyPr/>
          <a:lstStyle/>
          <a:p>
            <a:r>
              <a:rPr lang="en-US" sz="3600" smtClean="0"/>
              <a:t>ELONVA</a:t>
            </a:r>
            <a:r>
              <a:rPr lang="en-US" sz="3600" baseline="30000" smtClean="0"/>
              <a:t>™ </a:t>
            </a:r>
            <a:r>
              <a:rPr lang="en-US" sz="3600" smtClean="0"/>
              <a:t>(corifollitropin alfa) </a:t>
            </a:r>
            <a:br>
              <a:rPr lang="en-US" sz="3600" smtClean="0"/>
            </a:br>
            <a:r>
              <a:rPr lang="en-US" sz="3600" smtClean="0"/>
              <a:t>Phase 3 Clinical Trials</a:t>
            </a:r>
          </a:p>
        </p:txBody>
      </p:sp>
      <p:graphicFrame>
        <p:nvGraphicFramePr>
          <p:cNvPr id="486498" name="Group 98"/>
          <p:cNvGraphicFramePr>
            <a:graphicFrameLocks noGrp="1"/>
          </p:cNvGraphicFramePr>
          <p:nvPr/>
        </p:nvGraphicFramePr>
        <p:xfrm>
          <a:off x="434975" y="1492250"/>
          <a:ext cx="8042275" cy="4743450"/>
        </p:xfrm>
        <a:graphic>
          <a:graphicData uri="http://schemas.openxmlformats.org/drawingml/2006/table">
            <a:tbl>
              <a:tblPr/>
              <a:tblGrid>
                <a:gridCol w="2789238"/>
                <a:gridCol w="2625725"/>
                <a:gridCol w="2627312"/>
              </a:tblGrid>
              <a:tr h="335325">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endParaRPr kumimoji="0" lang="it-IT" sz="1600" b="1" i="0" u="none" strike="noStrike" cap="none" normalizeH="0" baseline="0" dirty="0" smtClean="0">
                        <a:ln>
                          <a:noFill/>
                        </a:ln>
                        <a:solidFill>
                          <a:schemeClr val="bg1"/>
                        </a:solidFill>
                        <a:effectLst/>
                        <a:latin typeface="Arial Narrow" pitchFamily="34" charset="0"/>
                        <a:cs typeface="Arial" pitchFamily="34" charset="0"/>
                      </a:endParaRPr>
                    </a:p>
                  </a:txBody>
                  <a:tcPr marT="45726" marB="45726" anchor="b" horzOverflow="overflow">
                    <a:lnL cap="flat">
                      <a:noFill/>
                    </a:lnL>
                    <a:lnR>
                      <a:noFill/>
                    </a:lnR>
                    <a:lnT cap="fla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600" b="1" i="0" u="none" strike="noStrike" cap="none" normalizeH="0" baseline="0" dirty="0" smtClean="0">
                          <a:ln>
                            <a:noFill/>
                          </a:ln>
                          <a:solidFill>
                            <a:schemeClr val="bg1"/>
                          </a:solidFill>
                          <a:effectLst/>
                          <a:latin typeface="Arial Narrow" pitchFamily="34" charset="0"/>
                          <a:cs typeface="Arial" pitchFamily="34" charset="0"/>
                        </a:rPr>
                        <a:t>Engage</a:t>
                      </a:r>
                      <a:r>
                        <a:rPr kumimoji="0" lang="en-US" sz="1600" b="1" i="0" u="none" strike="noStrike" cap="none" normalizeH="0" baseline="30000" dirty="0" smtClean="0">
                          <a:ln>
                            <a:noFill/>
                          </a:ln>
                          <a:solidFill>
                            <a:schemeClr val="bg1"/>
                          </a:solidFill>
                          <a:effectLst/>
                          <a:latin typeface="Arial Narrow" pitchFamily="34" charset="0"/>
                          <a:cs typeface="Arial" pitchFamily="34" charset="0"/>
                        </a:rPr>
                        <a:t>1</a:t>
                      </a:r>
                      <a:endParaRPr kumimoji="0" lang="en-US" sz="1600" b="1" i="0" u="none" strike="noStrike" cap="none" normalizeH="0" baseline="0" dirty="0" smtClean="0">
                        <a:ln>
                          <a:noFill/>
                        </a:ln>
                        <a:solidFill>
                          <a:schemeClr val="bg1"/>
                        </a:solidFill>
                        <a:effectLst/>
                        <a:latin typeface="Arial Narrow" pitchFamily="34" charset="0"/>
                        <a:cs typeface="Arial" pitchFamily="34" charset="0"/>
                      </a:endParaRPr>
                    </a:p>
                  </a:txBody>
                  <a:tcPr marT="45726" marB="45726" anchor="b" horzOverflow="overflow">
                    <a:lnL>
                      <a:noFill/>
                    </a:lnL>
                    <a:lnR>
                      <a:noFill/>
                    </a:lnR>
                    <a:lnT cap="fla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600" b="1" i="0" u="none" strike="noStrike" cap="none" normalizeH="0" baseline="0" dirty="0" smtClean="0">
                          <a:ln>
                            <a:noFill/>
                          </a:ln>
                          <a:solidFill>
                            <a:schemeClr val="bg1"/>
                          </a:solidFill>
                          <a:effectLst/>
                          <a:latin typeface="Arial Narrow" pitchFamily="34" charset="0"/>
                          <a:cs typeface="Arial" pitchFamily="34" charset="0"/>
                        </a:rPr>
                        <a:t>Ensure</a:t>
                      </a:r>
                      <a:r>
                        <a:rPr kumimoji="0" lang="en-US" sz="1600" b="1" i="0" u="none" strike="noStrike" cap="none" normalizeH="0" baseline="30000" dirty="0" smtClean="0">
                          <a:ln>
                            <a:noFill/>
                          </a:ln>
                          <a:solidFill>
                            <a:schemeClr val="bg1"/>
                          </a:solidFill>
                          <a:effectLst/>
                          <a:latin typeface="Arial Narrow" pitchFamily="34" charset="0"/>
                          <a:cs typeface="Arial" pitchFamily="34" charset="0"/>
                        </a:rPr>
                        <a:t>2</a:t>
                      </a:r>
                      <a:endParaRPr kumimoji="0" lang="en-US" sz="1600" b="1" i="0" u="none" strike="noStrike" cap="none" normalizeH="0" baseline="0" dirty="0" smtClean="0">
                        <a:ln>
                          <a:noFill/>
                        </a:ln>
                        <a:solidFill>
                          <a:schemeClr val="bg1"/>
                        </a:solidFill>
                        <a:effectLst/>
                        <a:latin typeface="Arial Narrow" pitchFamily="34" charset="0"/>
                        <a:cs typeface="Arial" pitchFamily="34" charset="0"/>
                      </a:endParaRPr>
                    </a:p>
                  </a:txBody>
                  <a:tcPr marT="45726" marB="45726" anchor="b" horzOverflow="overflow">
                    <a:lnL>
                      <a:noFill/>
                    </a:lnL>
                    <a:lnR cap="flat">
                      <a:noFill/>
                    </a:lnR>
                    <a:lnT cap="flat">
                      <a:noFill/>
                    </a:lnT>
                    <a:lnB>
                      <a:noFill/>
                    </a:lnB>
                    <a:lnTlToBr>
                      <a:noFill/>
                    </a:lnTlToBr>
                    <a:lnBlToTr>
                      <a:noFill/>
                    </a:lnBlToTr>
                    <a:solidFill>
                      <a:schemeClr val="accent1"/>
                    </a:solidFill>
                  </a:tcPr>
                </a:tc>
              </a:tr>
              <a:tr h="779567">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Study arms</a:t>
                      </a:r>
                    </a:p>
                  </a:txBody>
                  <a:tcPr marT="45726" marB="45726" horzOverflow="overflow">
                    <a:lnL cap="flat">
                      <a:noFill/>
                    </a:lnL>
                    <a:lnR>
                      <a:noFill/>
                    </a:lnR>
                    <a:lnT>
                      <a:noFill/>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sym typeface="Symbol" pitchFamily="18" charset="2"/>
                        </a:rPr>
                        <a:t>ELONVA </a:t>
                      </a:r>
                      <a:r>
                        <a:rPr kumimoji="0" lang="en-US" sz="1600" b="0" i="0" u="none" strike="noStrike" cap="none" normalizeH="0" baseline="0" dirty="0" smtClean="0">
                          <a:ln>
                            <a:noFill/>
                          </a:ln>
                          <a:solidFill>
                            <a:schemeClr val="tx1"/>
                          </a:solidFill>
                          <a:effectLst/>
                          <a:latin typeface="Arial Narrow" pitchFamily="34" charset="0"/>
                          <a:cs typeface="Arial" pitchFamily="34" charset="0"/>
                        </a:rPr>
                        <a:t>150 µ</a:t>
                      </a:r>
                      <a:r>
                        <a:rPr kumimoji="0" lang="en-US" sz="1600" b="0" i="0" u="none" strike="noStrike" cap="none" normalizeH="0" baseline="0" dirty="0" smtClean="0">
                          <a:ln>
                            <a:noFill/>
                          </a:ln>
                          <a:solidFill>
                            <a:schemeClr val="tx1"/>
                          </a:solidFill>
                          <a:effectLst/>
                          <a:latin typeface="Arial Narrow" pitchFamily="34" charset="0"/>
                          <a:cs typeface="Arial" pitchFamily="34" charset="0"/>
                          <a:sym typeface="Symbol" pitchFamily="18" charset="2"/>
                        </a:rPr>
                        <a:t>g vs </a:t>
                      </a:r>
                      <a:r>
                        <a:rPr kumimoji="0" lang="en-US" sz="1600" b="0" i="0" u="none" strike="noStrike" cap="none" normalizeH="0" baseline="0" dirty="0" smtClean="0">
                          <a:ln>
                            <a:noFill/>
                          </a:ln>
                          <a:solidFill>
                            <a:schemeClr val="tx1"/>
                          </a:solidFill>
                          <a:effectLst/>
                          <a:latin typeface="Arial Narrow" pitchFamily="34" charset="0"/>
                          <a:cs typeface="Arial" pitchFamily="34" charset="0"/>
                        </a:rPr>
                        <a:t>rFSH </a:t>
                      </a:r>
                      <a:br>
                        <a:rPr kumimoji="0" lang="en-US" sz="1600" b="0" i="0" u="none" strike="noStrike" cap="none" normalizeH="0" baseline="0" dirty="0" smtClean="0">
                          <a:ln>
                            <a:noFill/>
                          </a:ln>
                          <a:solidFill>
                            <a:schemeClr val="tx1"/>
                          </a:solidFill>
                          <a:effectLst/>
                          <a:latin typeface="Arial Narrow" pitchFamily="34" charset="0"/>
                          <a:cs typeface="Arial" pitchFamily="34" charset="0"/>
                        </a:rPr>
                      </a:br>
                      <a:r>
                        <a:rPr kumimoji="0" lang="en-US" sz="1600" b="0" i="0" u="none" strike="noStrike" cap="none" normalizeH="0" baseline="0" dirty="0" smtClean="0">
                          <a:ln>
                            <a:noFill/>
                          </a:ln>
                          <a:solidFill>
                            <a:schemeClr val="tx1"/>
                          </a:solidFill>
                          <a:effectLst/>
                          <a:latin typeface="Arial Narrow" pitchFamily="34" charset="0"/>
                          <a:cs typeface="Arial" pitchFamily="34" charset="0"/>
                        </a:rPr>
                        <a:t>200 IU/d in women &gt;60 kg</a:t>
                      </a:r>
                    </a:p>
                  </a:txBody>
                  <a:tcPr marT="45726" marB="45726" horzOverflow="overflow">
                    <a:lnL>
                      <a:noFill/>
                    </a:lnL>
                    <a:lnR>
                      <a:noFill/>
                    </a:lnR>
                    <a:lnT>
                      <a:noFill/>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sym typeface="Symbol" pitchFamily="18" charset="2"/>
                        </a:rPr>
                        <a:t>ELONVA </a:t>
                      </a:r>
                      <a:r>
                        <a:rPr kumimoji="0" lang="en-US" sz="1600" b="0" i="0" u="none" strike="noStrike" cap="none" normalizeH="0" baseline="0" dirty="0" smtClean="0">
                          <a:ln>
                            <a:noFill/>
                          </a:ln>
                          <a:solidFill>
                            <a:schemeClr val="tx1"/>
                          </a:solidFill>
                          <a:effectLst/>
                          <a:latin typeface="Arial Narrow" pitchFamily="34" charset="0"/>
                          <a:cs typeface="Arial" pitchFamily="34" charset="0"/>
                        </a:rPr>
                        <a:t>100 µ</a:t>
                      </a:r>
                      <a:r>
                        <a:rPr kumimoji="0" lang="en-US" sz="1600" b="0" i="0" u="none" strike="noStrike" cap="none" normalizeH="0" baseline="0" dirty="0" smtClean="0">
                          <a:ln>
                            <a:noFill/>
                          </a:ln>
                          <a:solidFill>
                            <a:schemeClr val="tx1"/>
                          </a:solidFill>
                          <a:effectLst/>
                          <a:latin typeface="Arial Narrow" pitchFamily="34" charset="0"/>
                          <a:cs typeface="Arial" pitchFamily="34" charset="0"/>
                          <a:sym typeface="Symbol" pitchFamily="18" charset="2"/>
                        </a:rPr>
                        <a:t>g vs </a:t>
                      </a:r>
                      <a:r>
                        <a:rPr kumimoji="0" lang="en-US" sz="1600" b="0" i="0" u="none" strike="noStrike" cap="none" normalizeH="0" baseline="0" dirty="0" smtClean="0">
                          <a:ln>
                            <a:noFill/>
                          </a:ln>
                          <a:solidFill>
                            <a:schemeClr val="tx1"/>
                          </a:solidFill>
                          <a:effectLst/>
                          <a:latin typeface="Arial Narrow" pitchFamily="34" charset="0"/>
                          <a:cs typeface="Arial" pitchFamily="34" charset="0"/>
                        </a:rPr>
                        <a:t>rFSH</a:t>
                      </a:r>
                      <a:r>
                        <a:rPr kumimoji="0" lang="en-US" sz="1600" b="0" i="0" u="none" strike="noStrike" cap="none" normalizeH="0" baseline="0" dirty="0" smtClean="0">
                          <a:ln>
                            <a:noFill/>
                          </a:ln>
                          <a:solidFill>
                            <a:schemeClr val="tx1"/>
                          </a:solidFill>
                          <a:effectLst/>
                          <a:latin typeface="Arial Narrow" pitchFamily="34" charset="0"/>
                          <a:cs typeface="Arial" pitchFamily="34" charset="0"/>
                          <a:sym typeface="Symbol" pitchFamily="18" charset="2"/>
                        </a:rPr>
                        <a:t> </a:t>
                      </a:r>
                      <a:br>
                        <a:rPr kumimoji="0" lang="en-US" sz="1600" b="0" i="0" u="none" strike="noStrike" cap="none" normalizeH="0" baseline="0" dirty="0" smtClean="0">
                          <a:ln>
                            <a:noFill/>
                          </a:ln>
                          <a:solidFill>
                            <a:schemeClr val="tx1"/>
                          </a:solidFill>
                          <a:effectLst/>
                          <a:latin typeface="Arial Narrow" pitchFamily="34" charset="0"/>
                          <a:cs typeface="Arial" pitchFamily="34" charset="0"/>
                          <a:sym typeface="Symbol" pitchFamily="18" charset="2"/>
                        </a:rPr>
                      </a:br>
                      <a:r>
                        <a:rPr kumimoji="0" lang="en-US" sz="1600" b="0" i="0" u="none" strike="noStrike" cap="none" normalizeH="0" baseline="0" dirty="0" smtClean="0">
                          <a:ln>
                            <a:noFill/>
                          </a:ln>
                          <a:solidFill>
                            <a:schemeClr val="tx1"/>
                          </a:solidFill>
                          <a:effectLst/>
                          <a:latin typeface="Arial Narrow" pitchFamily="34" charset="0"/>
                          <a:cs typeface="Arial" pitchFamily="34" charset="0"/>
                        </a:rPr>
                        <a:t>150 IU/d in women ≤60 kg</a:t>
                      </a:r>
                    </a:p>
                  </a:txBody>
                  <a:tcPr marT="45726" marB="45726" horzOverflow="overflow">
                    <a:lnL>
                      <a:noFill/>
                    </a:lnL>
                    <a:lnR cap="flat">
                      <a:noFill/>
                    </a:lnR>
                    <a:lnT>
                      <a:noFill/>
                    </a:lnT>
                    <a:lnB w="3175" cap="flat" cmpd="sng" algn="ctr">
                      <a:solidFill>
                        <a:schemeClr val="tx1"/>
                      </a:solidFill>
                      <a:prstDash val="sysDash"/>
                      <a:round/>
                      <a:headEnd type="none" w="med" len="med"/>
                      <a:tailEnd type="none" w="med" len="med"/>
                    </a:lnB>
                    <a:lnTlToBr>
                      <a:noFill/>
                    </a:lnTlToBr>
                    <a:lnBlToTr>
                      <a:noFill/>
                    </a:lnBlToTr>
                    <a:noFill/>
                  </a:tcPr>
                </a:tc>
              </a:tr>
              <a:tr h="711295">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Design</a:t>
                      </a:r>
                    </a:p>
                  </a:txBody>
                  <a:tcPr marT="45726" marB="45726" horzOverflow="overflow">
                    <a:lnL cap="flat">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Double-blind RCT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1 cycle</a:t>
                      </a:r>
                    </a:p>
                  </a:txBody>
                  <a:tcPr marT="45726" marB="45726" horzOverflow="overflow">
                    <a:lnL>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Double-blind RCT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1 cycle</a:t>
                      </a:r>
                    </a:p>
                  </a:txBody>
                  <a:tcPr marT="45726" marB="45726" horzOverflow="overflow">
                    <a:lnL>
                      <a:noFill/>
                    </a:lnL>
                    <a:lnR cap="flat">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r>
              <a:tr h="566814">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Patients (n)</a:t>
                      </a:r>
                    </a:p>
                  </a:txBody>
                  <a:tcPr marT="45726" marB="45726" horzOverflow="overflow">
                    <a:lnL cap="flat">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1,506</a:t>
                      </a:r>
                    </a:p>
                  </a:txBody>
                  <a:tcPr marT="45726" marB="45726" horzOverflow="overflow">
                    <a:lnL>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396</a:t>
                      </a:r>
                    </a:p>
                  </a:txBody>
                  <a:tcPr marT="45726" marB="45726" horzOverflow="overflow">
                    <a:lnL>
                      <a:noFill/>
                    </a:lnL>
                    <a:lnR cap="flat">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r>
              <a:tr h="768453">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Primary end point</a:t>
                      </a:r>
                      <a:br>
                        <a:rPr kumimoji="0" lang="en-US" sz="1600" b="0" i="0" u="none" strike="noStrike" cap="none" normalizeH="0" baseline="0" dirty="0" smtClean="0">
                          <a:ln>
                            <a:noFill/>
                          </a:ln>
                          <a:solidFill>
                            <a:schemeClr val="tx1"/>
                          </a:solidFill>
                          <a:effectLst/>
                          <a:latin typeface="Arial Narrow" pitchFamily="34" charset="0"/>
                          <a:cs typeface="Arial" pitchFamily="34" charset="0"/>
                        </a:rPr>
                      </a:br>
                      <a:r>
                        <a:rPr kumimoji="0" lang="en-US" sz="1600" b="0" i="0" u="none" strike="noStrike" cap="none" normalizeH="0" baseline="0" dirty="0" smtClean="0">
                          <a:ln>
                            <a:noFill/>
                          </a:ln>
                          <a:solidFill>
                            <a:schemeClr val="tx1"/>
                          </a:solidFill>
                          <a:effectLst/>
                          <a:latin typeface="Arial Narrow" pitchFamily="34" charset="0"/>
                          <a:cs typeface="Arial" pitchFamily="34" charset="0"/>
                        </a:rPr>
                        <a:t>Coprimary end point</a:t>
                      </a:r>
                    </a:p>
                  </a:txBody>
                  <a:tcPr marT="45726" marB="45726" horzOverflow="overflow">
                    <a:lnL cap="flat">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Ongoing PR/cycle</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Number of oocytes retrieved</a:t>
                      </a:r>
                    </a:p>
                  </a:txBody>
                  <a:tcPr marT="45726" marB="45726" horzOverflow="overflow">
                    <a:lnL>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Number of oocytes retrieved</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endParaRPr kumimoji="0" lang="en-US" sz="1600" b="0" i="0" u="none" strike="noStrike" cap="none" normalizeH="0" baseline="0" dirty="0" smtClean="0">
                        <a:ln>
                          <a:noFill/>
                        </a:ln>
                        <a:solidFill>
                          <a:schemeClr val="tx1"/>
                        </a:solidFill>
                        <a:effectLst/>
                        <a:latin typeface="Arial Narrow" pitchFamily="34" charset="0"/>
                        <a:cs typeface="Arial" pitchFamily="34" charset="0"/>
                      </a:endParaRPr>
                    </a:p>
                  </a:txBody>
                  <a:tcPr marT="45726" marB="45726" horzOverflow="overflow">
                    <a:lnL>
                      <a:noFill/>
                    </a:lnL>
                    <a:lnR cap="flat">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r>
              <a:tr h="823070">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Safety evaluations</a:t>
                      </a:r>
                    </a:p>
                  </a:txBody>
                  <a:tcPr marT="45726" marB="45726" horzOverflow="overflow">
                    <a:lnL cap="flat">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AEs/SAEs, including OHSS</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Local tolerance</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Anti–corifollitropin alfa antibodies</a:t>
                      </a:r>
                    </a:p>
                  </a:txBody>
                  <a:tcPr marT="45726" marB="45726" horzOverflow="overflow">
                    <a:lnL>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AEs/SAEs, including OHSS</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Local tolerance</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Anti–corifollitropin alfa antibodies</a:t>
                      </a:r>
                    </a:p>
                  </a:txBody>
                  <a:tcPr marT="45726" marB="45726" horzOverflow="overflow">
                    <a:lnL>
                      <a:noFill/>
                    </a:lnL>
                    <a:lnR cap="flat">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r>
              <a:tr h="758926">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Sites</a:t>
                      </a:r>
                    </a:p>
                  </a:txBody>
                  <a:tcPr marT="45726" marB="45726" horzOverflow="overflow">
                    <a:lnL cap="flat">
                      <a:noFill/>
                    </a:lnL>
                    <a:lnR>
                      <a:noFill/>
                    </a:lnR>
                    <a:lnT w="3175" cap="flat" cmpd="sng" algn="ctr">
                      <a:solidFill>
                        <a:schemeClr val="tx1"/>
                      </a:solidFill>
                      <a:prstDash val="sysDash"/>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Europe 20, North America 14 </a:t>
                      </a:r>
                    </a:p>
                  </a:txBody>
                  <a:tcPr marT="45726" marB="45726" horzOverflow="overflow">
                    <a:lnL>
                      <a:noFill/>
                    </a:lnL>
                    <a:lnR>
                      <a:noFill/>
                    </a:lnR>
                    <a:lnT w="3175" cap="flat" cmpd="sng" algn="ctr">
                      <a:solidFill>
                        <a:schemeClr val="tx1"/>
                      </a:solidFill>
                      <a:prstDash val="sysDash"/>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Europe 14, Asia 5 </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endParaRPr kumimoji="0" lang="en-US" sz="1600" b="0" i="0" u="none" strike="noStrike" cap="none" normalizeH="0" baseline="0" dirty="0" smtClean="0">
                        <a:ln>
                          <a:noFill/>
                        </a:ln>
                        <a:solidFill>
                          <a:schemeClr val="tx1"/>
                        </a:solidFill>
                        <a:effectLst/>
                        <a:latin typeface="Arial Narrow" pitchFamily="34" charset="0"/>
                        <a:cs typeface="Arial" pitchFamily="34" charset="0"/>
                      </a:endParaRPr>
                    </a:p>
                  </a:txBody>
                  <a:tcPr marT="45726" marB="45726" horzOverflow="overflow">
                    <a:lnL>
                      <a:noFill/>
                    </a:lnL>
                    <a:lnR cap="flat">
                      <a:noFill/>
                    </a:lnR>
                    <a:lnT w="3175" cap="flat" cmpd="sng" algn="ctr">
                      <a:solidFill>
                        <a:schemeClr val="tx1"/>
                      </a:solidFill>
                      <a:prstDash val="sysDash"/>
                      <a:round/>
                      <a:headEnd type="none" w="med" len="med"/>
                      <a:tailEnd type="none" w="med" len="med"/>
                    </a:lnT>
                    <a:lnB cap="flat">
                      <a:noFill/>
                    </a:lnB>
                    <a:lnTlToBr>
                      <a:noFill/>
                    </a:lnTlToBr>
                    <a:lnBlToTr>
                      <a:noFill/>
                    </a:lnBlToTr>
                    <a:noFill/>
                  </a:tcPr>
                </a:tc>
              </a:tr>
            </a:tbl>
          </a:graphicData>
        </a:graphic>
      </p:graphicFrame>
      <p:sp>
        <p:nvSpPr>
          <p:cNvPr id="37917" name="Rectangle 33"/>
          <p:cNvSpPr>
            <a:spLocks noChangeArrowheads="1"/>
          </p:cNvSpPr>
          <p:nvPr/>
        </p:nvSpPr>
        <p:spPr bwMode="auto">
          <a:xfrm>
            <a:off x="241300" y="5943600"/>
            <a:ext cx="8696325" cy="701675"/>
          </a:xfrm>
          <a:prstGeom prst="rect">
            <a:avLst/>
          </a:prstGeom>
          <a:noFill/>
          <a:ln w="12700" algn="ctr">
            <a:noFill/>
            <a:miter lim="800000"/>
            <a:headEnd/>
            <a:tailEnd/>
          </a:ln>
        </p:spPr>
        <p:txBody>
          <a:bodyPr lIns="0" tIns="0" rIns="0" bIns="0" anchor="b"/>
          <a:lstStyle/>
          <a:p>
            <a:pPr eaLnBrk="0" hangingPunct="0">
              <a:spcBef>
                <a:spcPct val="25000"/>
              </a:spcBef>
            </a:pPr>
            <a:r>
              <a:rPr lang="en-US" sz="1200">
                <a:latin typeface="Calibri" pitchFamily="34" charset="0"/>
                <a:ea typeface="Arial Unicode MS"/>
                <a:cs typeface="Arial Unicode MS"/>
              </a:rPr>
              <a:t>rFSH = recombinant follicle-stimulating hormone; RCT = randomized controlled trial; PR = pregnancy rate; AEs = adverse events; SAEs = serious adverse events. </a:t>
            </a:r>
            <a:endParaRPr lang="en-US" sz="1400">
              <a:latin typeface="Calibri" pitchFamily="34" charset="0"/>
              <a:ea typeface="Arial Unicode MS"/>
              <a:cs typeface="Arial Unicode MS"/>
            </a:endParaRPr>
          </a:p>
          <a:p>
            <a:pPr eaLnBrk="0" hangingPunct="0">
              <a:spcBef>
                <a:spcPct val="25000"/>
              </a:spcBef>
            </a:pPr>
            <a:r>
              <a:rPr lang="en-US" sz="1000" b="1">
                <a:latin typeface="Calibri" pitchFamily="34" charset="0"/>
                <a:ea typeface="Arial Unicode MS"/>
                <a:cs typeface="Arial Unicode MS"/>
              </a:rPr>
              <a:t>1.</a:t>
            </a:r>
            <a:r>
              <a:rPr lang="en-US" sz="1000" b="1" i="1">
                <a:latin typeface="Calibri" pitchFamily="34" charset="0"/>
                <a:ea typeface="Arial Unicode MS"/>
                <a:cs typeface="Arial Unicode MS"/>
              </a:rPr>
              <a:t> </a:t>
            </a:r>
            <a:r>
              <a:rPr lang="en-US" sz="1000">
                <a:latin typeface="Calibri" pitchFamily="34" charset="0"/>
                <a:ea typeface="Arial Unicode MS"/>
                <a:cs typeface="Arial Unicode MS"/>
              </a:rPr>
              <a:t>Devroey P et al. </a:t>
            </a:r>
            <a:r>
              <a:rPr lang="en-US" sz="1000" i="1">
                <a:latin typeface="Calibri" pitchFamily="34" charset="0"/>
                <a:ea typeface="Arial Unicode MS"/>
                <a:cs typeface="Arial Unicode MS"/>
              </a:rPr>
              <a:t>Hum Reprod. </a:t>
            </a:r>
            <a:r>
              <a:rPr lang="en-US" sz="1000">
                <a:latin typeface="Calibri" pitchFamily="34" charset="0"/>
                <a:ea typeface="Arial Unicode MS"/>
                <a:cs typeface="Arial Unicode MS"/>
              </a:rPr>
              <a:t>2009;24:3063‒3072.</a:t>
            </a:r>
            <a:r>
              <a:rPr lang="en-US" sz="1000" b="1" i="1">
                <a:latin typeface="Calibri" pitchFamily="34" charset="0"/>
                <a:ea typeface="Arial Unicode MS"/>
                <a:cs typeface="Arial Unicode MS"/>
              </a:rPr>
              <a:t> </a:t>
            </a:r>
            <a:br>
              <a:rPr lang="en-US" sz="1000" b="1" i="1">
                <a:latin typeface="Calibri" pitchFamily="34" charset="0"/>
                <a:ea typeface="Arial Unicode MS"/>
                <a:cs typeface="Arial Unicode MS"/>
              </a:rPr>
            </a:br>
            <a:r>
              <a:rPr lang="en-US" sz="1000" b="1">
                <a:latin typeface="Calibri" pitchFamily="34" charset="0"/>
                <a:ea typeface="Arial Unicode MS"/>
                <a:cs typeface="Arial Unicode MS"/>
              </a:rPr>
              <a:t>2. </a:t>
            </a:r>
            <a:r>
              <a:rPr lang="en-US" sz="1000">
                <a:latin typeface="Calibri" pitchFamily="34" charset="0"/>
                <a:ea typeface="Arial Unicode MS"/>
                <a:cs typeface="Arial Unicode MS"/>
              </a:rPr>
              <a:t>Corifollitropin alfa Ensure Study Group. </a:t>
            </a:r>
            <a:r>
              <a:rPr lang="en-US" sz="1000" i="1">
                <a:latin typeface="Calibri" pitchFamily="34" charset="0"/>
                <a:ea typeface="Arial Unicode MS"/>
                <a:cs typeface="Arial Unicode MS"/>
              </a:rPr>
              <a:t>Reprod Biomed Online. </a:t>
            </a:r>
            <a:r>
              <a:rPr lang="en-US" sz="1000">
                <a:latin typeface="Calibri" pitchFamily="34" charset="0"/>
                <a:ea typeface="Arial Unicode MS"/>
                <a:cs typeface="Arial Unicode MS"/>
              </a:rPr>
              <a:t>2010;21:66‒76. </a:t>
            </a:r>
            <a:endParaRPr lang="en-US" sz="1400">
              <a:latin typeface="Calibri" pitchFamily="34" charset="0"/>
              <a:ea typeface="Arial Unicode MS"/>
              <a:cs typeface="Arial Unicode MS"/>
            </a:endParaRPr>
          </a:p>
        </p:txBody>
      </p:sp>
      <p:sp>
        <p:nvSpPr>
          <p:cNvPr id="37918" name="AutoShape 112"/>
          <p:cNvSpPr>
            <a:spLocks noChangeArrowheads="1"/>
          </p:cNvSpPr>
          <p:nvPr/>
        </p:nvSpPr>
        <p:spPr bwMode="auto">
          <a:xfrm>
            <a:off x="3240088" y="1468438"/>
            <a:ext cx="2590800" cy="4360862"/>
          </a:xfrm>
          <a:prstGeom prst="roundRect">
            <a:avLst>
              <a:gd name="adj" fmla="val 3125"/>
            </a:avLst>
          </a:prstGeom>
          <a:noFill/>
          <a:ln w="19050" algn="ctr">
            <a:solidFill>
              <a:srgbClr val="FF3300"/>
            </a:solidFill>
            <a:round/>
            <a:headEnd/>
            <a:tailEnd/>
          </a:ln>
        </p:spPr>
        <p:txBody>
          <a:bodyPr wrap="none" lIns="0" tIns="0" rIns="0" bIns="0" anchor="ctr"/>
          <a:lstStyle/>
          <a:p>
            <a:pPr eaLnBrk="0" hangingPunct="0"/>
            <a:endParaRPr lang="hr-HR" sz="2400">
              <a:ea typeface="Arial Unicode MS"/>
              <a:cs typeface="Arial Unicode MS"/>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7"/>
          <p:cNvSpPr>
            <a:spLocks noGrp="1" noChangeArrowheads="1"/>
          </p:cNvSpPr>
          <p:nvPr>
            <p:ph type="title"/>
          </p:nvPr>
        </p:nvSpPr>
        <p:spPr>
          <a:xfrm>
            <a:off x="468313" y="115888"/>
            <a:ext cx="8229600" cy="1143000"/>
          </a:xfrm>
        </p:spPr>
        <p:txBody>
          <a:bodyPr/>
          <a:lstStyle/>
          <a:p>
            <a:r>
              <a:rPr lang="en-US" smtClean="0"/>
              <a:t>Engage Trial: Treatment Regimen</a:t>
            </a:r>
            <a:r>
              <a:rPr lang="en-US" baseline="30000" smtClean="0"/>
              <a:t>1</a:t>
            </a:r>
            <a:endParaRPr lang="en-GB" baseline="30000" smtClean="0"/>
          </a:p>
        </p:txBody>
      </p:sp>
      <p:grpSp>
        <p:nvGrpSpPr>
          <p:cNvPr id="39938" name="Group 26"/>
          <p:cNvGrpSpPr>
            <a:grpSpLocks/>
          </p:cNvGrpSpPr>
          <p:nvPr/>
        </p:nvGrpSpPr>
        <p:grpSpPr bwMode="auto">
          <a:xfrm>
            <a:off x="417513" y="1323975"/>
            <a:ext cx="8088312" cy="4665663"/>
            <a:chOff x="417513" y="1241656"/>
            <a:chExt cx="8088312" cy="4666984"/>
          </a:xfrm>
        </p:grpSpPr>
        <p:sp>
          <p:nvSpPr>
            <p:cNvPr id="18437" name="AutoShape 2"/>
            <p:cNvSpPr>
              <a:spLocks noChangeArrowheads="1"/>
            </p:cNvSpPr>
            <p:nvPr/>
          </p:nvSpPr>
          <p:spPr bwMode="auto">
            <a:xfrm rot="5400000">
              <a:off x="1334202" y="990208"/>
              <a:ext cx="658999" cy="1711325"/>
            </a:xfrm>
            <a:prstGeom prst="homePlate">
              <a:avLst>
                <a:gd name="adj" fmla="val 31389"/>
              </a:avLst>
            </a:prstGeom>
            <a:solidFill>
              <a:schemeClr val="accent1"/>
            </a:solidFill>
            <a:ln w="9525">
              <a:noFill/>
              <a:miter lim="800000"/>
              <a:headEnd/>
              <a:tailEnd/>
            </a:ln>
            <a:effectLst>
              <a:outerShdw dist="35921" dir="2700000" algn="ctr" rotWithShape="0">
                <a:srgbClr val="00223E">
                  <a:alpha val="50000"/>
                </a:srgbClr>
              </a:outerShdw>
            </a:effectLst>
          </p:spPr>
          <p:txBody>
            <a:bodyPr rot="10800000" vert="eaVert" wrap="none" tIns="91440" bIns="91440" anchor="ctr"/>
            <a:lstStyle/>
            <a:p>
              <a:pPr algn="ctr" eaLnBrk="0" fontAlgn="auto" hangingPunct="0">
                <a:lnSpc>
                  <a:spcPct val="85000"/>
                </a:lnSpc>
                <a:spcBef>
                  <a:spcPts val="0"/>
                </a:spcBef>
                <a:spcAft>
                  <a:spcPts val="0"/>
                </a:spcAft>
                <a:defRPr/>
              </a:pPr>
              <a:r>
                <a:rPr lang="en-US" sz="1300">
                  <a:solidFill>
                    <a:schemeClr val="bg1"/>
                  </a:solidFill>
                  <a:latin typeface="+mn-lt"/>
                  <a:ea typeface="Arial Unicode MS" pitchFamily="34" charset="-128"/>
                  <a:cs typeface="Arial Unicode MS" pitchFamily="34" charset="-128"/>
                </a:rPr>
                <a:t>ELONVA</a:t>
              </a:r>
              <a:r>
                <a:rPr lang="en-US" sz="1300" baseline="30000">
                  <a:latin typeface="+mn-lt"/>
                </a:rPr>
                <a:t> </a:t>
              </a:r>
              <a:r>
                <a:rPr lang="en-US" sz="1300" baseline="30000">
                  <a:solidFill>
                    <a:schemeClr val="bg1"/>
                  </a:solidFill>
                  <a:latin typeface="+mn-lt"/>
                </a:rPr>
                <a:t>™</a:t>
              </a:r>
              <a:endParaRPr lang="en-US" sz="1300" baseline="30000">
                <a:solidFill>
                  <a:schemeClr val="bg1"/>
                </a:solidFill>
                <a:latin typeface="+mn-lt"/>
                <a:ea typeface="Arial Unicode MS" pitchFamily="34" charset="-128"/>
                <a:cs typeface="Arial Unicode MS" pitchFamily="34" charset="-128"/>
              </a:endParaRPr>
            </a:p>
            <a:p>
              <a:pPr algn="ctr" eaLnBrk="0" fontAlgn="auto" hangingPunct="0">
                <a:lnSpc>
                  <a:spcPct val="85000"/>
                </a:lnSpc>
                <a:spcBef>
                  <a:spcPts val="0"/>
                </a:spcBef>
                <a:spcAft>
                  <a:spcPts val="0"/>
                </a:spcAft>
                <a:defRPr/>
              </a:pPr>
              <a:r>
                <a:rPr lang="en-US" sz="1300">
                  <a:solidFill>
                    <a:schemeClr val="bg1"/>
                  </a:solidFill>
                  <a:latin typeface="+mn-lt"/>
                  <a:ea typeface="Arial Unicode MS" pitchFamily="34" charset="-128"/>
                  <a:cs typeface="Arial Unicode MS" pitchFamily="34" charset="-128"/>
                </a:rPr>
                <a:t>(corifollitropin alfa)</a:t>
              </a:r>
              <a:endParaRPr lang="el-GR" sz="1300">
                <a:solidFill>
                  <a:schemeClr val="bg1"/>
                </a:solidFill>
                <a:latin typeface="+mn-lt"/>
                <a:ea typeface="Arial Unicode MS" pitchFamily="34" charset="-128"/>
                <a:cs typeface="Arial Unicode MS" pitchFamily="34" charset="-128"/>
              </a:endParaRPr>
            </a:p>
            <a:p>
              <a:pPr algn="ctr" eaLnBrk="0" fontAlgn="auto" hangingPunct="0">
                <a:lnSpc>
                  <a:spcPct val="85000"/>
                </a:lnSpc>
                <a:spcBef>
                  <a:spcPts val="0"/>
                </a:spcBef>
                <a:spcAft>
                  <a:spcPts val="0"/>
                </a:spcAft>
                <a:defRPr/>
              </a:pPr>
              <a:r>
                <a:rPr lang="en-US" sz="1300">
                  <a:solidFill>
                    <a:schemeClr val="bg1"/>
                  </a:solidFill>
                  <a:latin typeface="+mn-lt"/>
                  <a:ea typeface="Arial Unicode MS" pitchFamily="34" charset="-128"/>
                  <a:cs typeface="Arial Unicode MS" pitchFamily="34" charset="-128"/>
                </a:rPr>
                <a:t>(150 µg) (n=756)</a:t>
              </a:r>
            </a:p>
          </p:txBody>
        </p:sp>
        <p:sp>
          <p:nvSpPr>
            <p:cNvPr id="18438" name="AutoShape 3"/>
            <p:cNvSpPr>
              <a:spLocks noChangeArrowheads="1"/>
            </p:cNvSpPr>
            <p:nvPr/>
          </p:nvSpPr>
          <p:spPr bwMode="auto">
            <a:xfrm rot="5400000">
              <a:off x="1338171" y="3114091"/>
              <a:ext cx="651059" cy="1711325"/>
            </a:xfrm>
            <a:prstGeom prst="homePlate">
              <a:avLst>
                <a:gd name="adj" fmla="val 37227"/>
              </a:avLst>
            </a:prstGeom>
            <a:solidFill>
              <a:srgbClr val="C0C0C0"/>
            </a:solidFill>
            <a:ln w="9525">
              <a:noFill/>
              <a:miter lim="800000"/>
              <a:headEnd/>
              <a:tailEnd/>
            </a:ln>
            <a:effectLst>
              <a:outerShdw dist="35921" dir="2700000" algn="ctr" rotWithShape="0">
                <a:srgbClr val="00223E">
                  <a:alpha val="50000"/>
                </a:srgbClr>
              </a:outerShdw>
            </a:effectLst>
          </p:spPr>
          <p:txBody>
            <a:bodyPr rot="10800000" vert="eaVert" wrap="none" lIns="0" tIns="0" rIns="0" bIns="0" anchor="ctr"/>
            <a:lstStyle/>
            <a:p>
              <a:pPr algn="ctr" eaLnBrk="0" fontAlgn="auto" hangingPunct="0">
                <a:lnSpc>
                  <a:spcPct val="80000"/>
                </a:lnSpc>
                <a:spcBef>
                  <a:spcPts val="0"/>
                </a:spcBef>
                <a:spcAft>
                  <a:spcPts val="0"/>
                </a:spcAft>
                <a:defRPr/>
              </a:pPr>
              <a:r>
                <a:rPr lang="en-US" sz="1300" b="1">
                  <a:solidFill>
                    <a:schemeClr val="bg1"/>
                  </a:solidFill>
                  <a:latin typeface="+mn-lt"/>
                  <a:ea typeface="Arial Unicode MS" pitchFamily="34" charset="-128"/>
                  <a:cs typeface="Arial Unicode MS" pitchFamily="34" charset="-128"/>
                </a:rPr>
                <a:t>Placebo</a:t>
              </a:r>
            </a:p>
            <a:p>
              <a:pPr algn="ctr" eaLnBrk="0" fontAlgn="auto" hangingPunct="0">
                <a:lnSpc>
                  <a:spcPct val="80000"/>
                </a:lnSpc>
                <a:spcBef>
                  <a:spcPts val="0"/>
                </a:spcBef>
                <a:spcAft>
                  <a:spcPts val="0"/>
                </a:spcAft>
                <a:defRPr/>
              </a:pPr>
              <a:r>
                <a:rPr lang="en-US" sz="1300">
                  <a:solidFill>
                    <a:schemeClr val="bg1"/>
                  </a:solidFill>
                  <a:latin typeface="+mn-lt"/>
                  <a:ea typeface="Arial Unicode MS" pitchFamily="34" charset="-128"/>
                  <a:cs typeface="Arial Unicode MS" pitchFamily="34" charset="-128"/>
                </a:rPr>
                <a:t>ELONVA </a:t>
              </a:r>
            </a:p>
            <a:p>
              <a:pPr algn="ctr" eaLnBrk="0" fontAlgn="auto" hangingPunct="0">
                <a:lnSpc>
                  <a:spcPct val="80000"/>
                </a:lnSpc>
                <a:spcBef>
                  <a:spcPts val="0"/>
                </a:spcBef>
                <a:spcAft>
                  <a:spcPts val="0"/>
                </a:spcAft>
                <a:defRPr/>
              </a:pPr>
              <a:r>
                <a:rPr lang="en-US" sz="1300">
                  <a:solidFill>
                    <a:schemeClr val="bg1"/>
                  </a:solidFill>
                  <a:latin typeface="+mn-lt"/>
                  <a:ea typeface="Arial Unicode MS" pitchFamily="34" charset="-128"/>
                  <a:cs typeface="Arial Unicode MS" pitchFamily="34" charset="-128"/>
                </a:rPr>
                <a:t>(n=750)</a:t>
              </a:r>
            </a:p>
          </p:txBody>
        </p:sp>
        <p:sp>
          <p:nvSpPr>
            <p:cNvPr id="39942" name="Text Box 7"/>
            <p:cNvSpPr txBox="1">
              <a:spLocks noChangeArrowheads="1"/>
            </p:cNvSpPr>
            <p:nvPr/>
          </p:nvSpPr>
          <p:spPr bwMode="auto">
            <a:xfrm>
              <a:off x="4422775" y="2302106"/>
              <a:ext cx="184150" cy="336550"/>
            </a:xfrm>
            <a:prstGeom prst="rect">
              <a:avLst/>
            </a:prstGeom>
            <a:noFill/>
            <a:ln w="12700">
              <a:noFill/>
              <a:miter lim="800000"/>
              <a:headEnd type="none" w="sm" len="sm"/>
              <a:tailEnd type="none" w="sm" len="sm"/>
            </a:ln>
          </p:spPr>
          <p:txBody>
            <a:bodyPr wrap="none">
              <a:spAutoFit/>
            </a:bodyPr>
            <a:lstStyle/>
            <a:p>
              <a:pPr algn="ctr" defTabSz="762000" eaLnBrk="0" hangingPunct="0"/>
              <a:endParaRPr lang="it-IT" sz="1600">
                <a:latin typeface="Calibri" pitchFamily="34" charset="0"/>
                <a:ea typeface="Arial Unicode MS"/>
                <a:cs typeface="Arial Unicode MS"/>
              </a:endParaRPr>
            </a:p>
          </p:txBody>
        </p:sp>
        <p:sp>
          <p:nvSpPr>
            <p:cNvPr id="39943" name="Line 8"/>
            <p:cNvSpPr>
              <a:spLocks noChangeShapeType="1"/>
            </p:cNvSpPr>
            <p:nvPr/>
          </p:nvSpPr>
          <p:spPr bwMode="auto">
            <a:xfrm>
              <a:off x="1619250" y="5227868"/>
              <a:ext cx="6038850" cy="12700"/>
            </a:xfrm>
            <a:prstGeom prst="line">
              <a:avLst/>
            </a:prstGeom>
            <a:noFill/>
            <a:ln w="38100">
              <a:solidFill>
                <a:schemeClr val="tx1"/>
              </a:solidFill>
              <a:round/>
              <a:headEnd/>
              <a:tailEnd/>
            </a:ln>
          </p:spPr>
          <p:txBody>
            <a:bodyPr/>
            <a:lstStyle/>
            <a:p>
              <a:endParaRPr lang="sr-Latn-CS"/>
            </a:p>
          </p:txBody>
        </p:sp>
        <p:sp>
          <p:nvSpPr>
            <p:cNvPr id="39944" name="Line 9"/>
            <p:cNvSpPr>
              <a:spLocks noChangeShapeType="1"/>
            </p:cNvSpPr>
            <p:nvPr/>
          </p:nvSpPr>
          <p:spPr bwMode="auto">
            <a:xfrm>
              <a:off x="3298825" y="2864081"/>
              <a:ext cx="0" cy="433387"/>
            </a:xfrm>
            <a:prstGeom prst="line">
              <a:avLst/>
            </a:prstGeom>
            <a:noFill/>
            <a:ln w="38100">
              <a:solidFill>
                <a:schemeClr val="tx1"/>
              </a:solidFill>
              <a:round/>
              <a:headEnd type="triangle" w="med" len="med"/>
              <a:tailEnd type="triangle" w="med" len="med"/>
            </a:ln>
          </p:spPr>
          <p:txBody>
            <a:bodyPr wrap="none" anchor="ctr"/>
            <a:lstStyle/>
            <a:p>
              <a:endParaRPr lang="sr-Latn-CS"/>
            </a:p>
          </p:txBody>
        </p:sp>
        <p:sp>
          <p:nvSpPr>
            <p:cNvPr id="39945" name="Line 10"/>
            <p:cNvSpPr>
              <a:spLocks noChangeShapeType="1"/>
            </p:cNvSpPr>
            <p:nvPr/>
          </p:nvSpPr>
          <p:spPr bwMode="auto">
            <a:xfrm>
              <a:off x="3290888" y="3854681"/>
              <a:ext cx="0" cy="433387"/>
            </a:xfrm>
            <a:prstGeom prst="line">
              <a:avLst/>
            </a:prstGeom>
            <a:noFill/>
            <a:ln w="38100">
              <a:solidFill>
                <a:schemeClr val="tx1"/>
              </a:solidFill>
              <a:round/>
              <a:headEnd type="triangle" w="med" len="med"/>
              <a:tailEnd type="triangle" w="med" len="med"/>
            </a:ln>
          </p:spPr>
          <p:txBody>
            <a:bodyPr wrap="none" anchor="ctr"/>
            <a:lstStyle/>
            <a:p>
              <a:endParaRPr lang="sr-Latn-CS"/>
            </a:p>
          </p:txBody>
        </p:sp>
        <p:sp>
          <p:nvSpPr>
            <p:cNvPr id="18443" name="AutoShape 11"/>
            <p:cNvSpPr>
              <a:spLocks noChangeArrowheads="1"/>
            </p:cNvSpPr>
            <p:nvPr/>
          </p:nvSpPr>
          <p:spPr bwMode="auto">
            <a:xfrm>
              <a:off x="3313113" y="3244061"/>
              <a:ext cx="3241675" cy="689170"/>
            </a:xfrm>
            <a:prstGeom prst="roundRect">
              <a:avLst>
                <a:gd name="adj" fmla="val 10278"/>
              </a:avLst>
            </a:prstGeom>
            <a:solidFill>
              <a:srgbClr val="FFCC00"/>
            </a:solidFill>
            <a:ln w="19050">
              <a:solidFill>
                <a:schemeClr val="tx1"/>
              </a:solidFill>
              <a:round/>
              <a:headEnd/>
              <a:tailEnd/>
            </a:ln>
            <a:effectLst>
              <a:outerShdw dist="35921" dir="2700000" algn="ctr" rotWithShape="0">
                <a:srgbClr val="00223E">
                  <a:alpha val="50000"/>
                </a:srgbClr>
              </a:outerShdw>
            </a:effectLst>
          </p:spPr>
          <p:txBody>
            <a:bodyPr lIns="0" tIns="0" rIns="0" bIns="0" anchor="ctr"/>
            <a:lstStyle/>
            <a:p>
              <a:pPr algn="ctr" eaLnBrk="0" fontAlgn="auto" hangingPunct="0">
                <a:lnSpc>
                  <a:spcPct val="85000"/>
                </a:lnSpc>
                <a:spcBef>
                  <a:spcPts val="0"/>
                </a:spcBef>
                <a:spcAft>
                  <a:spcPts val="0"/>
                </a:spcAft>
                <a:defRPr/>
              </a:pPr>
              <a:r>
                <a:rPr lang="en-US" sz="1400">
                  <a:solidFill>
                    <a:schemeClr val="bg1"/>
                  </a:solidFill>
                  <a:latin typeface="+mn-lt"/>
                  <a:ea typeface="Arial Unicode MS" pitchFamily="34" charset="-128"/>
                  <a:cs typeface="Arial Unicode MS" pitchFamily="34" charset="-128"/>
                </a:rPr>
                <a:t>GnRH antagonist (GANIRELIX</a:t>
              </a:r>
              <a:r>
                <a:rPr lang="en-US" sz="1400" baseline="30000">
                  <a:solidFill>
                    <a:schemeClr val="bg1"/>
                  </a:solidFill>
                  <a:latin typeface="+mn-lt"/>
                  <a:ea typeface="Arial Unicode MS" pitchFamily="34" charset="-128"/>
                  <a:cs typeface="Arial Unicode MS" pitchFamily="34" charset="-128"/>
                </a:rPr>
                <a:t>®</a:t>
              </a:r>
              <a:r>
                <a:rPr lang="en-US" sz="1400">
                  <a:solidFill>
                    <a:schemeClr val="bg1"/>
                  </a:solidFill>
                  <a:latin typeface="+mn-lt"/>
                  <a:ea typeface="Arial Unicode MS" pitchFamily="34" charset="-128"/>
                  <a:cs typeface="Arial Unicode MS" pitchFamily="34" charset="-128"/>
                </a:rPr>
                <a:t> 0.25 mg/d) </a:t>
              </a:r>
            </a:p>
            <a:p>
              <a:pPr algn="ctr" eaLnBrk="0" fontAlgn="auto" hangingPunct="0">
                <a:lnSpc>
                  <a:spcPct val="85000"/>
                </a:lnSpc>
                <a:spcBef>
                  <a:spcPts val="0"/>
                </a:spcBef>
                <a:spcAft>
                  <a:spcPts val="0"/>
                </a:spcAft>
                <a:defRPr/>
              </a:pPr>
              <a:r>
                <a:rPr lang="en-US" sz="1400">
                  <a:solidFill>
                    <a:schemeClr val="bg1"/>
                  </a:solidFill>
                  <a:latin typeface="+mn-lt"/>
                  <a:ea typeface="Arial Unicode MS" pitchFamily="34" charset="-128"/>
                  <a:cs typeface="Arial Unicode MS" pitchFamily="34" charset="-128"/>
                </a:rPr>
                <a:t>day 5 through day of hCG</a:t>
              </a:r>
            </a:p>
          </p:txBody>
        </p:sp>
        <p:sp>
          <p:nvSpPr>
            <p:cNvPr id="121868" name="Text Box 12"/>
            <p:cNvSpPr txBox="1">
              <a:spLocks noChangeArrowheads="1"/>
            </p:cNvSpPr>
            <p:nvPr/>
          </p:nvSpPr>
          <p:spPr bwMode="auto">
            <a:xfrm>
              <a:off x="2484438" y="5397320"/>
              <a:ext cx="1393825" cy="508144"/>
            </a:xfrm>
            <a:prstGeom prst="rect">
              <a:avLst/>
            </a:prstGeom>
            <a:noFill/>
            <a:ln w="12700">
              <a:noFill/>
              <a:miter lim="800000"/>
              <a:headEnd/>
              <a:tailEnd/>
            </a:ln>
            <a:effectLst/>
          </p:spPr>
          <p:txBody>
            <a:bodyPr>
              <a:spAutoFit/>
            </a:bodyPr>
            <a:lstStyle/>
            <a:p>
              <a:pPr algn="ctr" eaLnBrk="0" fontAlgn="auto" hangingPunct="0">
                <a:lnSpc>
                  <a:spcPct val="85000"/>
                </a:lnSpc>
                <a:spcBef>
                  <a:spcPts val="0"/>
                </a:spcBef>
                <a:spcAft>
                  <a:spcPts val="0"/>
                </a:spcAft>
                <a:defRPr/>
              </a:pPr>
              <a:r>
                <a:rPr lang="en-US" sz="1600" dirty="0">
                  <a:latin typeface="+mn-lt"/>
                  <a:ea typeface="Arial Unicode MS" pitchFamily="34" charset="-128"/>
                  <a:cs typeface="Arial Unicode MS" pitchFamily="34" charset="-128"/>
                </a:rPr>
                <a:t>Stimulation </a:t>
              </a:r>
            </a:p>
            <a:p>
              <a:pPr algn="ctr" eaLnBrk="0" fontAlgn="auto" hangingPunct="0">
                <a:lnSpc>
                  <a:spcPct val="85000"/>
                </a:lnSpc>
                <a:spcBef>
                  <a:spcPts val="0"/>
                </a:spcBef>
                <a:spcAft>
                  <a:spcPts val="0"/>
                </a:spcAft>
                <a:defRPr/>
              </a:pPr>
              <a:r>
                <a:rPr lang="en-US" sz="1600" dirty="0">
                  <a:latin typeface="+mn-lt"/>
                  <a:ea typeface="Arial Unicode MS" pitchFamily="34" charset="-128"/>
                  <a:cs typeface="Arial Unicode MS" pitchFamily="34" charset="-128"/>
                </a:rPr>
                <a:t>day 5</a:t>
              </a:r>
              <a:endParaRPr lang="en-US" sz="1600" dirty="0">
                <a:effectLst>
                  <a:outerShdw blurRad="38100" dist="38100" dir="2700000" algn="tl">
                    <a:srgbClr val="000000"/>
                  </a:outerShdw>
                </a:effectLst>
                <a:latin typeface="+mn-lt"/>
                <a:ea typeface="Arial Unicode MS" pitchFamily="34" charset="-128"/>
                <a:cs typeface="Arial Unicode MS" pitchFamily="34" charset="-128"/>
              </a:endParaRPr>
            </a:p>
          </p:txBody>
        </p:sp>
        <p:sp>
          <p:nvSpPr>
            <p:cNvPr id="39948" name="Line 13"/>
            <p:cNvSpPr>
              <a:spLocks noChangeShapeType="1"/>
            </p:cNvSpPr>
            <p:nvPr/>
          </p:nvSpPr>
          <p:spPr bwMode="auto">
            <a:xfrm>
              <a:off x="3306763" y="5005618"/>
              <a:ext cx="0" cy="431800"/>
            </a:xfrm>
            <a:prstGeom prst="line">
              <a:avLst/>
            </a:prstGeom>
            <a:noFill/>
            <a:ln w="38100">
              <a:solidFill>
                <a:schemeClr val="tx1"/>
              </a:solidFill>
              <a:round/>
              <a:headEnd type="triangle" w="med" len="med"/>
              <a:tailEnd type="triangle" w="med" len="med"/>
            </a:ln>
          </p:spPr>
          <p:txBody>
            <a:bodyPr wrap="none" anchor="ctr"/>
            <a:lstStyle/>
            <a:p>
              <a:endParaRPr lang="sr-Latn-CS"/>
            </a:p>
          </p:txBody>
        </p:sp>
        <p:sp>
          <p:nvSpPr>
            <p:cNvPr id="39949" name="Rectangle 14"/>
            <p:cNvSpPr>
              <a:spLocks noChangeArrowheads="1"/>
            </p:cNvSpPr>
            <p:nvPr/>
          </p:nvSpPr>
          <p:spPr bwMode="auto">
            <a:xfrm>
              <a:off x="5170279" y="5397731"/>
              <a:ext cx="2800350" cy="510909"/>
            </a:xfrm>
            <a:prstGeom prst="rect">
              <a:avLst/>
            </a:prstGeom>
            <a:noFill/>
            <a:ln w="9525">
              <a:noFill/>
              <a:miter lim="800000"/>
              <a:headEnd/>
              <a:tailEnd/>
            </a:ln>
          </p:spPr>
          <p:txBody>
            <a:bodyPr>
              <a:spAutoFit/>
            </a:bodyPr>
            <a:lstStyle/>
            <a:p>
              <a:pPr algn="ctr" defTabSz="762000" eaLnBrk="0" hangingPunct="0">
                <a:lnSpc>
                  <a:spcPct val="85000"/>
                </a:lnSpc>
              </a:pPr>
              <a:r>
                <a:rPr lang="en-US" sz="1600" b="1">
                  <a:latin typeface="Calibri" pitchFamily="34" charset="0"/>
                  <a:ea typeface="Arial Unicode MS"/>
                  <a:cs typeface="Arial Unicode MS"/>
                  <a:sym typeface="Symbol" pitchFamily="18" charset="2"/>
                </a:rPr>
                <a:t>hCG </a:t>
              </a:r>
              <a:r>
                <a:rPr lang="en-US" sz="1600">
                  <a:latin typeface="Calibri" pitchFamily="34" charset="0"/>
                  <a:ea typeface="Arial Unicode MS"/>
                  <a:cs typeface="Arial Unicode MS"/>
                  <a:sym typeface="Symbol" pitchFamily="18" charset="2"/>
                </a:rPr>
                <a:t>as soon as 3 follicles</a:t>
              </a:r>
              <a:br>
                <a:rPr lang="en-US" sz="1600">
                  <a:latin typeface="Calibri" pitchFamily="34" charset="0"/>
                  <a:ea typeface="Arial Unicode MS"/>
                  <a:cs typeface="Arial Unicode MS"/>
                  <a:sym typeface="Symbol" pitchFamily="18" charset="2"/>
                </a:rPr>
              </a:br>
              <a:r>
                <a:rPr lang="en-US" sz="1600">
                  <a:latin typeface="Calibri" pitchFamily="34" charset="0"/>
                  <a:ea typeface="Arial Unicode MS"/>
                  <a:cs typeface="Arial Unicode MS"/>
                  <a:sym typeface="Symbol" pitchFamily="18" charset="2"/>
                </a:rPr>
                <a:t> ≥17 mm (or the day thereafter)</a:t>
              </a:r>
            </a:p>
          </p:txBody>
        </p:sp>
        <p:sp>
          <p:nvSpPr>
            <p:cNvPr id="39950" name="Line 15"/>
            <p:cNvSpPr>
              <a:spLocks noChangeShapeType="1"/>
            </p:cNvSpPr>
            <p:nvPr/>
          </p:nvSpPr>
          <p:spPr bwMode="auto">
            <a:xfrm>
              <a:off x="6557963" y="5005618"/>
              <a:ext cx="0" cy="433388"/>
            </a:xfrm>
            <a:prstGeom prst="line">
              <a:avLst/>
            </a:prstGeom>
            <a:noFill/>
            <a:ln w="38100">
              <a:solidFill>
                <a:schemeClr val="tx1"/>
              </a:solidFill>
              <a:round/>
              <a:headEnd type="triangle" w="med" len="med"/>
              <a:tailEnd type="triangle" w="med" len="med"/>
            </a:ln>
          </p:spPr>
          <p:txBody>
            <a:bodyPr wrap="none" anchor="ctr"/>
            <a:lstStyle/>
            <a:p>
              <a:endParaRPr lang="sr-Latn-CS"/>
            </a:p>
          </p:txBody>
        </p:sp>
        <p:sp>
          <p:nvSpPr>
            <p:cNvPr id="121872" name="Text Box 16"/>
            <p:cNvSpPr txBox="1">
              <a:spLocks noChangeArrowheads="1"/>
            </p:cNvSpPr>
            <p:nvPr/>
          </p:nvSpPr>
          <p:spPr bwMode="auto">
            <a:xfrm>
              <a:off x="3624263" y="5397320"/>
              <a:ext cx="1906587" cy="508144"/>
            </a:xfrm>
            <a:prstGeom prst="rect">
              <a:avLst/>
            </a:prstGeom>
            <a:noFill/>
            <a:ln w="12700">
              <a:noFill/>
              <a:miter lim="800000"/>
              <a:headEnd/>
              <a:tailEnd/>
            </a:ln>
            <a:effectLst/>
          </p:spPr>
          <p:txBody>
            <a:bodyPr>
              <a:spAutoFit/>
            </a:bodyPr>
            <a:lstStyle/>
            <a:p>
              <a:pPr algn="ctr" eaLnBrk="0" fontAlgn="auto" hangingPunct="0">
                <a:lnSpc>
                  <a:spcPct val="85000"/>
                </a:lnSpc>
                <a:spcBef>
                  <a:spcPts val="0"/>
                </a:spcBef>
                <a:spcAft>
                  <a:spcPts val="0"/>
                </a:spcAft>
                <a:defRPr/>
              </a:pPr>
              <a:r>
                <a:rPr lang="en-US" sz="1600" dirty="0">
                  <a:latin typeface="+mn-lt"/>
                  <a:ea typeface="Arial Unicode MS" pitchFamily="34" charset="-128"/>
                  <a:cs typeface="Arial Unicode MS" pitchFamily="34" charset="-128"/>
                </a:rPr>
                <a:t>Stimulation </a:t>
              </a:r>
            </a:p>
            <a:p>
              <a:pPr algn="ctr" eaLnBrk="0" fontAlgn="auto" hangingPunct="0">
                <a:lnSpc>
                  <a:spcPct val="85000"/>
                </a:lnSpc>
                <a:spcBef>
                  <a:spcPts val="0"/>
                </a:spcBef>
                <a:spcAft>
                  <a:spcPts val="0"/>
                </a:spcAft>
                <a:defRPr/>
              </a:pPr>
              <a:r>
                <a:rPr lang="en-US" sz="1600" dirty="0">
                  <a:latin typeface="+mn-lt"/>
                  <a:ea typeface="Arial Unicode MS" pitchFamily="34" charset="-128"/>
                  <a:cs typeface="Arial Unicode MS" pitchFamily="34" charset="-128"/>
                </a:rPr>
                <a:t>day 8</a:t>
              </a:r>
              <a:endParaRPr lang="en-US" sz="1600" dirty="0">
                <a:effectLst>
                  <a:outerShdw blurRad="38100" dist="38100" dir="2700000" algn="tl">
                    <a:srgbClr val="000000"/>
                  </a:outerShdw>
                </a:effectLst>
                <a:latin typeface="+mn-lt"/>
                <a:ea typeface="Arial Unicode MS" pitchFamily="34" charset="-128"/>
                <a:cs typeface="Arial Unicode MS" pitchFamily="34" charset="-128"/>
              </a:endParaRPr>
            </a:p>
          </p:txBody>
        </p:sp>
        <p:sp>
          <p:nvSpPr>
            <p:cNvPr id="39952" name="Line 17"/>
            <p:cNvSpPr>
              <a:spLocks noChangeShapeType="1"/>
            </p:cNvSpPr>
            <p:nvPr/>
          </p:nvSpPr>
          <p:spPr bwMode="auto">
            <a:xfrm>
              <a:off x="4541838" y="5005618"/>
              <a:ext cx="0" cy="431800"/>
            </a:xfrm>
            <a:prstGeom prst="line">
              <a:avLst/>
            </a:prstGeom>
            <a:noFill/>
            <a:ln w="38100">
              <a:solidFill>
                <a:schemeClr val="tx1"/>
              </a:solidFill>
              <a:round/>
              <a:headEnd type="triangle" w="med" len="med"/>
              <a:tailEnd type="triangle" w="med" len="med"/>
            </a:ln>
          </p:spPr>
          <p:txBody>
            <a:bodyPr wrap="none" anchor="ctr"/>
            <a:lstStyle/>
            <a:p>
              <a:endParaRPr lang="sr-Latn-CS"/>
            </a:p>
          </p:txBody>
        </p:sp>
        <p:sp>
          <p:nvSpPr>
            <p:cNvPr id="121874" name="Text Box 18"/>
            <p:cNvSpPr txBox="1">
              <a:spLocks noChangeArrowheads="1"/>
            </p:cNvSpPr>
            <p:nvPr/>
          </p:nvSpPr>
          <p:spPr bwMode="auto">
            <a:xfrm>
              <a:off x="931863" y="5390968"/>
              <a:ext cx="1428750" cy="508144"/>
            </a:xfrm>
            <a:prstGeom prst="rect">
              <a:avLst/>
            </a:prstGeom>
            <a:noFill/>
            <a:ln w="12700">
              <a:noFill/>
              <a:miter lim="800000"/>
              <a:headEnd/>
              <a:tailEnd/>
            </a:ln>
            <a:effectLst/>
          </p:spPr>
          <p:txBody>
            <a:bodyPr wrap="none">
              <a:spAutoFit/>
            </a:bodyPr>
            <a:lstStyle/>
            <a:p>
              <a:pPr algn="ctr" eaLnBrk="0" fontAlgn="auto" hangingPunct="0">
                <a:lnSpc>
                  <a:spcPct val="85000"/>
                </a:lnSpc>
                <a:spcBef>
                  <a:spcPts val="0"/>
                </a:spcBef>
                <a:spcAft>
                  <a:spcPts val="0"/>
                </a:spcAft>
                <a:defRPr/>
              </a:pPr>
              <a:r>
                <a:rPr lang="en-US" sz="1600" dirty="0">
                  <a:latin typeface="+mn-lt"/>
                  <a:ea typeface="Arial Unicode MS" pitchFamily="34" charset="-128"/>
                  <a:cs typeface="Arial Unicode MS" pitchFamily="34" charset="-128"/>
                </a:rPr>
                <a:t>Cycle day 2–3 =</a:t>
              </a:r>
            </a:p>
            <a:p>
              <a:pPr algn="ctr" eaLnBrk="0" fontAlgn="auto" hangingPunct="0">
                <a:lnSpc>
                  <a:spcPct val="85000"/>
                </a:lnSpc>
                <a:spcBef>
                  <a:spcPts val="0"/>
                </a:spcBef>
                <a:spcAft>
                  <a:spcPts val="0"/>
                </a:spcAft>
                <a:defRPr/>
              </a:pPr>
              <a:r>
                <a:rPr lang="en-US" sz="1600" dirty="0">
                  <a:latin typeface="+mn-lt"/>
                  <a:ea typeface="Arial Unicode MS" pitchFamily="34" charset="-128"/>
                  <a:cs typeface="Arial Unicode MS" pitchFamily="34" charset="-128"/>
                </a:rPr>
                <a:t>stimulation day 1</a:t>
              </a:r>
              <a:endParaRPr lang="en-US" sz="1600" dirty="0">
                <a:effectLst>
                  <a:outerShdw blurRad="38100" dist="38100" dir="2700000" algn="tl">
                    <a:srgbClr val="000000"/>
                  </a:outerShdw>
                </a:effectLst>
                <a:latin typeface="+mn-lt"/>
                <a:ea typeface="Arial Unicode MS" pitchFamily="34" charset="-128"/>
                <a:cs typeface="Arial Unicode MS" pitchFamily="34" charset="-128"/>
              </a:endParaRPr>
            </a:p>
          </p:txBody>
        </p:sp>
        <p:sp>
          <p:nvSpPr>
            <p:cNvPr id="39954" name="Line 19"/>
            <p:cNvSpPr>
              <a:spLocks noChangeShapeType="1"/>
            </p:cNvSpPr>
            <p:nvPr/>
          </p:nvSpPr>
          <p:spPr bwMode="auto">
            <a:xfrm>
              <a:off x="1619250" y="5005618"/>
              <a:ext cx="0" cy="433388"/>
            </a:xfrm>
            <a:prstGeom prst="line">
              <a:avLst/>
            </a:prstGeom>
            <a:noFill/>
            <a:ln w="38100">
              <a:solidFill>
                <a:schemeClr val="tx1"/>
              </a:solidFill>
              <a:round/>
              <a:headEnd type="triangle" w="med" len="med"/>
              <a:tailEnd type="triangle" w="med" len="med"/>
            </a:ln>
          </p:spPr>
          <p:txBody>
            <a:bodyPr wrap="none" anchor="ctr"/>
            <a:lstStyle/>
            <a:p>
              <a:endParaRPr lang="sr-Latn-CS"/>
            </a:p>
          </p:txBody>
        </p:sp>
        <p:sp>
          <p:nvSpPr>
            <p:cNvPr id="18452" name="AutoShape 20"/>
            <p:cNvSpPr>
              <a:spLocks noChangeArrowheads="1"/>
            </p:cNvSpPr>
            <p:nvPr/>
          </p:nvSpPr>
          <p:spPr bwMode="auto">
            <a:xfrm>
              <a:off x="1644650" y="4304811"/>
              <a:ext cx="2908300" cy="684406"/>
            </a:xfrm>
            <a:prstGeom prst="roundRect">
              <a:avLst>
                <a:gd name="adj" fmla="val 16667"/>
              </a:avLst>
            </a:prstGeom>
            <a:solidFill>
              <a:schemeClr val="folHlink"/>
            </a:solidFill>
            <a:ln w="12700">
              <a:noFill/>
              <a:round/>
              <a:headEnd type="none" w="sm" len="sm"/>
              <a:tailEnd type="none" w="sm" len="sm"/>
            </a:ln>
            <a:effectLst>
              <a:outerShdw dist="35921" dir="2700000" algn="ctr" rotWithShape="0">
                <a:srgbClr val="00223E">
                  <a:alpha val="50000"/>
                </a:srgbClr>
              </a:outerShdw>
            </a:effectLst>
          </p:spPr>
          <p:txBody>
            <a:bodyPr lIns="0" tIns="0" rIns="0" bIns="0" anchor="ctr"/>
            <a:lstStyle/>
            <a:p>
              <a:pPr algn="ctr" defTabSz="762000" eaLnBrk="0" fontAlgn="auto" hangingPunct="0">
                <a:lnSpc>
                  <a:spcPct val="90000"/>
                </a:lnSpc>
                <a:spcBef>
                  <a:spcPts val="0"/>
                </a:spcBef>
                <a:spcAft>
                  <a:spcPts val="0"/>
                </a:spcAft>
                <a:defRPr/>
              </a:pPr>
              <a:r>
                <a:rPr lang="en-US" sz="1400">
                  <a:solidFill>
                    <a:schemeClr val="bg1"/>
                  </a:solidFill>
                  <a:latin typeface="+mn-lt"/>
                  <a:ea typeface="Arial Unicode MS" pitchFamily="34" charset="-128"/>
                  <a:cs typeface="Arial Unicode MS" pitchFamily="34" charset="-128"/>
                </a:rPr>
                <a:t>Daily rFSH</a:t>
              </a:r>
            </a:p>
            <a:p>
              <a:pPr algn="ctr" defTabSz="762000" eaLnBrk="0" fontAlgn="auto" hangingPunct="0">
                <a:lnSpc>
                  <a:spcPct val="80000"/>
                </a:lnSpc>
                <a:spcBef>
                  <a:spcPts val="0"/>
                </a:spcBef>
                <a:spcAft>
                  <a:spcPts val="0"/>
                </a:spcAft>
                <a:defRPr/>
              </a:pPr>
              <a:r>
                <a:rPr lang="en-US" sz="1400">
                  <a:solidFill>
                    <a:schemeClr val="bg1"/>
                  </a:solidFill>
                  <a:latin typeface="+mn-lt"/>
                  <a:ea typeface="Arial Unicode MS" pitchFamily="34" charset="-128"/>
                  <a:cs typeface="Arial Unicode MS" pitchFamily="34" charset="-128"/>
                </a:rPr>
                <a:t>(daily dose 200 IU for 7 days)</a:t>
              </a:r>
            </a:p>
          </p:txBody>
        </p:sp>
        <p:sp>
          <p:nvSpPr>
            <p:cNvPr id="39956" name="Text Box 21"/>
            <p:cNvSpPr txBox="1">
              <a:spLocks noChangeArrowheads="1"/>
            </p:cNvSpPr>
            <p:nvPr/>
          </p:nvSpPr>
          <p:spPr bwMode="auto">
            <a:xfrm>
              <a:off x="417513" y="1241656"/>
              <a:ext cx="2492375" cy="276225"/>
            </a:xfrm>
            <a:prstGeom prst="rect">
              <a:avLst/>
            </a:prstGeom>
            <a:noFill/>
            <a:ln w="12700" algn="ctr">
              <a:noFill/>
              <a:miter lim="800000"/>
              <a:headEnd/>
              <a:tailEnd/>
            </a:ln>
          </p:spPr>
          <p:txBody>
            <a:bodyPr>
              <a:spAutoFit/>
            </a:bodyPr>
            <a:lstStyle/>
            <a:p>
              <a:pPr algn="ctr" eaLnBrk="0" hangingPunct="0">
                <a:lnSpc>
                  <a:spcPct val="75000"/>
                </a:lnSpc>
              </a:pPr>
              <a:r>
                <a:rPr lang="en-US" sz="1600" b="1">
                  <a:latin typeface="Calibri" pitchFamily="34" charset="0"/>
                  <a:ea typeface="Arial Unicode MS"/>
                  <a:cs typeface="Arial Unicode MS"/>
                </a:rPr>
                <a:t>Investigational group</a:t>
              </a:r>
            </a:p>
          </p:txBody>
        </p:sp>
        <p:sp>
          <p:nvSpPr>
            <p:cNvPr id="39957" name="Text Box 22"/>
            <p:cNvSpPr txBox="1">
              <a:spLocks noChangeArrowheads="1"/>
            </p:cNvSpPr>
            <p:nvPr/>
          </p:nvSpPr>
          <p:spPr bwMode="auto">
            <a:xfrm>
              <a:off x="592138" y="3378431"/>
              <a:ext cx="2143125" cy="276225"/>
            </a:xfrm>
            <a:prstGeom prst="rect">
              <a:avLst/>
            </a:prstGeom>
            <a:noFill/>
            <a:ln w="12700" algn="ctr">
              <a:noFill/>
              <a:miter lim="800000"/>
              <a:headEnd/>
              <a:tailEnd/>
            </a:ln>
          </p:spPr>
          <p:txBody>
            <a:bodyPr lIns="0" tIns="0" rIns="0" bIns="0"/>
            <a:lstStyle/>
            <a:p>
              <a:pPr algn="ctr" eaLnBrk="0" hangingPunct="0">
                <a:lnSpc>
                  <a:spcPct val="75000"/>
                </a:lnSpc>
              </a:pPr>
              <a:r>
                <a:rPr lang="en-US" sz="1600" b="1">
                  <a:latin typeface="Calibri" pitchFamily="34" charset="0"/>
                  <a:ea typeface="Arial Unicode MS"/>
                  <a:cs typeface="Arial Unicode MS"/>
                </a:rPr>
                <a:t>Reference group</a:t>
              </a:r>
            </a:p>
          </p:txBody>
        </p:sp>
        <p:sp>
          <p:nvSpPr>
            <p:cNvPr id="18455" name="AutoShape 23"/>
            <p:cNvSpPr>
              <a:spLocks noChangeArrowheads="1"/>
            </p:cNvSpPr>
            <p:nvPr/>
          </p:nvSpPr>
          <p:spPr bwMode="auto">
            <a:xfrm>
              <a:off x="1644650" y="2196014"/>
              <a:ext cx="2908300" cy="684406"/>
            </a:xfrm>
            <a:prstGeom prst="roundRect">
              <a:avLst>
                <a:gd name="adj" fmla="val 16667"/>
              </a:avLst>
            </a:prstGeom>
            <a:solidFill>
              <a:srgbClr val="C0C0C0"/>
            </a:solidFill>
            <a:ln w="12700">
              <a:noFill/>
              <a:round/>
              <a:headEnd type="none" w="sm" len="sm"/>
              <a:tailEnd type="none" w="sm" len="sm"/>
            </a:ln>
            <a:effectLst>
              <a:outerShdw dist="35921" dir="2700000" algn="ctr" rotWithShape="0">
                <a:srgbClr val="00223E">
                  <a:alpha val="50000"/>
                </a:srgbClr>
              </a:outerShdw>
            </a:effectLst>
          </p:spPr>
          <p:txBody>
            <a:bodyPr lIns="0" tIns="0" rIns="0" bIns="0" anchor="ctr"/>
            <a:lstStyle/>
            <a:p>
              <a:pPr algn="ctr" defTabSz="762000" eaLnBrk="0" fontAlgn="auto" hangingPunct="0">
                <a:lnSpc>
                  <a:spcPct val="90000"/>
                </a:lnSpc>
                <a:spcBef>
                  <a:spcPts val="0"/>
                </a:spcBef>
                <a:spcAft>
                  <a:spcPts val="0"/>
                </a:spcAft>
                <a:defRPr/>
              </a:pPr>
              <a:r>
                <a:rPr lang="en-US" sz="1400" b="1">
                  <a:solidFill>
                    <a:schemeClr val="bg1"/>
                  </a:solidFill>
                  <a:latin typeface="+mn-lt"/>
                  <a:ea typeface="Arial Unicode MS" pitchFamily="34" charset="-128"/>
                  <a:cs typeface="Arial Unicode MS" pitchFamily="34" charset="-128"/>
                </a:rPr>
                <a:t>Placebo</a:t>
              </a:r>
              <a:r>
                <a:rPr lang="en-US" sz="1400">
                  <a:solidFill>
                    <a:schemeClr val="bg1"/>
                  </a:solidFill>
                  <a:latin typeface="+mn-lt"/>
                  <a:ea typeface="Arial Unicode MS" pitchFamily="34" charset="-128"/>
                  <a:cs typeface="Arial Unicode MS" pitchFamily="34" charset="-128"/>
                </a:rPr>
                <a:t> rFSH</a:t>
              </a:r>
              <a:endParaRPr lang="en-US" sz="1400" baseline="30000">
                <a:solidFill>
                  <a:schemeClr val="bg1"/>
                </a:solidFill>
                <a:latin typeface="+mn-lt"/>
                <a:ea typeface="Arial Unicode MS" pitchFamily="34" charset="-128"/>
                <a:cs typeface="Arial Unicode MS" pitchFamily="34" charset="-128"/>
              </a:endParaRPr>
            </a:p>
          </p:txBody>
        </p:sp>
        <p:sp>
          <p:nvSpPr>
            <p:cNvPr id="18456" name="AutoShape 24"/>
            <p:cNvSpPr>
              <a:spLocks noChangeArrowheads="1"/>
            </p:cNvSpPr>
            <p:nvPr/>
          </p:nvSpPr>
          <p:spPr bwMode="auto">
            <a:xfrm>
              <a:off x="4583113" y="2196014"/>
              <a:ext cx="1951037" cy="684406"/>
            </a:xfrm>
            <a:prstGeom prst="roundRect">
              <a:avLst>
                <a:gd name="adj" fmla="val 16667"/>
              </a:avLst>
            </a:prstGeom>
            <a:solidFill>
              <a:schemeClr val="folHlink"/>
            </a:solidFill>
            <a:ln w="12700">
              <a:noFill/>
              <a:round/>
              <a:headEnd type="none" w="sm" len="sm"/>
              <a:tailEnd type="none" w="sm" len="sm"/>
            </a:ln>
            <a:effectLst>
              <a:outerShdw dist="35921" dir="2700000" algn="ctr" rotWithShape="0">
                <a:srgbClr val="00223E">
                  <a:alpha val="50000"/>
                </a:srgbClr>
              </a:outerShdw>
            </a:effectLst>
          </p:spPr>
          <p:txBody>
            <a:bodyPr lIns="0" tIns="0" rIns="0" bIns="0" anchor="ctr"/>
            <a:lstStyle/>
            <a:p>
              <a:pPr algn="ctr" defTabSz="762000" eaLnBrk="0" fontAlgn="auto" hangingPunct="0">
                <a:lnSpc>
                  <a:spcPct val="80000"/>
                </a:lnSpc>
                <a:spcBef>
                  <a:spcPts val="0"/>
                </a:spcBef>
                <a:spcAft>
                  <a:spcPts val="0"/>
                </a:spcAft>
                <a:defRPr/>
              </a:pPr>
              <a:r>
                <a:rPr lang="en-US" sz="1400">
                  <a:solidFill>
                    <a:schemeClr val="bg1"/>
                  </a:solidFill>
                  <a:latin typeface="+mn-lt"/>
                  <a:ea typeface="Arial Unicode MS" pitchFamily="34" charset="-128"/>
                  <a:cs typeface="Arial Unicode MS" pitchFamily="34" charset="-128"/>
                </a:rPr>
                <a:t>Daily rFSH</a:t>
              </a:r>
              <a:endParaRPr lang="en-US" sz="1400" baseline="30000">
                <a:solidFill>
                  <a:schemeClr val="bg1"/>
                </a:solidFill>
                <a:latin typeface="+mn-lt"/>
                <a:ea typeface="Arial Unicode MS" pitchFamily="34" charset="-128"/>
                <a:cs typeface="Arial Unicode MS" pitchFamily="34" charset="-128"/>
              </a:endParaRPr>
            </a:p>
            <a:p>
              <a:pPr algn="ctr" defTabSz="762000" eaLnBrk="0" fontAlgn="auto" hangingPunct="0">
                <a:lnSpc>
                  <a:spcPct val="90000"/>
                </a:lnSpc>
                <a:spcBef>
                  <a:spcPts val="0"/>
                </a:spcBef>
                <a:spcAft>
                  <a:spcPts val="0"/>
                </a:spcAft>
                <a:defRPr/>
              </a:pPr>
              <a:r>
                <a:rPr lang="en-US" sz="1400">
                  <a:solidFill>
                    <a:schemeClr val="bg1"/>
                  </a:solidFill>
                  <a:latin typeface="+mn-lt"/>
                  <a:ea typeface="Arial Unicode MS" pitchFamily="34" charset="-128"/>
                  <a:cs typeface="Arial Unicode MS" pitchFamily="34" charset="-128"/>
                </a:rPr>
                <a:t>(daily dose ≤200 IU)</a:t>
              </a:r>
            </a:p>
          </p:txBody>
        </p:sp>
        <p:sp>
          <p:nvSpPr>
            <p:cNvPr id="18457" name="AutoShape 25"/>
            <p:cNvSpPr>
              <a:spLocks noChangeArrowheads="1"/>
            </p:cNvSpPr>
            <p:nvPr/>
          </p:nvSpPr>
          <p:spPr bwMode="auto">
            <a:xfrm>
              <a:off x="4583113" y="4304811"/>
              <a:ext cx="1951037" cy="684406"/>
            </a:xfrm>
            <a:prstGeom prst="roundRect">
              <a:avLst>
                <a:gd name="adj" fmla="val 16667"/>
              </a:avLst>
            </a:prstGeom>
            <a:solidFill>
              <a:schemeClr val="folHlink"/>
            </a:solidFill>
            <a:ln w="12700">
              <a:noFill/>
              <a:round/>
              <a:headEnd type="none" w="sm" len="sm"/>
              <a:tailEnd type="none" w="sm" len="sm"/>
            </a:ln>
            <a:effectLst>
              <a:outerShdw dist="35921" dir="2700000" algn="ctr" rotWithShape="0">
                <a:srgbClr val="00223E">
                  <a:alpha val="50000"/>
                </a:srgbClr>
              </a:outerShdw>
            </a:effectLst>
          </p:spPr>
          <p:txBody>
            <a:bodyPr lIns="0" tIns="0" rIns="0" bIns="0" anchor="ctr"/>
            <a:lstStyle/>
            <a:p>
              <a:pPr algn="ctr" defTabSz="762000" eaLnBrk="0" fontAlgn="auto" hangingPunct="0">
                <a:lnSpc>
                  <a:spcPct val="80000"/>
                </a:lnSpc>
                <a:spcBef>
                  <a:spcPts val="0"/>
                </a:spcBef>
                <a:spcAft>
                  <a:spcPts val="0"/>
                </a:spcAft>
                <a:defRPr/>
              </a:pPr>
              <a:r>
                <a:rPr lang="en-US" sz="1400">
                  <a:solidFill>
                    <a:schemeClr val="bg1"/>
                  </a:solidFill>
                  <a:latin typeface="+mn-lt"/>
                  <a:ea typeface="Arial Unicode MS" pitchFamily="34" charset="-128"/>
                  <a:cs typeface="Arial Unicode MS" pitchFamily="34" charset="-128"/>
                </a:rPr>
                <a:t>Daily rFSH</a:t>
              </a:r>
              <a:endParaRPr lang="en-US" sz="1400" baseline="30000">
                <a:solidFill>
                  <a:schemeClr val="bg1"/>
                </a:solidFill>
                <a:latin typeface="+mn-lt"/>
                <a:ea typeface="Arial Unicode MS" pitchFamily="34" charset="-128"/>
                <a:cs typeface="Arial Unicode MS" pitchFamily="34" charset="-128"/>
              </a:endParaRPr>
            </a:p>
            <a:p>
              <a:pPr algn="ctr" defTabSz="762000" eaLnBrk="0" fontAlgn="auto" hangingPunct="0">
                <a:lnSpc>
                  <a:spcPct val="90000"/>
                </a:lnSpc>
                <a:spcBef>
                  <a:spcPts val="0"/>
                </a:spcBef>
                <a:spcAft>
                  <a:spcPts val="0"/>
                </a:spcAft>
                <a:defRPr/>
              </a:pPr>
              <a:r>
                <a:rPr lang="en-US" sz="1400">
                  <a:solidFill>
                    <a:schemeClr val="bg1"/>
                  </a:solidFill>
                  <a:latin typeface="+mn-lt"/>
                  <a:ea typeface="Arial Unicode MS" pitchFamily="34" charset="-128"/>
                  <a:cs typeface="Arial Unicode MS" pitchFamily="34" charset="-128"/>
                </a:rPr>
                <a:t>(daily dose ≤200 IU)</a:t>
              </a:r>
            </a:p>
          </p:txBody>
        </p:sp>
        <p:sp>
          <p:nvSpPr>
            <p:cNvPr id="18458" name="AutoShape 27"/>
            <p:cNvSpPr>
              <a:spLocks noChangeArrowheads="1"/>
            </p:cNvSpPr>
            <p:nvPr/>
          </p:nvSpPr>
          <p:spPr bwMode="auto">
            <a:xfrm>
              <a:off x="6627813" y="3104321"/>
              <a:ext cx="712787" cy="982940"/>
            </a:xfrm>
            <a:prstGeom prst="roundRect">
              <a:avLst>
                <a:gd name="adj" fmla="val 9579"/>
              </a:avLst>
            </a:prstGeom>
            <a:solidFill>
              <a:schemeClr val="tx1"/>
            </a:solidFill>
            <a:ln w="12700">
              <a:solidFill>
                <a:srgbClr val="00223E"/>
              </a:solidFill>
              <a:round/>
              <a:headEnd type="none" w="sm" len="sm"/>
              <a:tailEnd type="none" w="sm" len="sm"/>
            </a:ln>
            <a:effectLst>
              <a:outerShdw dist="35921" dir="2700000" algn="ctr" rotWithShape="0">
                <a:srgbClr val="00223E">
                  <a:alpha val="50000"/>
                </a:srgbClr>
              </a:outerShdw>
            </a:effectLst>
          </p:spPr>
          <p:txBody>
            <a:bodyPr>
              <a:spAutoFit/>
            </a:bodyPr>
            <a:lstStyle/>
            <a:p>
              <a:pPr algn="ctr" defTabSz="762000" eaLnBrk="0" fontAlgn="auto" hangingPunct="0">
                <a:spcBef>
                  <a:spcPct val="50000"/>
                </a:spcBef>
                <a:spcAft>
                  <a:spcPts val="0"/>
                </a:spcAft>
                <a:defRPr/>
              </a:pPr>
              <a:r>
                <a:rPr lang="en-US" sz="1400" b="1">
                  <a:solidFill>
                    <a:schemeClr val="bg1"/>
                  </a:solidFill>
                  <a:latin typeface="+mn-lt"/>
                  <a:ea typeface="Arial Unicode MS" pitchFamily="34" charset="-128"/>
                  <a:cs typeface="Arial Unicode MS" pitchFamily="34" charset="-128"/>
                </a:rPr>
                <a:t>IVF</a:t>
              </a:r>
            </a:p>
            <a:p>
              <a:pPr algn="ctr" defTabSz="762000" eaLnBrk="0" fontAlgn="auto" hangingPunct="0">
                <a:spcBef>
                  <a:spcPct val="50000"/>
                </a:spcBef>
                <a:spcAft>
                  <a:spcPts val="0"/>
                </a:spcAft>
                <a:defRPr/>
              </a:pPr>
              <a:r>
                <a:rPr lang="en-US" sz="1400" b="1">
                  <a:solidFill>
                    <a:schemeClr val="bg1"/>
                  </a:solidFill>
                  <a:latin typeface="+mn-lt"/>
                  <a:ea typeface="Arial Unicode MS" pitchFamily="34" charset="-128"/>
                  <a:cs typeface="Arial Unicode MS" pitchFamily="34" charset="-128"/>
                </a:rPr>
                <a:t>or</a:t>
              </a:r>
            </a:p>
            <a:p>
              <a:pPr algn="ctr" defTabSz="762000" eaLnBrk="0" fontAlgn="auto" hangingPunct="0">
                <a:spcBef>
                  <a:spcPct val="50000"/>
                </a:spcBef>
                <a:spcAft>
                  <a:spcPts val="0"/>
                </a:spcAft>
                <a:defRPr/>
              </a:pPr>
              <a:r>
                <a:rPr lang="en-US" sz="1400" b="1">
                  <a:solidFill>
                    <a:schemeClr val="bg1"/>
                  </a:solidFill>
                  <a:latin typeface="+mn-lt"/>
                  <a:ea typeface="Arial Unicode MS" pitchFamily="34" charset="-128"/>
                  <a:cs typeface="Arial Unicode MS" pitchFamily="34" charset="-128"/>
                </a:rPr>
                <a:t>ICSI</a:t>
              </a:r>
            </a:p>
          </p:txBody>
        </p:sp>
        <p:sp>
          <p:nvSpPr>
            <p:cNvPr id="18459" name="AutoShape 28"/>
            <p:cNvSpPr>
              <a:spLocks noChangeArrowheads="1"/>
            </p:cNvSpPr>
            <p:nvPr/>
          </p:nvSpPr>
          <p:spPr bwMode="auto">
            <a:xfrm>
              <a:off x="7508875" y="3315518"/>
              <a:ext cx="996950" cy="620889"/>
            </a:xfrm>
            <a:prstGeom prst="roundRect">
              <a:avLst>
                <a:gd name="adj" fmla="val 11495"/>
              </a:avLst>
            </a:prstGeom>
            <a:solidFill>
              <a:schemeClr val="tx1"/>
            </a:solidFill>
            <a:ln w="12700">
              <a:solidFill>
                <a:srgbClr val="00223E"/>
              </a:solidFill>
              <a:round/>
              <a:headEnd type="none" w="sm" len="sm"/>
              <a:tailEnd type="none" w="sm" len="sm"/>
            </a:ln>
            <a:effectLst>
              <a:outerShdw dist="35921" dir="2700000" algn="ctr" rotWithShape="0">
                <a:srgbClr val="00223E">
                  <a:alpha val="50000"/>
                </a:srgbClr>
              </a:outerShdw>
            </a:effectLst>
          </p:spPr>
          <p:txBody>
            <a:bodyPr>
              <a:spAutoFit/>
            </a:bodyPr>
            <a:lstStyle/>
            <a:p>
              <a:pPr algn="ctr" defTabSz="762000" eaLnBrk="0" fontAlgn="auto" hangingPunct="0">
                <a:lnSpc>
                  <a:spcPct val="75000"/>
                </a:lnSpc>
                <a:spcBef>
                  <a:spcPts val="0"/>
                </a:spcBef>
                <a:spcAft>
                  <a:spcPts val="0"/>
                </a:spcAft>
                <a:defRPr/>
              </a:pPr>
              <a:r>
                <a:rPr lang="en-US" sz="1400" b="1">
                  <a:solidFill>
                    <a:schemeClr val="bg1"/>
                  </a:solidFill>
                  <a:latin typeface="+mn-lt"/>
                  <a:ea typeface="Arial Unicode MS" pitchFamily="34" charset="-128"/>
                  <a:cs typeface="Arial Unicode MS" pitchFamily="34" charset="-128"/>
                </a:rPr>
                <a:t>Luteal</a:t>
              </a:r>
            </a:p>
            <a:p>
              <a:pPr algn="ctr" defTabSz="762000" eaLnBrk="0" fontAlgn="auto" hangingPunct="0">
                <a:lnSpc>
                  <a:spcPct val="75000"/>
                </a:lnSpc>
                <a:spcBef>
                  <a:spcPts val="0"/>
                </a:spcBef>
                <a:spcAft>
                  <a:spcPts val="0"/>
                </a:spcAft>
                <a:defRPr/>
              </a:pPr>
              <a:r>
                <a:rPr lang="en-US" sz="1400" b="1">
                  <a:solidFill>
                    <a:schemeClr val="bg1"/>
                  </a:solidFill>
                  <a:latin typeface="+mn-lt"/>
                  <a:ea typeface="Arial Unicode MS" pitchFamily="34" charset="-128"/>
                  <a:cs typeface="Arial Unicode MS" pitchFamily="34" charset="-128"/>
                </a:rPr>
                <a:t>phase</a:t>
              </a:r>
            </a:p>
            <a:p>
              <a:pPr algn="ctr" defTabSz="762000" eaLnBrk="0" fontAlgn="auto" hangingPunct="0">
                <a:lnSpc>
                  <a:spcPct val="75000"/>
                </a:lnSpc>
                <a:spcBef>
                  <a:spcPts val="0"/>
                </a:spcBef>
                <a:spcAft>
                  <a:spcPts val="0"/>
                </a:spcAft>
                <a:defRPr/>
              </a:pPr>
              <a:r>
                <a:rPr lang="en-US" sz="1400" b="1">
                  <a:solidFill>
                    <a:schemeClr val="bg1"/>
                  </a:solidFill>
                  <a:latin typeface="+mn-lt"/>
                  <a:ea typeface="Arial Unicode MS" pitchFamily="34" charset="-128"/>
                  <a:cs typeface="Arial Unicode MS" pitchFamily="34" charset="-128"/>
                </a:rPr>
                <a:t>support</a:t>
              </a:r>
            </a:p>
          </p:txBody>
        </p:sp>
      </p:grpSp>
      <p:sp>
        <p:nvSpPr>
          <p:cNvPr id="39939" name="Rectangle 33"/>
          <p:cNvSpPr>
            <a:spLocks noChangeArrowheads="1"/>
          </p:cNvSpPr>
          <p:nvPr/>
        </p:nvSpPr>
        <p:spPr bwMode="auto">
          <a:xfrm>
            <a:off x="250825" y="6321425"/>
            <a:ext cx="8696325" cy="293688"/>
          </a:xfrm>
          <a:prstGeom prst="rect">
            <a:avLst/>
          </a:prstGeom>
          <a:noFill/>
          <a:ln w="12700" algn="ctr">
            <a:noFill/>
            <a:miter lim="800000"/>
            <a:headEnd/>
            <a:tailEnd/>
          </a:ln>
        </p:spPr>
        <p:txBody>
          <a:bodyPr lIns="0" tIns="0" rIns="0" bIns="0" anchor="b"/>
          <a:lstStyle/>
          <a:p>
            <a:pPr eaLnBrk="0" hangingPunct="0"/>
            <a:r>
              <a:rPr lang="en-US" sz="1200">
                <a:latin typeface="Calibri" pitchFamily="34" charset="0"/>
                <a:ea typeface="Arial Unicode MS"/>
                <a:cs typeface="Arial Unicode MS"/>
              </a:rPr>
              <a:t>rFSH = recombinant follicle-stimulating hormone; GnRH = gonadotropin-releasing hormone; IVF = in vitro fertilization; ICSI = intracytoplasmic sperm injection; hCG = human chorionic gonadotropin.</a:t>
            </a:r>
          </a:p>
          <a:p>
            <a:pPr eaLnBrk="0" hangingPunct="0"/>
            <a:r>
              <a:rPr lang="en-US" sz="1000" b="1">
                <a:latin typeface="Calibri" pitchFamily="34" charset="0"/>
                <a:ea typeface="Arial Unicode MS"/>
                <a:cs typeface="Arial Unicode MS"/>
              </a:rPr>
              <a:t>1.</a:t>
            </a:r>
            <a:r>
              <a:rPr lang="en-US" sz="1000" b="1" i="1">
                <a:latin typeface="Calibri" pitchFamily="34" charset="0"/>
                <a:ea typeface="Arial Unicode MS"/>
                <a:cs typeface="Arial Unicode MS"/>
              </a:rPr>
              <a:t> </a:t>
            </a:r>
            <a:r>
              <a:rPr lang="en-US" sz="1000">
                <a:latin typeface="Calibri" pitchFamily="34" charset="0"/>
                <a:ea typeface="Arial Unicode MS"/>
                <a:cs typeface="Arial Unicode MS"/>
              </a:rPr>
              <a:t>Adapted with permission from Devroey P et al. </a:t>
            </a:r>
            <a:r>
              <a:rPr lang="en-US" sz="1000" i="1">
                <a:latin typeface="Calibri" pitchFamily="34" charset="0"/>
                <a:ea typeface="Arial Unicode MS"/>
                <a:cs typeface="Arial Unicode MS"/>
              </a:rPr>
              <a:t>Hum Reprod. </a:t>
            </a:r>
            <a:r>
              <a:rPr lang="en-US" sz="1000">
                <a:latin typeface="Calibri" pitchFamily="34" charset="0"/>
                <a:ea typeface="Arial Unicode MS"/>
                <a:cs typeface="Arial Unicode MS"/>
              </a:rPr>
              <a:t>2009;24:3063‒3072.</a:t>
            </a:r>
            <a:r>
              <a:rPr lang="en-US" sz="1000" b="1" i="1">
                <a:latin typeface="Calibri" pitchFamily="34" charset="0"/>
                <a:ea typeface="Arial Unicode MS"/>
                <a:cs typeface="Arial Unicode MS"/>
              </a:rPr>
              <a:t> </a:t>
            </a:r>
            <a:endParaRPr lang="en-US" sz="1000">
              <a:latin typeface="Calibri" pitchFamily="34" charset="0"/>
              <a:ea typeface="Arial Unicode MS"/>
              <a:cs typeface="Arial Unicode MS"/>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6"/>
          <p:cNvSpPr>
            <a:spLocks noGrp="1" noChangeArrowheads="1"/>
          </p:cNvSpPr>
          <p:nvPr>
            <p:ph type="title"/>
          </p:nvPr>
        </p:nvSpPr>
        <p:spPr>
          <a:xfrm>
            <a:off x="457200" y="153988"/>
            <a:ext cx="8229600" cy="1060450"/>
          </a:xfrm>
        </p:spPr>
        <p:txBody>
          <a:bodyPr/>
          <a:lstStyle/>
          <a:p>
            <a:r>
              <a:rPr lang="en-US" sz="3600" smtClean="0"/>
              <a:t>Main Inclusion and Exclusion Criteria</a:t>
            </a:r>
            <a:r>
              <a:rPr lang="en-US" sz="3600" baseline="30000" smtClean="0"/>
              <a:t>1</a:t>
            </a:r>
          </a:p>
        </p:txBody>
      </p:sp>
      <p:sp>
        <p:nvSpPr>
          <p:cNvPr id="41986" name="Rectangle 7"/>
          <p:cNvSpPr>
            <a:spLocks noGrp="1" noChangeArrowheads="1"/>
          </p:cNvSpPr>
          <p:nvPr>
            <p:ph type="body" idx="1"/>
          </p:nvPr>
        </p:nvSpPr>
        <p:spPr/>
        <p:txBody>
          <a:bodyPr/>
          <a:lstStyle/>
          <a:p>
            <a:pPr>
              <a:buFont typeface="Wingdings" pitchFamily="2" charset="2"/>
              <a:buNone/>
            </a:pPr>
            <a:r>
              <a:rPr lang="en-US" smtClean="0"/>
              <a:t>Inclusion criteria</a:t>
            </a:r>
          </a:p>
          <a:p>
            <a:pPr>
              <a:spcBef>
                <a:spcPts val="300"/>
              </a:spcBef>
            </a:pPr>
            <a:r>
              <a:rPr lang="en-US" sz="2000" smtClean="0"/>
              <a:t>Indication for COS and IVF/ICSI </a:t>
            </a:r>
          </a:p>
          <a:p>
            <a:pPr>
              <a:spcBef>
                <a:spcPts val="300"/>
              </a:spcBef>
            </a:pPr>
            <a:r>
              <a:rPr lang="en-US" sz="2000" smtClean="0"/>
              <a:t>Normal menstrual cycle length (24–35 days)</a:t>
            </a:r>
          </a:p>
          <a:p>
            <a:pPr>
              <a:spcBef>
                <a:spcPts val="300"/>
              </a:spcBef>
            </a:pPr>
            <a:r>
              <a:rPr lang="en-US" sz="2000" smtClean="0"/>
              <a:t>≥18 and ≤36 years of age</a:t>
            </a:r>
          </a:p>
          <a:p>
            <a:pPr>
              <a:spcBef>
                <a:spcPts val="300"/>
              </a:spcBef>
            </a:pPr>
            <a:r>
              <a:rPr lang="en-US" sz="2000" smtClean="0"/>
              <a:t>Body weight &gt;60 and ≤90 kg, and BMI ≥18 and ≤32 kg/m</a:t>
            </a:r>
            <a:r>
              <a:rPr lang="en-US" sz="2000" baseline="30000" smtClean="0"/>
              <a:t>2</a:t>
            </a:r>
          </a:p>
          <a:p>
            <a:pPr>
              <a:buFont typeface="Wingdings" pitchFamily="2" charset="2"/>
              <a:buNone/>
            </a:pPr>
            <a:r>
              <a:rPr lang="en-US" smtClean="0"/>
              <a:t>Exclusion criteria</a:t>
            </a:r>
          </a:p>
          <a:p>
            <a:pPr>
              <a:spcBef>
                <a:spcPts val="300"/>
              </a:spcBef>
            </a:pPr>
            <a:r>
              <a:rPr lang="en-US" sz="2000" smtClean="0"/>
              <a:t>Endocrine abnormality</a:t>
            </a:r>
          </a:p>
          <a:p>
            <a:pPr>
              <a:spcBef>
                <a:spcPts val="300"/>
              </a:spcBef>
            </a:pPr>
            <a:r>
              <a:rPr lang="en-US" sz="2000" smtClean="0"/>
              <a:t>PCOS</a:t>
            </a:r>
          </a:p>
          <a:p>
            <a:pPr>
              <a:spcBef>
                <a:spcPts val="300"/>
              </a:spcBef>
            </a:pPr>
            <a:r>
              <a:rPr lang="en-US" sz="2000" smtClean="0"/>
              <a:t>Previous low ovarian response or no ovarian response</a:t>
            </a:r>
          </a:p>
          <a:p>
            <a:pPr>
              <a:spcBef>
                <a:spcPts val="300"/>
              </a:spcBef>
            </a:pPr>
            <a:r>
              <a:rPr lang="en-US" sz="2000" smtClean="0"/>
              <a:t>Previous OHSS </a:t>
            </a:r>
          </a:p>
          <a:p>
            <a:pPr>
              <a:spcBef>
                <a:spcPts val="300"/>
              </a:spcBef>
            </a:pPr>
            <a:r>
              <a:rPr lang="en-US" sz="2000" smtClean="0"/>
              <a:t>&gt;20 basal antral follicles</a:t>
            </a:r>
          </a:p>
        </p:txBody>
      </p:sp>
      <p:sp>
        <p:nvSpPr>
          <p:cNvPr id="41987" name="Text Box 7"/>
          <p:cNvSpPr txBox="1">
            <a:spLocks noChangeArrowheads="1"/>
          </p:cNvSpPr>
          <p:nvPr/>
        </p:nvSpPr>
        <p:spPr bwMode="auto">
          <a:xfrm>
            <a:off x="242888" y="6180138"/>
            <a:ext cx="8693150" cy="434975"/>
          </a:xfrm>
          <a:prstGeom prst="rect">
            <a:avLst/>
          </a:prstGeom>
          <a:noFill/>
          <a:ln w="12700">
            <a:noFill/>
            <a:miter lim="800000"/>
            <a:headEnd/>
            <a:tailEnd/>
          </a:ln>
        </p:spPr>
        <p:txBody>
          <a:bodyPr lIns="0" tIns="0" rIns="0" bIns="0" anchor="b"/>
          <a:lstStyle/>
          <a:p>
            <a:pPr>
              <a:spcBef>
                <a:spcPct val="25000"/>
              </a:spcBef>
            </a:pPr>
            <a:r>
              <a:rPr lang="en-US" sz="1200">
                <a:latin typeface="Calibri" pitchFamily="34" charset="0"/>
                <a:ea typeface="Arial Unicode MS"/>
                <a:cs typeface="Arial Unicode MS"/>
              </a:rPr>
              <a:t>COS = controlled ovarian stimulation; IVF = in vitro fertilization; ICSI = intracytoplasmic sperm injection; BMI = body mass index; </a:t>
            </a:r>
            <a:br>
              <a:rPr lang="en-US" sz="1200">
                <a:latin typeface="Calibri" pitchFamily="34" charset="0"/>
                <a:ea typeface="Arial Unicode MS"/>
                <a:cs typeface="Arial Unicode MS"/>
              </a:rPr>
            </a:br>
            <a:r>
              <a:rPr lang="en-US" sz="1200">
                <a:latin typeface="Calibri" pitchFamily="34" charset="0"/>
                <a:ea typeface="Arial Unicode MS"/>
                <a:cs typeface="Arial Unicode MS"/>
              </a:rPr>
              <a:t>PCOS = polycystic ovary syndrome; OHSS = ovarian hyperstimulation syndrome. </a:t>
            </a:r>
          </a:p>
          <a:p>
            <a:pPr>
              <a:spcBef>
                <a:spcPct val="25000"/>
              </a:spcBef>
            </a:pPr>
            <a:r>
              <a:rPr lang="en-US" sz="1000" b="1">
                <a:latin typeface="Calibri" pitchFamily="34" charset="0"/>
                <a:ea typeface="Arial Unicode MS"/>
                <a:cs typeface="Arial Unicode MS"/>
              </a:rPr>
              <a:t>1.</a:t>
            </a:r>
            <a:r>
              <a:rPr lang="en-US" sz="1000" b="1" i="1">
                <a:latin typeface="Calibri" pitchFamily="34" charset="0"/>
                <a:ea typeface="Arial Unicode MS"/>
                <a:cs typeface="Arial Unicode MS"/>
              </a:rPr>
              <a:t> </a:t>
            </a:r>
            <a:r>
              <a:rPr lang="en-US" sz="1000">
                <a:latin typeface="Calibri" pitchFamily="34" charset="0"/>
                <a:ea typeface="Arial Unicode MS"/>
                <a:cs typeface="Arial Unicode MS"/>
              </a:rPr>
              <a:t>Devroey P et al. </a:t>
            </a:r>
            <a:r>
              <a:rPr lang="en-US" sz="1000" i="1">
                <a:latin typeface="Calibri" pitchFamily="34" charset="0"/>
                <a:ea typeface="Arial Unicode MS"/>
                <a:cs typeface="Arial Unicode MS"/>
              </a:rPr>
              <a:t>Hum Reprod. </a:t>
            </a:r>
            <a:r>
              <a:rPr lang="en-US" sz="1000">
                <a:latin typeface="Calibri" pitchFamily="34" charset="0"/>
                <a:ea typeface="Arial Unicode MS"/>
                <a:cs typeface="Arial Unicode MS"/>
              </a:rPr>
              <a:t>2009;24:3063‒3072.</a:t>
            </a:r>
          </a:p>
        </p:txBody>
      </p:sp>
      <p:sp>
        <p:nvSpPr>
          <p:cNvPr id="41988" name="Text Box 223"/>
          <p:cNvSpPr txBox="1">
            <a:spLocks noChangeArrowheads="1"/>
          </p:cNvSpPr>
          <p:nvPr/>
        </p:nvSpPr>
        <p:spPr bwMode="auto">
          <a:xfrm>
            <a:off x="44450" y="0"/>
            <a:ext cx="603250" cy="168275"/>
          </a:xfrm>
          <a:prstGeom prst="rect">
            <a:avLst/>
          </a:prstGeom>
          <a:noFill/>
          <a:ln w="9525" algn="ctr">
            <a:solidFill>
              <a:schemeClr val="tx1"/>
            </a:solidFill>
            <a:miter lim="800000"/>
            <a:headEnd/>
            <a:tailEnd/>
          </a:ln>
        </p:spPr>
        <p:txBody>
          <a:bodyPr lIns="0" tIns="0" rIns="0" bIns="0">
            <a:spAutoFit/>
          </a:bodyPr>
          <a:lstStyle/>
          <a:p>
            <a:pPr algn="ctr" eaLnBrk="0" hangingPunct="0">
              <a:spcBef>
                <a:spcPct val="50000"/>
              </a:spcBef>
            </a:pPr>
            <a:r>
              <a:rPr lang="en-US" sz="1100">
                <a:latin typeface="Calibri" pitchFamily="34" charset="0"/>
                <a:ea typeface="Arial Unicode MS"/>
                <a:cs typeface="Arial Unicode MS"/>
              </a:rPr>
              <a:t>Engage</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33"/>
          <p:cNvSpPr>
            <a:spLocks noGrp="1" noChangeArrowheads="1"/>
          </p:cNvSpPr>
          <p:nvPr>
            <p:ph type="title"/>
          </p:nvPr>
        </p:nvSpPr>
        <p:spPr/>
        <p:txBody>
          <a:bodyPr/>
          <a:lstStyle/>
          <a:p>
            <a:r>
              <a:rPr lang="en-US" smtClean="0"/>
              <a:t>Demographics at Screening</a:t>
            </a:r>
            <a:r>
              <a:rPr lang="en-US" baseline="30000" smtClean="0"/>
              <a:t>1</a:t>
            </a:r>
          </a:p>
        </p:txBody>
      </p:sp>
      <p:graphicFrame>
        <p:nvGraphicFramePr>
          <p:cNvPr id="46115" name="Group 35"/>
          <p:cNvGraphicFramePr>
            <a:graphicFrameLocks noGrp="1"/>
          </p:cNvGraphicFramePr>
          <p:nvPr>
            <p:ph idx="4294967295"/>
          </p:nvPr>
        </p:nvGraphicFramePr>
        <p:xfrm>
          <a:off x="711200" y="1758950"/>
          <a:ext cx="8175625" cy="4249739"/>
        </p:xfrm>
        <a:graphic>
          <a:graphicData uri="http://schemas.openxmlformats.org/drawingml/2006/table">
            <a:tbl>
              <a:tblPr/>
              <a:tblGrid>
                <a:gridCol w="3767138"/>
                <a:gridCol w="2362200"/>
                <a:gridCol w="2046287"/>
              </a:tblGrid>
              <a:tr h="1011928">
                <a:tc>
                  <a:txBody>
                    <a:bodyPr/>
                    <a:lstStyle/>
                    <a:p>
                      <a:pPr marL="0" marR="0" lvl="0" indent="0" algn="l" defTabSz="914400" rtl="0" eaLnBrk="1" fontAlgn="base" latinLnBrk="0" hangingPunct="1">
                        <a:lnSpc>
                          <a:spcPct val="100000"/>
                        </a:lnSpc>
                        <a:spcBef>
                          <a:spcPts val="600"/>
                        </a:spcBef>
                        <a:spcAft>
                          <a:spcPct val="0"/>
                        </a:spcAft>
                        <a:buClrTx/>
                        <a:buSzTx/>
                        <a:buFontTx/>
                        <a:buNone/>
                        <a:tabLst/>
                      </a:pPr>
                      <a:endParaRPr kumimoji="0" lang="it-IT" sz="1600" b="0" i="0" u="none" strike="noStrike" cap="none" normalizeH="0" baseline="0" dirty="0" smtClean="0">
                        <a:ln>
                          <a:noFill/>
                        </a:ln>
                        <a:solidFill>
                          <a:schemeClr val="bg1"/>
                        </a:solidFill>
                        <a:effectLst/>
                        <a:latin typeface="Arial Narrow" pitchFamily="34" charset="0"/>
                        <a:cs typeface="Arial" pitchFamily="34" charset="0"/>
                      </a:endParaRPr>
                    </a:p>
                  </a:txBody>
                  <a:tcPr marT="18284" marB="18284" anchor="b"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Narrow" pitchFamily="34" charset="0"/>
                          <a:cs typeface="Arial" pitchFamily="34" charset="0"/>
                        </a:rPr>
                        <a:t>ELONVA</a:t>
                      </a:r>
                      <a:r>
                        <a:rPr kumimoji="0" lang="en-US" sz="1600" b="1" i="0" u="none" strike="noStrike" cap="none" normalizeH="0" baseline="30000" dirty="0" smtClean="0">
                          <a:ln>
                            <a:noFill/>
                          </a:ln>
                          <a:solidFill>
                            <a:schemeClr val="bg1"/>
                          </a:solidFill>
                          <a:effectLst/>
                          <a:latin typeface="Arial Narrow" pitchFamily="34" charset="0"/>
                          <a:cs typeface="Arial" pitchFamily="34" charset="0"/>
                        </a:rPr>
                        <a:t>™</a:t>
                      </a:r>
                      <a:r>
                        <a:rPr kumimoji="0" lang="en-US" sz="1600" b="1" i="0" u="none" strike="noStrike" cap="none" normalizeH="0" baseline="0" dirty="0" smtClean="0">
                          <a:ln>
                            <a:noFill/>
                          </a:ln>
                          <a:solidFill>
                            <a:schemeClr val="bg1"/>
                          </a:solidFill>
                          <a:effectLst/>
                          <a:latin typeface="Arial Narrow" pitchFamily="34" charset="0"/>
                          <a:cs typeface="Arial" pitchFamily="34" charset="0"/>
                        </a:rPr>
                        <a:t/>
                      </a:r>
                      <a:br>
                        <a:rPr kumimoji="0" lang="en-US" sz="1600" b="1" i="0" u="none" strike="noStrike" cap="none" normalizeH="0" baseline="0" dirty="0" smtClean="0">
                          <a:ln>
                            <a:noFill/>
                          </a:ln>
                          <a:solidFill>
                            <a:schemeClr val="bg1"/>
                          </a:solidFill>
                          <a:effectLst/>
                          <a:latin typeface="Arial Narrow" pitchFamily="34" charset="0"/>
                          <a:cs typeface="Arial" pitchFamily="34" charset="0"/>
                        </a:rPr>
                      </a:br>
                      <a:r>
                        <a:rPr kumimoji="0" lang="en-US" sz="1600" b="1" i="0" u="none" strike="noStrike" cap="none" normalizeH="0" baseline="0" dirty="0" smtClean="0">
                          <a:ln>
                            <a:noFill/>
                          </a:ln>
                          <a:solidFill>
                            <a:schemeClr val="bg1"/>
                          </a:solidFill>
                          <a:effectLst/>
                          <a:latin typeface="Arial Narrow" pitchFamily="34" charset="0"/>
                          <a:cs typeface="Arial" pitchFamily="34" charset="0"/>
                        </a:rPr>
                        <a:t>(corifollitropin alfa)</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Narrow" pitchFamily="34" charset="0"/>
                          <a:cs typeface="Arial" pitchFamily="34" charset="0"/>
                        </a:rPr>
                        <a:t>150 µg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Narrow" pitchFamily="34" charset="0"/>
                          <a:cs typeface="Arial" pitchFamily="34" charset="0"/>
                        </a:rPr>
                        <a:t>(n=756)</a:t>
                      </a:r>
                    </a:p>
                  </a:txBody>
                  <a:tcPr marT="18284" marB="18284" anchor="b"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Narrow" pitchFamily="34" charset="0"/>
                          <a:cs typeface="Arial" pitchFamily="34" charset="0"/>
                        </a:rPr>
                        <a:t>rFSH</a:t>
                      </a:r>
                      <a:endParaRPr kumimoji="0" lang="en-US" sz="1600" b="1" i="0" u="none" strike="noStrike" cap="none" normalizeH="0" baseline="30000" dirty="0" smtClean="0">
                        <a:ln>
                          <a:noFill/>
                        </a:ln>
                        <a:solidFill>
                          <a:schemeClr val="bg1"/>
                        </a:solidFill>
                        <a:effectLst/>
                        <a:latin typeface="Arial Narrow"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Narrow" pitchFamily="34" charset="0"/>
                          <a:cs typeface="Arial" pitchFamily="34" charset="0"/>
                        </a:rPr>
                        <a:t>200 IU/d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Narrow" pitchFamily="34" charset="0"/>
                          <a:cs typeface="Arial" pitchFamily="34" charset="0"/>
                        </a:rPr>
                        <a:t>(n=750)</a:t>
                      </a:r>
                    </a:p>
                  </a:txBody>
                  <a:tcPr marT="18284" marB="18284" anchor="b" horzOverflow="overflow">
                    <a:lnL>
                      <a:noFill/>
                    </a:lnL>
                    <a:lnR>
                      <a:noFill/>
                    </a:lnR>
                    <a:lnT>
                      <a:noFill/>
                    </a:lnT>
                    <a:lnB>
                      <a:noFill/>
                    </a:lnB>
                    <a:lnTlToBr>
                      <a:noFill/>
                    </a:lnTlToBr>
                    <a:lnBlToTr>
                      <a:noFill/>
                    </a:lnBlToTr>
                    <a:solidFill>
                      <a:schemeClr val="accent1"/>
                    </a:solidFill>
                  </a:tcPr>
                </a:tc>
              </a:tr>
              <a:tr h="59994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33350" algn="l"/>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Age, years</a:t>
                      </a:r>
                    </a:p>
                    <a:p>
                      <a:pPr marL="0" marR="0" lvl="0" indent="0" algn="l" defTabSz="914400" rtl="0" eaLnBrk="1" fontAlgn="base" latinLnBrk="0" hangingPunct="1">
                        <a:lnSpc>
                          <a:spcPct val="100000"/>
                        </a:lnSpc>
                        <a:spcBef>
                          <a:spcPct val="0"/>
                        </a:spcBef>
                        <a:spcAft>
                          <a:spcPct val="0"/>
                        </a:spcAft>
                        <a:buClrTx/>
                        <a:buSzTx/>
                        <a:buFontTx/>
                        <a:buNone/>
                        <a:tabLst>
                          <a:tab pos="133350" algn="l"/>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	Mean (SD)</a:t>
                      </a:r>
                    </a:p>
                  </a:txBody>
                  <a:tcPr marT="18284" marB="18284" horzOverflow="overflow">
                    <a:lnL>
                      <a:noFill/>
                    </a:lnL>
                    <a:lnR>
                      <a:noFill/>
                    </a:lnR>
                    <a:lnT>
                      <a:noFill/>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1144588" rtl="0" eaLnBrk="1" fontAlgn="base" latinLnBrk="0" hangingPunct="1">
                        <a:lnSpc>
                          <a:spcPct val="100000"/>
                        </a:lnSpc>
                        <a:spcBef>
                          <a:spcPct val="0"/>
                        </a:spcBef>
                        <a:spcAft>
                          <a:spcPct val="0"/>
                        </a:spcAft>
                        <a:buClrTx/>
                        <a:buSzTx/>
                        <a:buFontTx/>
                        <a:buNone/>
                        <a:tabLst>
                          <a:tab pos="1055688" algn="r"/>
                          <a:tab pos="1136650" algn="l"/>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	</a:t>
                      </a:r>
                    </a:p>
                    <a:p>
                      <a:pPr marL="0" marR="0" lvl="0" indent="0" algn="ctr" defTabSz="1144588" rtl="0" eaLnBrk="1" fontAlgn="base" latinLnBrk="0" hangingPunct="1">
                        <a:lnSpc>
                          <a:spcPct val="100000"/>
                        </a:lnSpc>
                        <a:spcBef>
                          <a:spcPct val="0"/>
                        </a:spcBef>
                        <a:spcAft>
                          <a:spcPct val="0"/>
                        </a:spcAft>
                        <a:buClrTx/>
                        <a:buSzTx/>
                        <a:buFontTx/>
                        <a:buNone/>
                        <a:tabLst>
                          <a:tab pos="1055688" algn="r"/>
                          <a:tab pos="1136650" algn="l"/>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31.5 (3.3)</a:t>
                      </a:r>
                    </a:p>
                  </a:txBody>
                  <a:tcPr marT="18284" marB="18284" horzOverflow="overflow">
                    <a:lnL>
                      <a:noFill/>
                    </a:lnL>
                    <a:lnR>
                      <a:noFill/>
                    </a:lnR>
                    <a:lnT>
                      <a:noFill/>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914400" algn="r"/>
                          <a:tab pos="973138" algn="l"/>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	</a:t>
                      </a:r>
                    </a:p>
                    <a:p>
                      <a:pPr marL="0" marR="0" lvl="0" indent="0" algn="ctr" defTabSz="914400" rtl="0" eaLnBrk="1" fontAlgn="base" latinLnBrk="0" hangingPunct="1">
                        <a:lnSpc>
                          <a:spcPct val="100000"/>
                        </a:lnSpc>
                        <a:spcBef>
                          <a:spcPct val="0"/>
                        </a:spcBef>
                        <a:spcAft>
                          <a:spcPct val="0"/>
                        </a:spcAft>
                        <a:buClrTx/>
                        <a:buSzTx/>
                        <a:buFontTx/>
                        <a:buNone/>
                        <a:tabLst>
                          <a:tab pos="914400" algn="r"/>
                          <a:tab pos="973138" algn="l"/>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31.5 (3.2)</a:t>
                      </a:r>
                    </a:p>
                  </a:txBody>
                  <a:tcPr marT="18284" marB="18284" horzOverflow="overflow">
                    <a:lnL>
                      <a:noFill/>
                    </a:lnL>
                    <a:lnR>
                      <a:noFill/>
                    </a:lnR>
                    <a:lnT>
                      <a:noFill/>
                    </a:lnT>
                    <a:lnB w="3175" cap="flat" cmpd="sng" algn="ctr">
                      <a:solidFill>
                        <a:schemeClr val="tx1"/>
                      </a:solidFill>
                      <a:prstDash val="sysDash"/>
                      <a:round/>
                      <a:headEnd type="none" w="med" len="med"/>
                      <a:tailEnd type="none" w="med" len="med"/>
                    </a:lnB>
                    <a:lnTlToBr>
                      <a:noFill/>
                    </a:lnTlToBr>
                    <a:lnBlToTr>
                      <a:noFill/>
                    </a:lnBlToTr>
                    <a:noFill/>
                  </a:tcPr>
                </a:tc>
              </a:tr>
              <a:tr h="59994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49225" algn="l"/>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Body weight, kg</a:t>
                      </a:r>
                    </a:p>
                    <a:p>
                      <a:pPr marL="0" marR="0" lvl="0" indent="0" algn="l" defTabSz="914400" rtl="0" eaLnBrk="1" fontAlgn="base" latinLnBrk="0" hangingPunct="1">
                        <a:lnSpc>
                          <a:spcPct val="100000"/>
                        </a:lnSpc>
                        <a:spcBef>
                          <a:spcPct val="0"/>
                        </a:spcBef>
                        <a:spcAft>
                          <a:spcPct val="0"/>
                        </a:spcAft>
                        <a:buClrTx/>
                        <a:buSzTx/>
                        <a:buFontTx/>
                        <a:buNone/>
                        <a:tabLst>
                          <a:tab pos="149225" algn="l"/>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	Mean (SD)</a:t>
                      </a:r>
                    </a:p>
                  </a:txBody>
                  <a:tcPr marT="18284" marB="18284" horzOverflow="overflow">
                    <a:lnL>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055688" algn="r"/>
                          <a:tab pos="1144588" algn="l"/>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	</a:t>
                      </a:r>
                    </a:p>
                    <a:p>
                      <a:pPr marL="0" marR="0" lvl="0" indent="0" algn="ctr" defTabSz="914400" rtl="0" eaLnBrk="1" fontAlgn="base" latinLnBrk="0" hangingPunct="1">
                        <a:lnSpc>
                          <a:spcPct val="100000"/>
                        </a:lnSpc>
                        <a:spcBef>
                          <a:spcPct val="0"/>
                        </a:spcBef>
                        <a:spcAft>
                          <a:spcPct val="0"/>
                        </a:spcAft>
                        <a:buClrTx/>
                        <a:buSzTx/>
                        <a:buFontTx/>
                        <a:buNone/>
                        <a:tabLst>
                          <a:tab pos="1055688" algn="r"/>
                          <a:tab pos="1144588" algn="l"/>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68.8 (7.6)</a:t>
                      </a:r>
                    </a:p>
                  </a:txBody>
                  <a:tcPr marT="18284" marB="18284" horzOverflow="overflow">
                    <a:lnL>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914400" algn="r"/>
                          <a:tab pos="973138" algn="l"/>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	</a:t>
                      </a:r>
                    </a:p>
                    <a:p>
                      <a:pPr marL="0" marR="0" lvl="0" indent="0" algn="ctr" defTabSz="914400" rtl="0" eaLnBrk="1" fontAlgn="base" latinLnBrk="0" hangingPunct="1">
                        <a:lnSpc>
                          <a:spcPct val="100000"/>
                        </a:lnSpc>
                        <a:spcBef>
                          <a:spcPct val="0"/>
                        </a:spcBef>
                        <a:spcAft>
                          <a:spcPct val="0"/>
                        </a:spcAft>
                        <a:buClrTx/>
                        <a:buSzTx/>
                        <a:buFontTx/>
                        <a:buNone/>
                        <a:tabLst>
                          <a:tab pos="914400" algn="r"/>
                          <a:tab pos="973138" algn="l"/>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68.4 (7.3)</a:t>
                      </a:r>
                    </a:p>
                  </a:txBody>
                  <a:tcPr marT="18284" marB="18284" horzOverflow="overflow">
                    <a:lnL>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r>
              <a:tr h="59994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49225" algn="l"/>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BMI, kg/m</a:t>
                      </a:r>
                      <a:r>
                        <a:rPr kumimoji="0" lang="en-US" sz="1600" b="0" i="0" u="none" strike="noStrike" cap="none" normalizeH="0" baseline="30000" dirty="0" smtClean="0">
                          <a:ln>
                            <a:noFill/>
                          </a:ln>
                          <a:solidFill>
                            <a:schemeClr val="tx1"/>
                          </a:solidFill>
                          <a:effectLst/>
                          <a:latin typeface="Arial Narrow" pitchFamily="34" charset="0"/>
                          <a:cs typeface="Arial" pitchFamily="34" charset="0"/>
                        </a:rPr>
                        <a:t>2</a:t>
                      </a:r>
                      <a:endParaRPr kumimoji="0" lang="en-US" sz="1600" b="0" i="0" u="none" strike="noStrike" cap="none" normalizeH="0" baseline="0" dirty="0" smtClean="0">
                        <a:ln>
                          <a:noFill/>
                        </a:ln>
                        <a:solidFill>
                          <a:schemeClr val="tx1"/>
                        </a:solidFill>
                        <a:effectLst/>
                        <a:latin typeface="Arial Narrow"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tab pos="149225" algn="l"/>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	Mean (SD)</a:t>
                      </a:r>
                    </a:p>
                  </a:txBody>
                  <a:tcPr marT="18284" marB="18284" horzOverflow="overflow">
                    <a:lnL>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047750" algn="r"/>
                          <a:tab pos="1144588" algn="l"/>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	</a:t>
                      </a:r>
                    </a:p>
                    <a:p>
                      <a:pPr marL="0" marR="0" lvl="0" indent="0" algn="ctr" defTabSz="914400" rtl="0" eaLnBrk="1" fontAlgn="base" latinLnBrk="0" hangingPunct="1">
                        <a:lnSpc>
                          <a:spcPct val="100000"/>
                        </a:lnSpc>
                        <a:spcBef>
                          <a:spcPct val="0"/>
                        </a:spcBef>
                        <a:spcAft>
                          <a:spcPct val="0"/>
                        </a:spcAft>
                        <a:buClrTx/>
                        <a:buSzTx/>
                        <a:buFontTx/>
                        <a:buNone/>
                        <a:tabLst>
                          <a:tab pos="1047750" algn="r"/>
                          <a:tab pos="1144588" algn="l"/>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24.8 (2.8)</a:t>
                      </a:r>
                    </a:p>
                  </a:txBody>
                  <a:tcPr marT="18284" marB="18284" horzOverflow="overflow">
                    <a:lnL>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914400" algn="r"/>
                          <a:tab pos="973138" algn="l"/>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	</a:t>
                      </a:r>
                    </a:p>
                    <a:p>
                      <a:pPr marL="0" marR="0" lvl="0" indent="0" algn="ctr" defTabSz="914400" rtl="0" eaLnBrk="1" fontAlgn="base" latinLnBrk="0" hangingPunct="1">
                        <a:lnSpc>
                          <a:spcPct val="100000"/>
                        </a:lnSpc>
                        <a:spcBef>
                          <a:spcPct val="0"/>
                        </a:spcBef>
                        <a:spcAft>
                          <a:spcPct val="0"/>
                        </a:spcAft>
                        <a:buClrTx/>
                        <a:buSzTx/>
                        <a:buFontTx/>
                        <a:buNone/>
                        <a:tabLst>
                          <a:tab pos="914400" algn="r"/>
                          <a:tab pos="973138" algn="l"/>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24.8 (2.7)</a:t>
                      </a:r>
                    </a:p>
                  </a:txBody>
                  <a:tcPr marT="18284" marB="18284" horzOverflow="overflow">
                    <a:lnL>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r>
              <a:tr h="1437967">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55575" algn="l"/>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Race, % </a:t>
                      </a:r>
                    </a:p>
                    <a:p>
                      <a:pPr marL="0" marR="0" lvl="0" indent="0" algn="l" defTabSz="914400" rtl="0" eaLnBrk="1" fontAlgn="base" latinLnBrk="0" hangingPunct="1">
                        <a:lnSpc>
                          <a:spcPct val="100000"/>
                        </a:lnSpc>
                        <a:spcBef>
                          <a:spcPct val="0"/>
                        </a:spcBef>
                        <a:spcAft>
                          <a:spcPct val="0"/>
                        </a:spcAft>
                        <a:buClrTx/>
                        <a:buSzTx/>
                        <a:buFontTx/>
                        <a:buNone/>
                        <a:tabLst>
                          <a:tab pos="155575" algn="l"/>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	Asian</a:t>
                      </a:r>
                    </a:p>
                    <a:p>
                      <a:pPr marL="0" marR="0" lvl="0" indent="0" algn="l" defTabSz="914400" rtl="0" eaLnBrk="1" fontAlgn="base" latinLnBrk="0" hangingPunct="1">
                        <a:lnSpc>
                          <a:spcPct val="100000"/>
                        </a:lnSpc>
                        <a:spcBef>
                          <a:spcPct val="0"/>
                        </a:spcBef>
                        <a:spcAft>
                          <a:spcPct val="0"/>
                        </a:spcAft>
                        <a:buClrTx/>
                        <a:buSzTx/>
                        <a:buFontTx/>
                        <a:buNone/>
                        <a:tabLst>
                          <a:tab pos="155575" algn="l"/>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	Black</a:t>
                      </a:r>
                    </a:p>
                    <a:p>
                      <a:pPr marL="0" marR="0" lvl="0" indent="0" algn="l" defTabSz="914400" rtl="0" eaLnBrk="1" fontAlgn="base" latinLnBrk="0" hangingPunct="1">
                        <a:lnSpc>
                          <a:spcPct val="100000"/>
                        </a:lnSpc>
                        <a:spcBef>
                          <a:spcPct val="0"/>
                        </a:spcBef>
                        <a:spcAft>
                          <a:spcPct val="0"/>
                        </a:spcAft>
                        <a:buClrTx/>
                        <a:buSzTx/>
                        <a:buFontTx/>
                        <a:buNone/>
                        <a:tabLst>
                          <a:tab pos="155575" algn="l"/>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	Caucasian</a:t>
                      </a:r>
                    </a:p>
                    <a:p>
                      <a:pPr marL="0" marR="0" lvl="0" indent="0" algn="l" defTabSz="914400" rtl="0" eaLnBrk="1" fontAlgn="base" latinLnBrk="0" hangingPunct="1">
                        <a:lnSpc>
                          <a:spcPct val="100000"/>
                        </a:lnSpc>
                        <a:spcBef>
                          <a:spcPct val="0"/>
                        </a:spcBef>
                        <a:spcAft>
                          <a:spcPct val="0"/>
                        </a:spcAft>
                        <a:buClrTx/>
                        <a:buSzTx/>
                        <a:buFontTx/>
                        <a:buNone/>
                        <a:tabLst>
                          <a:tab pos="155575" algn="l"/>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	Other</a:t>
                      </a:r>
                    </a:p>
                  </a:txBody>
                  <a:tcPr marT="18284" marB="18284" horzOverflow="overflow">
                    <a:lnL>
                      <a:noFill/>
                    </a:lnL>
                    <a:lnR>
                      <a:noFill/>
                    </a:lnR>
                    <a:lnT w="3175" cap="flat" cmpd="sng" algn="ctr">
                      <a:solidFill>
                        <a:schemeClr val="tx1"/>
                      </a:solidFill>
                      <a:prstDash val="sysDash"/>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100138" algn="dec"/>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	</a:t>
                      </a:r>
                    </a:p>
                    <a:p>
                      <a:pPr marL="0" marR="0" lvl="0" indent="0" algn="ctr" defTabSz="914400" rtl="0" eaLnBrk="1" fontAlgn="base" latinLnBrk="0" hangingPunct="1">
                        <a:lnSpc>
                          <a:spcPct val="100000"/>
                        </a:lnSpc>
                        <a:spcBef>
                          <a:spcPct val="0"/>
                        </a:spcBef>
                        <a:spcAft>
                          <a:spcPct val="0"/>
                        </a:spcAft>
                        <a:buClrTx/>
                        <a:buSzTx/>
                        <a:buFontTx/>
                        <a:buNone/>
                        <a:tabLst>
                          <a:tab pos="1100138" algn="dec"/>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2.8</a:t>
                      </a:r>
                    </a:p>
                    <a:p>
                      <a:pPr marL="0" marR="0" lvl="0" indent="0" algn="ctr" defTabSz="914400" rtl="0" eaLnBrk="1" fontAlgn="base" latinLnBrk="0" hangingPunct="1">
                        <a:lnSpc>
                          <a:spcPct val="100000"/>
                        </a:lnSpc>
                        <a:spcBef>
                          <a:spcPct val="0"/>
                        </a:spcBef>
                        <a:spcAft>
                          <a:spcPct val="0"/>
                        </a:spcAft>
                        <a:buClrTx/>
                        <a:buSzTx/>
                        <a:buFontTx/>
                        <a:buNone/>
                        <a:tabLst>
                          <a:tab pos="1100138" algn="dec"/>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4.4</a:t>
                      </a:r>
                    </a:p>
                    <a:p>
                      <a:pPr marL="0" marR="0" lvl="0" indent="0" algn="ctr" defTabSz="914400" rtl="0" eaLnBrk="1" fontAlgn="base" latinLnBrk="0" hangingPunct="1">
                        <a:lnSpc>
                          <a:spcPct val="100000"/>
                        </a:lnSpc>
                        <a:spcBef>
                          <a:spcPct val="0"/>
                        </a:spcBef>
                        <a:spcAft>
                          <a:spcPct val="0"/>
                        </a:spcAft>
                        <a:buClrTx/>
                        <a:buSzTx/>
                        <a:buFontTx/>
                        <a:buNone/>
                        <a:tabLst>
                          <a:tab pos="1100138" algn="dec"/>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85.1</a:t>
                      </a:r>
                    </a:p>
                    <a:p>
                      <a:pPr marL="0" marR="0" lvl="0" indent="0" algn="ctr" defTabSz="914400" rtl="0" eaLnBrk="1" fontAlgn="base" latinLnBrk="0" hangingPunct="1">
                        <a:lnSpc>
                          <a:spcPct val="100000"/>
                        </a:lnSpc>
                        <a:spcBef>
                          <a:spcPct val="0"/>
                        </a:spcBef>
                        <a:spcAft>
                          <a:spcPct val="0"/>
                        </a:spcAft>
                        <a:buClrTx/>
                        <a:buSzTx/>
                        <a:buFontTx/>
                        <a:buNone/>
                        <a:tabLst>
                          <a:tab pos="1100138" algn="dec"/>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7.8</a:t>
                      </a:r>
                    </a:p>
                  </a:txBody>
                  <a:tcPr marT="18284" marB="18284" horzOverflow="overflow">
                    <a:lnL>
                      <a:noFill/>
                    </a:lnL>
                    <a:lnR>
                      <a:noFill/>
                    </a:lnR>
                    <a:lnT w="3175" cap="flat" cmpd="sng" algn="ctr">
                      <a:solidFill>
                        <a:schemeClr val="tx1"/>
                      </a:solidFill>
                      <a:prstDash val="sysDash"/>
                      <a:round/>
                      <a:headEnd type="none" w="med" len="med"/>
                      <a:tailEnd type="none" w="med" len="med"/>
                    </a:lnT>
                    <a:lnB>
                      <a:noFill/>
                    </a:lnB>
                    <a:lnTlToBr>
                      <a:noFill/>
                    </a:lnTlToBr>
                    <a:lnBlToTr>
                      <a:noFill/>
                    </a:lnBlToTr>
                    <a:noFill/>
                  </a:tcPr>
                </a:tc>
                <a:tc>
                  <a:txBody>
                    <a:bodyPr/>
                    <a:lstStyle/>
                    <a:p>
                      <a:pPr marL="0" marR="0" lvl="0" indent="0" algn="ctr" defTabSz="973138" rtl="0" eaLnBrk="1" fontAlgn="base" latinLnBrk="0" hangingPunct="1">
                        <a:lnSpc>
                          <a:spcPct val="100000"/>
                        </a:lnSpc>
                        <a:spcBef>
                          <a:spcPct val="0"/>
                        </a:spcBef>
                        <a:spcAft>
                          <a:spcPct val="0"/>
                        </a:spcAft>
                        <a:buClrTx/>
                        <a:buSzTx/>
                        <a:buFontTx/>
                        <a:buNone/>
                        <a:tabLst>
                          <a:tab pos="936625" algn="dec"/>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	</a:t>
                      </a:r>
                    </a:p>
                    <a:p>
                      <a:pPr marL="0" marR="0" lvl="0" indent="0" algn="ctr" defTabSz="973138" rtl="0" eaLnBrk="1" fontAlgn="base" latinLnBrk="0" hangingPunct="1">
                        <a:lnSpc>
                          <a:spcPct val="100000"/>
                        </a:lnSpc>
                        <a:spcBef>
                          <a:spcPct val="0"/>
                        </a:spcBef>
                        <a:spcAft>
                          <a:spcPct val="0"/>
                        </a:spcAft>
                        <a:buClrTx/>
                        <a:buSzTx/>
                        <a:buFontTx/>
                        <a:buNone/>
                        <a:tabLst>
                          <a:tab pos="936625" algn="dec"/>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2.8</a:t>
                      </a:r>
                    </a:p>
                    <a:p>
                      <a:pPr marL="0" marR="0" lvl="0" indent="0" algn="ctr" defTabSz="973138" rtl="0" eaLnBrk="1" fontAlgn="base" latinLnBrk="0" hangingPunct="1">
                        <a:lnSpc>
                          <a:spcPct val="100000"/>
                        </a:lnSpc>
                        <a:spcBef>
                          <a:spcPct val="0"/>
                        </a:spcBef>
                        <a:spcAft>
                          <a:spcPct val="0"/>
                        </a:spcAft>
                        <a:buClrTx/>
                        <a:buSzTx/>
                        <a:buFontTx/>
                        <a:buNone/>
                        <a:tabLst>
                          <a:tab pos="936625" algn="dec"/>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3.7</a:t>
                      </a:r>
                    </a:p>
                    <a:p>
                      <a:pPr marL="0" marR="0" lvl="0" indent="0" algn="ctr" defTabSz="973138" rtl="0" eaLnBrk="1" fontAlgn="base" latinLnBrk="0" hangingPunct="1">
                        <a:lnSpc>
                          <a:spcPct val="100000"/>
                        </a:lnSpc>
                        <a:spcBef>
                          <a:spcPct val="0"/>
                        </a:spcBef>
                        <a:spcAft>
                          <a:spcPct val="0"/>
                        </a:spcAft>
                        <a:buClrTx/>
                        <a:buSzTx/>
                        <a:buFontTx/>
                        <a:buNone/>
                        <a:tabLst>
                          <a:tab pos="936625" algn="dec"/>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86.7</a:t>
                      </a:r>
                    </a:p>
                    <a:p>
                      <a:pPr marL="0" marR="0" lvl="0" indent="0" algn="ctr" defTabSz="973138" rtl="0" eaLnBrk="1" fontAlgn="base" latinLnBrk="0" hangingPunct="1">
                        <a:lnSpc>
                          <a:spcPct val="100000"/>
                        </a:lnSpc>
                        <a:spcBef>
                          <a:spcPct val="0"/>
                        </a:spcBef>
                        <a:spcAft>
                          <a:spcPct val="0"/>
                        </a:spcAft>
                        <a:buClrTx/>
                        <a:buSzTx/>
                        <a:buFontTx/>
                        <a:buNone/>
                        <a:tabLst>
                          <a:tab pos="936625" algn="dec"/>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6.8</a:t>
                      </a:r>
                    </a:p>
                  </a:txBody>
                  <a:tcPr marT="18284" marB="18284" horzOverflow="overflow">
                    <a:lnL>
                      <a:noFill/>
                    </a:lnL>
                    <a:lnR>
                      <a:noFill/>
                    </a:lnR>
                    <a:lnT w="3175" cap="flat" cmpd="sng" algn="ctr">
                      <a:solidFill>
                        <a:schemeClr val="tx1"/>
                      </a:solidFill>
                      <a:prstDash val="sysDash"/>
                      <a:round/>
                      <a:headEnd type="none" w="med" len="med"/>
                      <a:tailEnd type="none" w="med" len="med"/>
                    </a:lnT>
                    <a:lnB>
                      <a:noFill/>
                    </a:lnB>
                    <a:lnTlToBr>
                      <a:noFill/>
                    </a:lnTlToBr>
                    <a:lnBlToTr>
                      <a:noFill/>
                    </a:lnBlToTr>
                    <a:noFill/>
                  </a:tcPr>
                </a:tc>
              </a:tr>
            </a:tbl>
          </a:graphicData>
        </a:graphic>
      </p:graphicFrame>
      <p:sp>
        <p:nvSpPr>
          <p:cNvPr id="44053" name="Rectangle 163"/>
          <p:cNvSpPr>
            <a:spLocks noChangeArrowheads="1"/>
          </p:cNvSpPr>
          <p:nvPr/>
        </p:nvSpPr>
        <p:spPr bwMode="auto">
          <a:xfrm>
            <a:off x="4244975" y="1344613"/>
            <a:ext cx="992188" cy="304800"/>
          </a:xfrm>
          <a:prstGeom prst="rect">
            <a:avLst/>
          </a:prstGeom>
          <a:noFill/>
          <a:ln w="9525" algn="ctr">
            <a:noFill/>
            <a:miter lim="800000"/>
            <a:headEnd/>
            <a:tailEnd/>
          </a:ln>
        </p:spPr>
        <p:txBody>
          <a:bodyPr wrap="none" lIns="0" tIns="0" rIns="0" bIns="0">
            <a:spAutoFit/>
          </a:bodyPr>
          <a:lstStyle/>
          <a:p>
            <a:pPr algn="ctr" eaLnBrk="0" hangingPunct="0"/>
            <a:r>
              <a:rPr lang="en-US" sz="2000" b="1">
                <a:latin typeface="Calibri" pitchFamily="34" charset="0"/>
                <a:ea typeface="Arial Unicode MS"/>
                <a:cs typeface="Arial Unicode MS"/>
              </a:rPr>
              <a:t>ITT Group</a:t>
            </a:r>
          </a:p>
        </p:txBody>
      </p:sp>
      <p:sp>
        <p:nvSpPr>
          <p:cNvPr id="44054" name="Rectangle 6"/>
          <p:cNvSpPr>
            <a:spLocks noChangeArrowheads="1"/>
          </p:cNvSpPr>
          <p:nvPr/>
        </p:nvSpPr>
        <p:spPr bwMode="auto">
          <a:xfrm>
            <a:off x="250825" y="6278563"/>
            <a:ext cx="8562975" cy="336550"/>
          </a:xfrm>
          <a:prstGeom prst="rect">
            <a:avLst/>
          </a:prstGeom>
          <a:noFill/>
          <a:ln w="12700" algn="ctr">
            <a:noFill/>
            <a:miter lim="800000"/>
            <a:headEnd/>
            <a:tailEnd/>
          </a:ln>
        </p:spPr>
        <p:txBody>
          <a:bodyPr lIns="0" tIns="0" rIns="0" bIns="0" anchor="b"/>
          <a:lstStyle/>
          <a:p>
            <a:r>
              <a:rPr lang="en-US" sz="1200">
                <a:latin typeface="Calibri" pitchFamily="34" charset="0"/>
                <a:ea typeface="Arial Unicode MS"/>
                <a:cs typeface="Arial Unicode MS"/>
              </a:rPr>
              <a:t>ITT =  intent to treat; rFSH = recombinant FSH; SD = standard deviation; BMI = body mass index.</a:t>
            </a:r>
          </a:p>
          <a:p>
            <a:pPr>
              <a:spcBef>
                <a:spcPct val="25000"/>
              </a:spcBef>
            </a:pPr>
            <a:r>
              <a:rPr lang="en-US" sz="1000" b="1">
                <a:latin typeface="Calibri" pitchFamily="34" charset="0"/>
                <a:ea typeface="Arial Unicode MS"/>
                <a:cs typeface="Arial Unicode MS"/>
              </a:rPr>
              <a:t>1. </a:t>
            </a:r>
            <a:r>
              <a:rPr lang="en-US" sz="1000">
                <a:latin typeface="Calibri" pitchFamily="34" charset="0"/>
                <a:ea typeface="Arial Unicode MS"/>
                <a:cs typeface="Arial Unicode MS"/>
              </a:rPr>
              <a:t>Devroey P et al. </a:t>
            </a:r>
            <a:r>
              <a:rPr lang="en-US" sz="1000" i="1">
                <a:latin typeface="Calibri" pitchFamily="34" charset="0"/>
                <a:ea typeface="Arial Unicode MS"/>
                <a:cs typeface="Arial Unicode MS"/>
              </a:rPr>
              <a:t>Hum Reprod. </a:t>
            </a:r>
            <a:r>
              <a:rPr lang="en-US" sz="1000">
                <a:latin typeface="Calibri" pitchFamily="34" charset="0"/>
                <a:ea typeface="Arial Unicode MS"/>
                <a:cs typeface="Arial Unicode MS"/>
              </a:rPr>
              <a:t>2009;24:3063‒3072.</a:t>
            </a:r>
          </a:p>
        </p:txBody>
      </p:sp>
      <p:sp>
        <p:nvSpPr>
          <p:cNvPr id="44055" name="Text Box 223"/>
          <p:cNvSpPr txBox="1">
            <a:spLocks noChangeArrowheads="1"/>
          </p:cNvSpPr>
          <p:nvPr/>
        </p:nvSpPr>
        <p:spPr bwMode="auto">
          <a:xfrm>
            <a:off x="44450" y="0"/>
            <a:ext cx="603250" cy="168275"/>
          </a:xfrm>
          <a:prstGeom prst="rect">
            <a:avLst/>
          </a:prstGeom>
          <a:noFill/>
          <a:ln w="9525" algn="ctr">
            <a:solidFill>
              <a:schemeClr val="tx1"/>
            </a:solidFill>
            <a:miter lim="800000"/>
            <a:headEnd/>
            <a:tailEnd/>
          </a:ln>
        </p:spPr>
        <p:txBody>
          <a:bodyPr lIns="0" tIns="0" rIns="0" bIns="0">
            <a:spAutoFit/>
          </a:bodyPr>
          <a:lstStyle/>
          <a:p>
            <a:pPr algn="ctr" eaLnBrk="0" hangingPunct="0">
              <a:spcBef>
                <a:spcPct val="50000"/>
              </a:spcBef>
            </a:pPr>
            <a:r>
              <a:rPr lang="en-US" sz="1100">
                <a:latin typeface="Calibri" pitchFamily="34" charset="0"/>
                <a:ea typeface="Arial Unicode MS"/>
                <a:cs typeface="Arial Unicode MS"/>
              </a:rPr>
              <a:t>Engage</a:t>
            </a: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2"/>
          <p:cNvGraphicFramePr>
            <a:graphicFrameLocks/>
          </p:cNvGraphicFramePr>
          <p:nvPr/>
        </p:nvGraphicFramePr>
        <p:xfrm>
          <a:off x="395288" y="1916113"/>
          <a:ext cx="8229600" cy="3768725"/>
        </p:xfrm>
        <a:graphic>
          <a:graphicData uri="http://schemas.openxmlformats.org/presentationml/2006/ole">
            <p:oleObj spid="_x0000_s1026" name="Chart" r:id="rId4" imgW="8220170" imgH="3762470" progId="MSGraph.Chart.8">
              <p:embed followColorScheme="full"/>
            </p:oleObj>
          </a:graphicData>
        </a:graphic>
      </p:graphicFrame>
      <p:sp>
        <p:nvSpPr>
          <p:cNvPr id="1027" name="Rectangle 19"/>
          <p:cNvSpPr>
            <a:spLocks noGrp="1" noChangeArrowheads="1"/>
          </p:cNvSpPr>
          <p:nvPr>
            <p:ph type="title"/>
          </p:nvPr>
        </p:nvSpPr>
        <p:spPr>
          <a:xfrm>
            <a:off x="395288" y="188913"/>
            <a:ext cx="8229600" cy="1143000"/>
          </a:xfrm>
        </p:spPr>
        <p:txBody>
          <a:bodyPr/>
          <a:lstStyle/>
          <a:p>
            <a:r>
              <a:rPr lang="en-US" sz="3600" smtClean="0"/>
              <a:t>Primary End Point: </a:t>
            </a:r>
            <a:br>
              <a:rPr lang="en-US" sz="3600" smtClean="0"/>
            </a:br>
            <a:r>
              <a:rPr lang="en-US" sz="3600" smtClean="0"/>
              <a:t>Ongoing Pregnancy Rate</a:t>
            </a:r>
            <a:r>
              <a:rPr lang="en-US" sz="3600" baseline="30000" smtClean="0"/>
              <a:t>1</a:t>
            </a:r>
          </a:p>
        </p:txBody>
      </p:sp>
      <p:sp>
        <p:nvSpPr>
          <p:cNvPr id="1028" name="Text Box 10"/>
          <p:cNvSpPr txBox="1">
            <a:spLocks noChangeArrowheads="1"/>
          </p:cNvSpPr>
          <p:nvPr/>
        </p:nvSpPr>
        <p:spPr bwMode="auto">
          <a:xfrm rot="10800000">
            <a:off x="396875" y="2286000"/>
            <a:ext cx="247650" cy="2543175"/>
          </a:xfrm>
          <a:prstGeom prst="rect">
            <a:avLst/>
          </a:prstGeom>
          <a:noFill/>
          <a:ln w="9525" algn="ctr">
            <a:noFill/>
            <a:miter lim="800000"/>
            <a:headEnd/>
            <a:tailEnd/>
          </a:ln>
        </p:spPr>
        <p:txBody>
          <a:bodyPr vert="eaVert" lIns="0" tIns="0" rIns="0" bIns="0">
            <a:spAutoFit/>
          </a:bodyPr>
          <a:lstStyle/>
          <a:p>
            <a:pPr algn="ctr" eaLnBrk="0" hangingPunct="0">
              <a:spcBef>
                <a:spcPct val="50000"/>
              </a:spcBef>
            </a:pPr>
            <a:r>
              <a:rPr lang="en-US" sz="1600" b="1">
                <a:ea typeface="Arial Unicode MS"/>
                <a:cs typeface="Arial Unicode MS"/>
              </a:rPr>
              <a:t>Patients, %</a:t>
            </a:r>
            <a:r>
              <a:rPr lang="en-US" sz="1600" b="1" baseline="30000">
                <a:ea typeface="Arial Unicode MS"/>
                <a:cs typeface="Arial Unicode MS"/>
              </a:rPr>
              <a:t>a</a:t>
            </a:r>
            <a:endParaRPr lang="en-US" sz="1600" b="1">
              <a:ea typeface="Arial Unicode MS"/>
              <a:cs typeface="Arial Unicode MS"/>
            </a:endParaRPr>
          </a:p>
        </p:txBody>
      </p:sp>
      <p:sp>
        <p:nvSpPr>
          <p:cNvPr id="1029" name="Text Box 12"/>
          <p:cNvSpPr txBox="1">
            <a:spLocks noChangeArrowheads="1"/>
          </p:cNvSpPr>
          <p:nvPr/>
        </p:nvSpPr>
        <p:spPr bwMode="auto">
          <a:xfrm>
            <a:off x="2244725" y="4452938"/>
            <a:ext cx="1363663" cy="457200"/>
          </a:xfrm>
          <a:prstGeom prst="rect">
            <a:avLst/>
          </a:prstGeom>
          <a:noFill/>
          <a:ln w="9525" algn="ctr">
            <a:noFill/>
            <a:miter lim="800000"/>
            <a:headEnd/>
            <a:tailEnd/>
          </a:ln>
        </p:spPr>
        <p:txBody>
          <a:bodyPr lIns="0" tIns="0" rIns="0" bIns="0"/>
          <a:lstStyle/>
          <a:p>
            <a:pPr algn="ctr">
              <a:spcBef>
                <a:spcPts val="1400"/>
              </a:spcBef>
            </a:pPr>
            <a:r>
              <a:rPr lang="en-US" sz="1200" b="1">
                <a:solidFill>
                  <a:schemeClr val="bg1"/>
                </a:solidFill>
                <a:ea typeface="Arial Unicode MS"/>
                <a:cs typeface="Arial Unicode MS"/>
              </a:rPr>
              <a:t>No. of embryos transferred:</a:t>
            </a:r>
            <a:br>
              <a:rPr lang="en-US" sz="1200" b="1">
                <a:solidFill>
                  <a:schemeClr val="bg1"/>
                </a:solidFill>
                <a:ea typeface="Arial Unicode MS"/>
                <a:cs typeface="Arial Unicode MS"/>
              </a:rPr>
            </a:br>
            <a:r>
              <a:rPr lang="en-US" sz="1200" b="1">
                <a:solidFill>
                  <a:schemeClr val="bg1"/>
                </a:solidFill>
                <a:ea typeface="Arial Unicode MS"/>
                <a:cs typeface="Arial Unicode MS"/>
              </a:rPr>
              <a:t>1.7</a:t>
            </a:r>
          </a:p>
        </p:txBody>
      </p:sp>
      <p:sp>
        <p:nvSpPr>
          <p:cNvPr id="1030" name="Text Box 14"/>
          <p:cNvSpPr txBox="1">
            <a:spLocks noChangeArrowheads="1"/>
          </p:cNvSpPr>
          <p:nvPr/>
        </p:nvSpPr>
        <p:spPr bwMode="auto">
          <a:xfrm>
            <a:off x="2987675" y="2349500"/>
            <a:ext cx="3429000" cy="304800"/>
          </a:xfrm>
          <a:prstGeom prst="rect">
            <a:avLst/>
          </a:prstGeom>
          <a:noFill/>
          <a:ln w="9525" algn="ctr">
            <a:noFill/>
            <a:miter lim="800000"/>
            <a:headEnd/>
            <a:tailEnd/>
          </a:ln>
        </p:spPr>
        <p:txBody>
          <a:bodyPr lIns="0" tIns="0" rIns="0" bIns="0">
            <a:spAutoFit/>
          </a:bodyPr>
          <a:lstStyle/>
          <a:p>
            <a:pPr algn="ctr" eaLnBrk="0" hangingPunct="0">
              <a:spcBef>
                <a:spcPct val="50000"/>
              </a:spcBef>
            </a:pPr>
            <a:r>
              <a:rPr lang="en-US" sz="2000" b="1">
                <a:ea typeface="Arial Unicode MS"/>
                <a:cs typeface="Arial Unicode MS"/>
              </a:rPr>
              <a:t>ITT Group</a:t>
            </a:r>
          </a:p>
        </p:txBody>
      </p:sp>
      <p:sp>
        <p:nvSpPr>
          <p:cNvPr id="1031" name="Text Box 15"/>
          <p:cNvSpPr txBox="1">
            <a:spLocks noChangeArrowheads="1"/>
          </p:cNvSpPr>
          <p:nvPr/>
        </p:nvSpPr>
        <p:spPr bwMode="auto">
          <a:xfrm>
            <a:off x="2465388" y="4160838"/>
            <a:ext cx="927100" cy="215900"/>
          </a:xfrm>
          <a:prstGeom prst="rect">
            <a:avLst/>
          </a:prstGeom>
          <a:noFill/>
          <a:ln w="9525" algn="ctr">
            <a:noFill/>
            <a:miter lim="800000"/>
            <a:headEnd/>
            <a:tailEnd/>
          </a:ln>
        </p:spPr>
        <p:txBody>
          <a:bodyPr lIns="0" tIns="0" rIns="0" bIns="0">
            <a:spAutoFit/>
          </a:bodyPr>
          <a:lstStyle/>
          <a:p>
            <a:pPr algn="ctr">
              <a:spcBef>
                <a:spcPts val="1400"/>
              </a:spcBef>
            </a:pPr>
            <a:r>
              <a:rPr lang="en-US" sz="1400" b="1">
                <a:solidFill>
                  <a:schemeClr val="bg1"/>
                </a:solidFill>
                <a:ea typeface="Arial Unicode MS"/>
                <a:cs typeface="Arial Unicode MS"/>
              </a:rPr>
              <a:t>38.9</a:t>
            </a:r>
          </a:p>
        </p:txBody>
      </p:sp>
      <p:sp>
        <p:nvSpPr>
          <p:cNvPr id="1032" name="Text Box 16"/>
          <p:cNvSpPr txBox="1">
            <a:spLocks noChangeArrowheads="1"/>
          </p:cNvSpPr>
          <p:nvPr/>
        </p:nvSpPr>
        <p:spPr bwMode="auto">
          <a:xfrm>
            <a:off x="6146800" y="4170363"/>
            <a:ext cx="927100" cy="215900"/>
          </a:xfrm>
          <a:prstGeom prst="rect">
            <a:avLst/>
          </a:prstGeom>
          <a:noFill/>
          <a:ln w="9525" algn="ctr">
            <a:noFill/>
            <a:miter lim="800000"/>
            <a:headEnd/>
            <a:tailEnd/>
          </a:ln>
        </p:spPr>
        <p:txBody>
          <a:bodyPr lIns="0" tIns="0" rIns="0" bIns="0">
            <a:spAutoFit/>
          </a:bodyPr>
          <a:lstStyle/>
          <a:p>
            <a:pPr algn="ctr">
              <a:spcBef>
                <a:spcPts val="1400"/>
              </a:spcBef>
            </a:pPr>
            <a:r>
              <a:rPr lang="en-US" sz="1400" b="1">
                <a:solidFill>
                  <a:schemeClr val="bg1"/>
                </a:solidFill>
                <a:ea typeface="Arial Unicode MS"/>
                <a:cs typeface="Arial Unicode MS"/>
              </a:rPr>
              <a:t>38.1</a:t>
            </a:r>
          </a:p>
        </p:txBody>
      </p:sp>
      <p:sp>
        <p:nvSpPr>
          <p:cNvPr id="1033" name="Rectangle 20"/>
          <p:cNvSpPr>
            <a:spLocks noChangeArrowheads="1"/>
          </p:cNvSpPr>
          <p:nvPr/>
        </p:nvSpPr>
        <p:spPr bwMode="auto">
          <a:xfrm>
            <a:off x="2286000" y="2516188"/>
            <a:ext cx="5751513" cy="365125"/>
          </a:xfrm>
          <a:prstGeom prst="rect">
            <a:avLst/>
          </a:prstGeom>
          <a:noFill/>
          <a:ln w="9525" algn="ctr">
            <a:noFill/>
            <a:miter lim="800000"/>
            <a:headEnd/>
            <a:tailEnd/>
          </a:ln>
        </p:spPr>
        <p:txBody>
          <a:bodyPr lIns="0" tIns="0" rIns="0" bIns="0">
            <a:spAutoFit/>
          </a:bodyPr>
          <a:lstStyle/>
          <a:p>
            <a:pPr eaLnBrk="0" hangingPunct="0">
              <a:spcBef>
                <a:spcPct val="50000"/>
              </a:spcBef>
            </a:pPr>
            <a:endParaRPr lang="it-IT" sz="2400">
              <a:ea typeface="Arial Unicode MS"/>
              <a:cs typeface="Arial Unicode MS"/>
            </a:endParaRPr>
          </a:p>
        </p:txBody>
      </p:sp>
      <p:sp>
        <p:nvSpPr>
          <p:cNvPr id="1034" name="Rectangle 4"/>
          <p:cNvSpPr>
            <a:spLocks noChangeArrowheads="1"/>
          </p:cNvSpPr>
          <p:nvPr/>
        </p:nvSpPr>
        <p:spPr bwMode="auto">
          <a:xfrm>
            <a:off x="185738" y="5681663"/>
            <a:ext cx="8702675" cy="957262"/>
          </a:xfrm>
          <a:prstGeom prst="rect">
            <a:avLst/>
          </a:prstGeom>
          <a:noFill/>
          <a:ln w="9525">
            <a:noFill/>
            <a:miter lim="800000"/>
            <a:headEnd/>
            <a:tailEnd/>
          </a:ln>
        </p:spPr>
        <p:txBody>
          <a:bodyPr lIns="0" tIns="0" rIns="0" bIns="0" anchor="b"/>
          <a:lstStyle/>
          <a:p>
            <a:pPr marL="52388" indent="-52388" eaLnBrk="0" hangingPunct="0"/>
            <a:r>
              <a:rPr lang="en-US" sz="1200" baseline="30000">
                <a:latin typeface="Calibri" pitchFamily="34" charset="0"/>
                <a:ea typeface="Arial Unicode MS"/>
                <a:cs typeface="Arial Unicode MS"/>
              </a:rPr>
              <a:t>a</a:t>
            </a:r>
            <a:r>
              <a:rPr lang="en-US" sz="1200">
                <a:latin typeface="Calibri" pitchFamily="34" charset="0"/>
                <a:ea typeface="Arial Unicode MS"/>
                <a:cs typeface="Arial Unicode MS"/>
              </a:rPr>
              <a:t>Ongoing pregnancy rate was defined as the presence of at least 1 fetus with heart activity at least 10 weeks after embryo transfer as assessed by ultrasound scan or Doppler, or confirmed by live birth.</a:t>
            </a:r>
          </a:p>
          <a:p>
            <a:pPr marL="52388" indent="-52388" eaLnBrk="0" hangingPunct="0"/>
            <a:r>
              <a:rPr lang="en-US" sz="1200">
                <a:latin typeface="Calibri" pitchFamily="34" charset="0"/>
                <a:ea typeface="Arial Unicode MS"/>
                <a:cs typeface="Arial Unicode MS"/>
              </a:rPr>
              <a:t>	ITT = intent to treat; rFSH = recombinant follicle-stimulating hormone.</a:t>
            </a:r>
          </a:p>
          <a:p>
            <a:pPr marL="52388" indent="-52388" eaLnBrk="0" hangingPunct="0">
              <a:spcBef>
                <a:spcPct val="25000"/>
              </a:spcBef>
            </a:pPr>
            <a:r>
              <a:rPr lang="en-US" sz="1000" b="1">
                <a:latin typeface="Calibri" pitchFamily="34" charset="0"/>
                <a:ea typeface="Arial Unicode MS"/>
                <a:cs typeface="Arial Unicode MS"/>
              </a:rPr>
              <a:t>	1.</a:t>
            </a:r>
            <a:r>
              <a:rPr lang="en-US" sz="1000" b="1" i="1">
                <a:latin typeface="Calibri" pitchFamily="34" charset="0"/>
                <a:ea typeface="Arial Unicode MS"/>
                <a:cs typeface="Arial Unicode MS"/>
              </a:rPr>
              <a:t> </a:t>
            </a:r>
            <a:r>
              <a:rPr lang="en-US" sz="1000">
                <a:latin typeface="Calibri" pitchFamily="34" charset="0"/>
                <a:ea typeface="Arial Unicode MS"/>
                <a:cs typeface="Arial Unicode MS"/>
              </a:rPr>
              <a:t>Devroey P et al. </a:t>
            </a:r>
            <a:r>
              <a:rPr lang="en-US" sz="1000" i="1">
                <a:latin typeface="Calibri" pitchFamily="34" charset="0"/>
                <a:ea typeface="Arial Unicode MS"/>
                <a:cs typeface="Arial Unicode MS"/>
              </a:rPr>
              <a:t>Hum Reprod. </a:t>
            </a:r>
            <a:r>
              <a:rPr lang="en-US" sz="1000">
                <a:latin typeface="Calibri" pitchFamily="34" charset="0"/>
                <a:ea typeface="Arial Unicode MS"/>
                <a:cs typeface="Arial Unicode MS"/>
              </a:rPr>
              <a:t>2009;24:3063‒3072.</a:t>
            </a:r>
          </a:p>
        </p:txBody>
      </p:sp>
      <p:sp>
        <p:nvSpPr>
          <p:cNvPr id="1035" name="Text Box 16"/>
          <p:cNvSpPr txBox="1">
            <a:spLocks noChangeArrowheads="1"/>
          </p:cNvSpPr>
          <p:nvPr/>
        </p:nvSpPr>
        <p:spPr bwMode="auto">
          <a:xfrm>
            <a:off x="5824538" y="5159375"/>
            <a:ext cx="1660525" cy="425450"/>
          </a:xfrm>
          <a:prstGeom prst="rect">
            <a:avLst/>
          </a:prstGeom>
          <a:noFill/>
          <a:ln w="9525" algn="ctr">
            <a:noFill/>
            <a:miter lim="800000"/>
            <a:headEnd/>
            <a:tailEnd/>
          </a:ln>
        </p:spPr>
        <p:txBody>
          <a:bodyPr lIns="0" tIns="0" rIns="0" bIns="0">
            <a:spAutoFit/>
          </a:bodyPr>
          <a:lstStyle/>
          <a:p>
            <a:pPr algn="ctr" eaLnBrk="0" hangingPunct="0">
              <a:spcBef>
                <a:spcPct val="50000"/>
              </a:spcBef>
            </a:pPr>
            <a:r>
              <a:rPr lang="en-US" sz="1400" b="1">
                <a:ea typeface="Arial Unicode MS"/>
                <a:cs typeface="Arial Unicode MS"/>
              </a:rPr>
              <a:t>rFSH 200 IU/d                                           (n=750)</a:t>
            </a:r>
          </a:p>
        </p:txBody>
      </p:sp>
      <p:sp>
        <p:nvSpPr>
          <p:cNvPr id="1036" name="Text Box 16"/>
          <p:cNvSpPr txBox="1">
            <a:spLocks noChangeArrowheads="1"/>
          </p:cNvSpPr>
          <p:nvPr/>
        </p:nvSpPr>
        <p:spPr bwMode="auto">
          <a:xfrm>
            <a:off x="1651000" y="5159375"/>
            <a:ext cx="2609850" cy="430213"/>
          </a:xfrm>
          <a:prstGeom prst="rect">
            <a:avLst/>
          </a:prstGeom>
          <a:noFill/>
          <a:ln w="9525" algn="ctr">
            <a:noFill/>
            <a:miter lim="800000"/>
            <a:headEnd/>
            <a:tailEnd/>
          </a:ln>
        </p:spPr>
        <p:txBody>
          <a:bodyPr lIns="0" tIns="0" rIns="0" bIns="0">
            <a:spAutoFit/>
          </a:bodyPr>
          <a:lstStyle/>
          <a:p>
            <a:pPr algn="ctr" eaLnBrk="0" hangingPunct="0">
              <a:spcBef>
                <a:spcPct val="50000"/>
              </a:spcBef>
            </a:pPr>
            <a:r>
              <a:rPr lang="en-US" sz="1400" b="1">
                <a:ea typeface="Arial Unicode MS"/>
                <a:cs typeface="Arial Unicode MS"/>
              </a:rPr>
              <a:t>ELONVA </a:t>
            </a:r>
            <a:br>
              <a:rPr lang="en-US" sz="1400" b="1">
                <a:ea typeface="Arial Unicode MS"/>
                <a:cs typeface="Arial Unicode MS"/>
              </a:rPr>
            </a:br>
            <a:r>
              <a:rPr lang="en-US" sz="1400" b="1">
                <a:ea typeface="Arial Unicode MS"/>
                <a:cs typeface="Arial Unicode MS"/>
              </a:rPr>
              <a:t>150 µg (n=756)</a:t>
            </a:r>
          </a:p>
        </p:txBody>
      </p:sp>
      <p:sp>
        <p:nvSpPr>
          <p:cNvPr id="1037" name="Rectangle 32"/>
          <p:cNvSpPr>
            <a:spLocks noChangeArrowheads="1"/>
          </p:cNvSpPr>
          <p:nvPr/>
        </p:nvSpPr>
        <p:spPr bwMode="auto">
          <a:xfrm>
            <a:off x="1857375" y="1557338"/>
            <a:ext cx="5480050" cy="609600"/>
          </a:xfrm>
          <a:prstGeom prst="rect">
            <a:avLst/>
          </a:prstGeom>
          <a:noFill/>
          <a:ln w="9525" algn="ctr">
            <a:noFill/>
            <a:miter lim="800000"/>
            <a:headEnd/>
            <a:tailEnd/>
          </a:ln>
        </p:spPr>
        <p:txBody>
          <a:bodyPr wrap="none" lIns="0" tIns="0" rIns="0" bIns="0">
            <a:spAutoFit/>
          </a:bodyPr>
          <a:lstStyle/>
          <a:p>
            <a:pPr algn="ctr" eaLnBrk="0" hangingPunct="0"/>
            <a:r>
              <a:rPr lang="en-US" sz="2000">
                <a:latin typeface="Calibri" pitchFamily="34" charset="0"/>
                <a:ea typeface="Arial Unicode MS"/>
                <a:cs typeface="Arial Unicode MS"/>
              </a:rPr>
              <a:t>Ongoing pregnancy rates were comparable between </a:t>
            </a:r>
            <a:br>
              <a:rPr lang="en-US" sz="2000">
                <a:latin typeface="Calibri" pitchFamily="34" charset="0"/>
                <a:ea typeface="Arial Unicode MS"/>
                <a:cs typeface="Arial Unicode MS"/>
              </a:rPr>
            </a:br>
            <a:r>
              <a:rPr lang="en-US" sz="2000">
                <a:latin typeface="Calibri" pitchFamily="34" charset="0"/>
                <a:ea typeface="Arial Unicode MS"/>
                <a:cs typeface="Arial Unicode MS"/>
              </a:rPr>
              <a:t>ELONVA™ (corifollitropin alfa) and rFSH</a:t>
            </a:r>
          </a:p>
        </p:txBody>
      </p:sp>
      <p:sp>
        <p:nvSpPr>
          <p:cNvPr id="1038" name="Text Box 223"/>
          <p:cNvSpPr txBox="1">
            <a:spLocks noChangeArrowheads="1"/>
          </p:cNvSpPr>
          <p:nvPr/>
        </p:nvSpPr>
        <p:spPr bwMode="auto">
          <a:xfrm>
            <a:off x="44450" y="0"/>
            <a:ext cx="603250" cy="168275"/>
          </a:xfrm>
          <a:prstGeom prst="rect">
            <a:avLst/>
          </a:prstGeom>
          <a:noFill/>
          <a:ln w="9525" algn="ctr">
            <a:solidFill>
              <a:schemeClr val="tx1"/>
            </a:solidFill>
            <a:miter lim="800000"/>
            <a:headEnd/>
            <a:tailEnd/>
          </a:ln>
        </p:spPr>
        <p:txBody>
          <a:bodyPr lIns="0" tIns="0" rIns="0" bIns="0">
            <a:spAutoFit/>
          </a:bodyPr>
          <a:lstStyle/>
          <a:p>
            <a:pPr algn="ctr" eaLnBrk="0" hangingPunct="0">
              <a:spcBef>
                <a:spcPct val="50000"/>
              </a:spcBef>
            </a:pPr>
            <a:r>
              <a:rPr lang="en-US" sz="1100">
                <a:latin typeface="Calibri" pitchFamily="34" charset="0"/>
                <a:ea typeface="Arial Unicode MS"/>
                <a:cs typeface="Arial Unicode MS"/>
              </a:rPr>
              <a:t>Engage</a:t>
            </a:r>
          </a:p>
        </p:txBody>
      </p:sp>
      <p:sp>
        <p:nvSpPr>
          <p:cNvPr id="1039" name="Text Box 12"/>
          <p:cNvSpPr txBox="1">
            <a:spLocks noChangeArrowheads="1"/>
          </p:cNvSpPr>
          <p:nvPr/>
        </p:nvSpPr>
        <p:spPr bwMode="auto">
          <a:xfrm>
            <a:off x="5957888" y="4448175"/>
            <a:ext cx="1362075" cy="457200"/>
          </a:xfrm>
          <a:prstGeom prst="rect">
            <a:avLst/>
          </a:prstGeom>
          <a:noFill/>
          <a:ln w="9525" algn="ctr">
            <a:noFill/>
            <a:miter lim="800000"/>
            <a:headEnd/>
            <a:tailEnd/>
          </a:ln>
        </p:spPr>
        <p:txBody>
          <a:bodyPr lIns="0" tIns="0" rIns="0" bIns="0"/>
          <a:lstStyle/>
          <a:p>
            <a:pPr algn="ctr">
              <a:spcBef>
                <a:spcPts val="1400"/>
              </a:spcBef>
            </a:pPr>
            <a:r>
              <a:rPr lang="en-US" sz="1200" b="1">
                <a:solidFill>
                  <a:schemeClr val="bg1"/>
                </a:solidFill>
                <a:ea typeface="Arial Unicode MS"/>
                <a:cs typeface="Arial Unicode MS"/>
              </a:rPr>
              <a:t>No. of embryos transferred:</a:t>
            </a:r>
            <a:br>
              <a:rPr lang="en-US" sz="1200" b="1">
                <a:solidFill>
                  <a:schemeClr val="bg1"/>
                </a:solidFill>
                <a:ea typeface="Arial Unicode MS"/>
                <a:cs typeface="Arial Unicode MS"/>
              </a:rPr>
            </a:br>
            <a:r>
              <a:rPr lang="en-US" sz="1200" b="1">
                <a:solidFill>
                  <a:schemeClr val="bg1"/>
                </a:solidFill>
                <a:ea typeface="Arial Unicode MS"/>
                <a:cs typeface="Arial Unicode MS"/>
              </a:rPr>
              <a:t>1.7</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32"/>
          <p:cNvSpPr>
            <a:spLocks noChangeArrowheads="1"/>
          </p:cNvSpPr>
          <p:nvPr/>
        </p:nvSpPr>
        <p:spPr bwMode="auto">
          <a:xfrm>
            <a:off x="1416050" y="1271588"/>
            <a:ext cx="7023100" cy="274637"/>
          </a:xfrm>
          <a:prstGeom prst="rect">
            <a:avLst/>
          </a:prstGeom>
          <a:noFill/>
          <a:ln w="9525" algn="ctr">
            <a:noFill/>
            <a:miter lim="800000"/>
            <a:headEnd/>
            <a:tailEnd/>
          </a:ln>
        </p:spPr>
        <p:txBody>
          <a:bodyPr lIns="0" tIns="0" rIns="0" bIns="0">
            <a:spAutoFit/>
          </a:bodyPr>
          <a:lstStyle/>
          <a:p>
            <a:pPr algn="ctr" eaLnBrk="0" hangingPunct="0"/>
            <a:r>
              <a:rPr lang="en-US" b="1">
                <a:solidFill>
                  <a:srgbClr val="FFFFFF"/>
                </a:solidFill>
                <a:ea typeface="Arial Unicode MS"/>
                <a:cs typeface="Arial Unicode MS"/>
              </a:rPr>
              <a:t>Comparable ongoing pregnancy rates for SET vs DET</a:t>
            </a:r>
          </a:p>
        </p:txBody>
      </p:sp>
      <p:sp>
        <p:nvSpPr>
          <p:cNvPr id="49154" name="Rectangle 7"/>
          <p:cNvSpPr>
            <a:spLocks noGrp="1" noChangeArrowheads="1"/>
          </p:cNvSpPr>
          <p:nvPr>
            <p:ph type="title"/>
          </p:nvPr>
        </p:nvSpPr>
        <p:spPr/>
        <p:txBody>
          <a:bodyPr/>
          <a:lstStyle/>
          <a:p>
            <a:r>
              <a:rPr lang="en-US" sz="3200" smtClean="0"/>
              <a:t>Results: Single vs Double Embryo Transfer— Ongoing Pregnancy Rates per Started Cycle</a:t>
            </a:r>
            <a:r>
              <a:rPr lang="en-US" sz="3200" baseline="30000" smtClean="0"/>
              <a:t>1</a:t>
            </a:r>
          </a:p>
        </p:txBody>
      </p:sp>
      <p:sp>
        <p:nvSpPr>
          <p:cNvPr id="49155" name="Text Box 29"/>
          <p:cNvSpPr txBox="1">
            <a:spLocks noChangeArrowheads="1"/>
          </p:cNvSpPr>
          <p:nvPr/>
        </p:nvSpPr>
        <p:spPr bwMode="auto">
          <a:xfrm>
            <a:off x="250825" y="5951538"/>
            <a:ext cx="8564563" cy="663575"/>
          </a:xfrm>
          <a:prstGeom prst="rect">
            <a:avLst/>
          </a:prstGeom>
          <a:noFill/>
          <a:ln w="9525">
            <a:noFill/>
            <a:miter lim="800000"/>
            <a:headEnd/>
            <a:tailEnd/>
          </a:ln>
        </p:spPr>
        <p:txBody>
          <a:bodyPr lIns="0" tIns="0" rIns="0" bIns="0" anchor="b"/>
          <a:lstStyle/>
          <a:p>
            <a:r>
              <a:rPr lang="en-US" sz="1200">
                <a:solidFill>
                  <a:srgbClr val="FFFFFF"/>
                </a:solidFill>
                <a:latin typeface="Calibri" pitchFamily="34" charset="0"/>
                <a:ea typeface="Arial Unicode MS"/>
                <a:cs typeface="Arial Unicode MS"/>
              </a:rPr>
              <a:t>SET = single embryo transfer; DET = double embryo transfer; rFSH = recombinant follicle-stimulating hormone.</a:t>
            </a:r>
          </a:p>
          <a:p>
            <a:pPr>
              <a:spcBef>
                <a:spcPct val="25000"/>
              </a:spcBef>
            </a:pPr>
            <a:r>
              <a:rPr lang="en-US" sz="1000" b="1">
                <a:solidFill>
                  <a:srgbClr val="FFFFFF"/>
                </a:solidFill>
                <a:latin typeface="Calibri" pitchFamily="34" charset="0"/>
                <a:ea typeface="Arial Unicode MS"/>
                <a:cs typeface="Arial Unicode MS"/>
              </a:rPr>
              <a:t>1</a:t>
            </a:r>
            <a:r>
              <a:rPr lang="en-US" sz="1000" b="1" i="1">
                <a:solidFill>
                  <a:srgbClr val="FFFFFF"/>
                </a:solidFill>
                <a:latin typeface="Calibri" pitchFamily="34" charset="0"/>
                <a:ea typeface="Arial Unicode MS"/>
                <a:cs typeface="Arial Unicode MS"/>
              </a:rPr>
              <a:t>. </a:t>
            </a:r>
            <a:r>
              <a:rPr lang="en-US" sz="1000">
                <a:solidFill>
                  <a:srgbClr val="FFFFFF"/>
                </a:solidFill>
                <a:latin typeface="Calibri" pitchFamily="34" charset="0"/>
                <a:ea typeface="Arial Unicode MS"/>
                <a:cs typeface="Arial Unicode MS"/>
              </a:rPr>
              <a:t>Devroey P et al. </a:t>
            </a:r>
            <a:r>
              <a:rPr lang="en-US" sz="1000" i="1">
                <a:solidFill>
                  <a:srgbClr val="FFFFFF"/>
                </a:solidFill>
                <a:latin typeface="Calibri" pitchFamily="34" charset="0"/>
                <a:ea typeface="Arial Unicode MS"/>
                <a:cs typeface="Arial Unicode MS"/>
              </a:rPr>
              <a:t>Hum Reprod. </a:t>
            </a:r>
            <a:r>
              <a:rPr lang="en-US" sz="1000">
                <a:solidFill>
                  <a:srgbClr val="FFFFFF"/>
                </a:solidFill>
                <a:latin typeface="Calibri" pitchFamily="34" charset="0"/>
                <a:ea typeface="Arial Unicode MS"/>
                <a:cs typeface="Arial Unicode MS"/>
              </a:rPr>
              <a:t>2009;24:3063‒3072.</a:t>
            </a:r>
          </a:p>
        </p:txBody>
      </p:sp>
      <p:sp>
        <p:nvSpPr>
          <p:cNvPr id="49156" name="Text Box 223"/>
          <p:cNvSpPr txBox="1">
            <a:spLocks noChangeArrowheads="1"/>
          </p:cNvSpPr>
          <p:nvPr/>
        </p:nvSpPr>
        <p:spPr bwMode="auto">
          <a:xfrm>
            <a:off x="44450" y="0"/>
            <a:ext cx="603250" cy="168275"/>
          </a:xfrm>
          <a:prstGeom prst="rect">
            <a:avLst/>
          </a:prstGeom>
          <a:noFill/>
          <a:ln w="9525" algn="ctr">
            <a:solidFill>
              <a:schemeClr val="tx1"/>
            </a:solidFill>
            <a:miter lim="800000"/>
            <a:headEnd/>
            <a:tailEnd/>
          </a:ln>
        </p:spPr>
        <p:txBody>
          <a:bodyPr lIns="0" tIns="0" rIns="0" bIns="0">
            <a:spAutoFit/>
          </a:bodyPr>
          <a:lstStyle/>
          <a:p>
            <a:pPr algn="ctr" eaLnBrk="0" hangingPunct="0">
              <a:spcBef>
                <a:spcPct val="50000"/>
              </a:spcBef>
            </a:pPr>
            <a:r>
              <a:rPr lang="en-US" sz="1100">
                <a:solidFill>
                  <a:srgbClr val="FFFFFF"/>
                </a:solidFill>
                <a:latin typeface="Calibri" pitchFamily="34" charset="0"/>
                <a:ea typeface="Arial Unicode MS"/>
                <a:cs typeface="Arial Unicode MS"/>
              </a:rPr>
              <a:t>Engage</a:t>
            </a:r>
          </a:p>
        </p:txBody>
      </p:sp>
      <p:graphicFrame>
        <p:nvGraphicFramePr>
          <p:cNvPr id="94229" name="Group 21"/>
          <p:cNvGraphicFramePr>
            <a:graphicFrameLocks noGrp="1"/>
          </p:cNvGraphicFramePr>
          <p:nvPr/>
        </p:nvGraphicFramePr>
        <p:xfrm>
          <a:off x="390525" y="1922463"/>
          <a:ext cx="8374063" cy="2789238"/>
        </p:xfrm>
        <a:graphic>
          <a:graphicData uri="http://schemas.openxmlformats.org/drawingml/2006/table">
            <a:tbl>
              <a:tblPr/>
              <a:tblGrid>
                <a:gridCol w="3684588"/>
                <a:gridCol w="2598737"/>
                <a:gridCol w="2090738"/>
              </a:tblGrid>
              <a:tr h="1347788">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nl-NL" sz="1600" b="1" i="0" u="none" strike="noStrike" cap="none" normalizeH="0" baseline="0" smtClean="0">
                          <a:ln>
                            <a:noFill/>
                          </a:ln>
                          <a:solidFill>
                            <a:schemeClr val="bg1"/>
                          </a:solidFill>
                          <a:effectLst/>
                          <a:latin typeface="Arial Narrow" pitchFamily="34" charset="0"/>
                          <a:cs typeface="Arial" pitchFamily="34" charset="0"/>
                          <a:sym typeface="Symbol" pitchFamily="18" charset="2"/>
                        </a:rPr>
                        <a:t>Ongoing Pregnancy Rate, %</a:t>
                      </a:r>
                    </a:p>
                  </a:txBody>
                  <a:tcPr marL="94519" marR="94519" marT="45702" marB="45702" anchor="b"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1600" b="1" i="0" u="none" strike="noStrike" cap="none" normalizeH="0" baseline="0" smtClean="0">
                          <a:ln>
                            <a:noFill/>
                          </a:ln>
                          <a:solidFill>
                            <a:schemeClr val="bg1"/>
                          </a:solidFill>
                          <a:effectLst/>
                          <a:latin typeface="Arial Narrow" pitchFamily="34" charset="0"/>
                          <a:cs typeface="Arial" pitchFamily="34" charset="0"/>
                          <a:sym typeface="Symbol" pitchFamily="18" charset="2"/>
                        </a:rPr>
                        <a:t>ELONVA</a:t>
                      </a:r>
                      <a:r>
                        <a:rPr kumimoji="0" lang="en-US" sz="1600" b="1" i="0" u="none" strike="noStrike" cap="none" normalizeH="0" baseline="0" smtClean="0">
                          <a:ln>
                            <a:noFill/>
                          </a:ln>
                          <a:solidFill>
                            <a:schemeClr val="bg1"/>
                          </a:solidFill>
                          <a:effectLst/>
                          <a:latin typeface="Arial Narrow" pitchFamily="34" charset="0"/>
                          <a:cs typeface="Arial" pitchFamily="34" charset="0"/>
                        </a:rPr>
                        <a:t>™</a:t>
                      </a:r>
                      <a:r>
                        <a:rPr kumimoji="0" lang="en-US" sz="1600" b="1" i="0" u="none" strike="noStrike" cap="none" normalizeH="0" baseline="0" smtClean="0">
                          <a:ln>
                            <a:noFill/>
                          </a:ln>
                          <a:solidFill>
                            <a:schemeClr val="bg1"/>
                          </a:solidFill>
                          <a:effectLst/>
                          <a:latin typeface="Arial Narrow" pitchFamily="34" charset="0"/>
                          <a:cs typeface="Arial" pitchFamily="34" charset="0"/>
                          <a:sym typeface="Symbol" pitchFamily="18" charset="2"/>
                        </a:rPr>
                        <a:t> </a:t>
                      </a:r>
                      <a:br>
                        <a:rPr kumimoji="0" lang="en-US" sz="1600" b="1" i="0" u="none" strike="noStrike" cap="none" normalizeH="0" baseline="0" smtClean="0">
                          <a:ln>
                            <a:noFill/>
                          </a:ln>
                          <a:solidFill>
                            <a:schemeClr val="bg1"/>
                          </a:solidFill>
                          <a:effectLst/>
                          <a:latin typeface="Arial Narrow" pitchFamily="34" charset="0"/>
                          <a:cs typeface="Arial" pitchFamily="34" charset="0"/>
                          <a:sym typeface="Symbol" pitchFamily="18" charset="2"/>
                        </a:rPr>
                      </a:br>
                      <a:r>
                        <a:rPr kumimoji="0" lang="en-US" sz="1600" b="1" i="0" u="none" strike="noStrike" cap="none" normalizeH="0" baseline="0" smtClean="0">
                          <a:ln>
                            <a:noFill/>
                          </a:ln>
                          <a:solidFill>
                            <a:schemeClr val="bg1"/>
                          </a:solidFill>
                          <a:effectLst/>
                          <a:latin typeface="Arial Narrow" pitchFamily="34" charset="0"/>
                          <a:cs typeface="Arial" pitchFamily="34" charset="0"/>
                          <a:sym typeface="Symbol" pitchFamily="18" charset="2"/>
                        </a:rPr>
                        <a:t>(corifollitropin alfa)</a:t>
                      </a:r>
                    </a:p>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1600" b="1" i="0" u="none" strike="noStrike" cap="none" normalizeH="0" baseline="0" smtClean="0">
                          <a:ln>
                            <a:noFill/>
                          </a:ln>
                          <a:solidFill>
                            <a:schemeClr val="bg1"/>
                          </a:solidFill>
                          <a:effectLst/>
                          <a:latin typeface="Arial Narrow" pitchFamily="34" charset="0"/>
                          <a:cs typeface="Arial" pitchFamily="34" charset="0"/>
                          <a:sym typeface="Symbol" pitchFamily="18" charset="2"/>
                        </a:rPr>
                        <a:t>150 </a:t>
                      </a:r>
                      <a:r>
                        <a:rPr kumimoji="0" lang="el-GR" sz="1600" b="1" i="0" u="none" strike="noStrike" cap="none" normalizeH="0" baseline="0" smtClean="0">
                          <a:ln>
                            <a:noFill/>
                          </a:ln>
                          <a:solidFill>
                            <a:schemeClr val="bg1"/>
                          </a:solidFill>
                          <a:effectLst/>
                          <a:latin typeface="Arial Narrow" pitchFamily="34" charset="0"/>
                          <a:cs typeface="Arial" pitchFamily="34" charset="0"/>
                        </a:rPr>
                        <a:t>μ</a:t>
                      </a:r>
                      <a:r>
                        <a:rPr kumimoji="0" lang="en-US" sz="1600" b="1" i="0" u="none" strike="noStrike" cap="none" normalizeH="0" baseline="0" smtClean="0">
                          <a:ln>
                            <a:noFill/>
                          </a:ln>
                          <a:solidFill>
                            <a:schemeClr val="bg1"/>
                          </a:solidFill>
                          <a:effectLst/>
                          <a:latin typeface="Arial Narrow" pitchFamily="34" charset="0"/>
                          <a:cs typeface="Arial" pitchFamily="34" charset="0"/>
                          <a:sym typeface="Symbol" pitchFamily="18" charset="2"/>
                        </a:rPr>
                        <a:t>g</a:t>
                      </a:r>
                    </a:p>
                  </a:txBody>
                  <a:tcPr marL="94519" marR="94519" marT="45702" marB="45702" anchor="b" horzOverflow="overflow">
                    <a:lnL>
                      <a:noFill/>
                    </a:lnL>
                    <a:lnR>
                      <a:noFill/>
                    </a:lnR>
                    <a:lnT w="12700" cap="flat" cmpd="sng" algn="ctr">
                      <a:solidFill>
                        <a:schemeClr val="bg1"/>
                      </a:solidFill>
                      <a:prstDash val="solid"/>
                      <a:round/>
                      <a:headEnd type="none" w="med" len="med"/>
                      <a:tailEnd type="none" w="med" len="med"/>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1600" b="1" i="0" u="none" strike="noStrike" cap="none" normalizeH="0" baseline="0" smtClean="0">
                          <a:ln>
                            <a:noFill/>
                          </a:ln>
                          <a:solidFill>
                            <a:schemeClr val="bg1"/>
                          </a:solidFill>
                          <a:effectLst/>
                          <a:latin typeface="Arial Narrow" pitchFamily="34" charset="0"/>
                          <a:cs typeface="Arial" pitchFamily="34" charset="0"/>
                        </a:rPr>
                        <a:t>rFSH</a:t>
                      </a:r>
                      <a:br>
                        <a:rPr kumimoji="0" lang="en-US" sz="1600" b="1" i="0" u="none" strike="noStrike" cap="none" normalizeH="0" baseline="0" smtClean="0">
                          <a:ln>
                            <a:noFill/>
                          </a:ln>
                          <a:solidFill>
                            <a:schemeClr val="bg1"/>
                          </a:solidFill>
                          <a:effectLst/>
                          <a:latin typeface="Arial Narrow" pitchFamily="34" charset="0"/>
                          <a:cs typeface="Arial" pitchFamily="34" charset="0"/>
                        </a:rPr>
                      </a:br>
                      <a:r>
                        <a:rPr kumimoji="0" lang="en-US" sz="1600" b="1" i="0" u="none" strike="noStrike" cap="none" normalizeH="0" baseline="0" smtClean="0">
                          <a:ln>
                            <a:noFill/>
                          </a:ln>
                          <a:solidFill>
                            <a:schemeClr val="bg1"/>
                          </a:solidFill>
                          <a:effectLst/>
                          <a:latin typeface="Arial Narrow" pitchFamily="34" charset="0"/>
                          <a:cs typeface="Arial" pitchFamily="34" charset="0"/>
                        </a:rPr>
                        <a:t>200 IU/d</a:t>
                      </a:r>
                      <a:endParaRPr kumimoji="0" lang="en-US" sz="1600" b="1" i="0" u="none" strike="noStrike" cap="none" normalizeH="0" baseline="0" smtClean="0">
                        <a:ln>
                          <a:noFill/>
                        </a:ln>
                        <a:solidFill>
                          <a:schemeClr val="bg1"/>
                        </a:solidFill>
                        <a:effectLst/>
                        <a:latin typeface="Arial Narrow" pitchFamily="34" charset="0"/>
                        <a:cs typeface="Arial" pitchFamily="34" charset="0"/>
                        <a:sym typeface="Symbol" pitchFamily="18" charset="2"/>
                      </a:endParaRPr>
                    </a:p>
                  </a:txBody>
                  <a:tcPr marL="94519" marR="94519" marT="45702" marB="45702" anchor="b" horzOverflow="overflow">
                    <a:lnL>
                      <a:noFill/>
                    </a:lnL>
                    <a:lnR>
                      <a:noFill/>
                    </a:lnR>
                    <a:lnT w="12700" cap="flat" cmpd="sng" algn="ctr">
                      <a:solidFill>
                        <a:schemeClr val="bg1"/>
                      </a:solidFill>
                      <a:prstDash val="solid"/>
                      <a:round/>
                      <a:headEnd type="none" w="med" len="med"/>
                      <a:tailEnd type="none" w="med" len="med"/>
                    </a:lnT>
                    <a:lnB>
                      <a:noFill/>
                    </a:lnB>
                    <a:lnTlToBr>
                      <a:noFill/>
                    </a:lnTlToBr>
                    <a:lnBlToTr>
                      <a:noFill/>
                    </a:lnBlToTr>
                    <a:solidFill>
                      <a:schemeClr val="accent1"/>
                    </a:solidFill>
                  </a:tcPr>
                </a:tc>
              </a:tr>
              <a:tr h="720725">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1600" b="0" i="0" u="none" strike="noStrike" cap="none" normalizeH="0" baseline="0" smtClean="0">
                          <a:ln>
                            <a:noFill/>
                          </a:ln>
                          <a:solidFill>
                            <a:schemeClr val="tx1"/>
                          </a:solidFill>
                          <a:effectLst/>
                          <a:latin typeface="Arial Narrow" pitchFamily="34" charset="0"/>
                          <a:cs typeface="Arial" pitchFamily="34" charset="0"/>
                        </a:rPr>
                        <a:t>SET (n/N)</a:t>
                      </a:r>
                    </a:p>
                  </a:txBody>
                  <a:tcPr marL="94519" marR="94519" marT="45702" marB="45702" anchor="ctr" horzOverflow="overflow">
                    <a:lnL>
                      <a:noFill/>
                    </a:lnL>
                    <a:lnR>
                      <a:noFill/>
                    </a:lnR>
                    <a:lnT>
                      <a:noFill/>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1600" b="0" i="0" u="none" strike="noStrike" cap="none" normalizeH="0" baseline="0" smtClean="0">
                          <a:ln>
                            <a:noFill/>
                          </a:ln>
                          <a:solidFill>
                            <a:schemeClr val="tx1"/>
                          </a:solidFill>
                          <a:effectLst/>
                          <a:latin typeface="Arial Narrow" pitchFamily="34" charset="0"/>
                          <a:cs typeface="Arial" pitchFamily="34" charset="0"/>
                        </a:rPr>
                        <a:t>34.7</a:t>
                      </a:r>
                      <a:br>
                        <a:rPr kumimoji="0" lang="en-US" sz="1600" b="0" i="0" u="none" strike="noStrike" cap="none" normalizeH="0" baseline="0" smtClean="0">
                          <a:ln>
                            <a:noFill/>
                          </a:ln>
                          <a:solidFill>
                            <a:schemeClr val="tx1"/>
                          </a:solidFill>
                          <a:effectLst/>
                          <a:latin typeface="Arial Narrow" pitchFamily="34" charset="0"/>
                          <a:cs typeface="Arial" pitchFamily="34" charset="0"/>
                        </a:rPr>
                      </a:br>
                      <a:r>
                        <a:rPr kumimoji="0" lang="en-US" sz="1600" b="0" i="0" u="none" strike="noStrike" cap="none" normalizeH="0" baseline="0" smtClean="0">
                          <a:ln>
                            <a:noFill/>
                          </a:ln>
                          <a:solidFill>
                            <a:schemeClr val="tx1"/>
                          </a:solidFill>
                          <a:effectLst/>
                          <a:latin typeface="Arial Narrow" pitchFamily="34" charset="0"/>
                          <a:cs typeface="Arial" pitchFamily="34" charset="0"/>
                        </a:rPr>
                        <a:t>(60/173)</a:t>
                      </a:r>
                    </a:p>
                  </a:txBody>
                  <a:tcPr marL="94519" marR="94519" marT="45702" marB="45702" anchor="ctr" horzOverflow="overflow">
                    <a:lnL>
                      <a:noFill/>
                    </a:lnL>
                    <a:lnR>
                      <a:noFill/>
                    </a:lnR>
                    <a:lnT>
                      <a:noFill/>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1600" b="0" i="0" u="none" strike="noStrike" cap="none" normalizeH="0" baseline="0" smtClean="0">
                          <a:ln>
                            <a:noFill/>
                          </a:ln>
                          <a:solidFill>
                            <a:schemeClr val="tx1"/>
                          </a:solidFill>
                          <a:effectLst/>
                          <a:latin typeface="Arial Narrow" pitchFamily="34" charset="0"/>
                          <a:cs typeface="Arial" pitchFamily="34" charset="0"/>
                        </a:rPr>
                        <a:t>28.9</a:t>
                      </a:r>
                      <a:br>
                        <a:rPr kumimoji="0" lang="en-US" sz="1600" b="0" i="0" u="none" strike="noStrike" cap="none" normalizeH="0" baseline="0" smtClean="0">
                          <a:ln>
                            <a:noFill/>
                          </a:ln>
                          <a:solidFill>
                            <a:schemeClr val="tx1"/>
                          </a:solidFill>
                          <a:effectLst/>
                          <a:latin typeface="Arial Narrow" pitchFamily="34" charset="0"/>
                          <a:cs typeface="Arial" pitchFamily="34" charset="0"/>
                        </a:rPr>
                      </a:br>
                      <a:r>
                        <a:rPr kumimoji="0" lang="en-US" sz="1600" b="0" i="0" u="none" strike="noStrike" cap="none" normalizeH="0" baseline="0" smtClean="0">
                          <a:ln>
                            <a:noFill/>
                          </a:ln>
                          <a:solidFill>
                            <a:schemeClr val="tx1"/>
                          </a:solidFill>
                          <a:effectLst/>
                          <a:latin typeface="Arial Narrow" pitchFamily="34" charset="0"/>
                          <a:cs typeface="Arial" pitchFamily="34" charset="0"/>
                        </a:rPr>
                        <a:t>(55/190)</a:t>
                      </a:r>
                    </a:p>
                  </a:txBody>
                  <a:tcPr marL="94519" marR="94519" marT="45702" marB="45702" anchor="ctr" horzOverflow="overflow">
                    <a:lnL>
                      <a:noFill/>
                    </a:lnL>
                    <a:lnR>
                      <a:noFill/>
                    </a:lnR>
                    <a:lnT>
                      <a:noFill/>
                    </a:lnT>
                    <a:lnB w="3175" cap="flat" cmpd="sng" algn="ctr">
                      <a:solidFill>
                        <a:schemeClr val="tx1"/>
                      </a:solidFill>
                      <a:prstDash val="sysDash"/>
                      <a:round/>
                      <a:headEnd type="none" w="med" len="med"/>
                      <a:tailEnd type="none" w="med" len="med"/>
                    </a:lnB>
                    <a:lnTlToBr>
                      <a:noFill/>
                    </a:lnTlToBr>
                    <a:lnBlToTr>
                      <a:noFill/>
                    </a:lnBlToTr>
                    <a:noFill/>
                  </a:tcPr>
                </a:tc>
              </a:tr>
              <a:tr h="720725">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1600" b="0" i="0" u="none" strike="noStrike" cap="none" normalizeH="0" baseline="0" smtClean="0">
                          <a:ln>
                            <a:noFill/>
                          </a:ln>
                          <a:solidFill>
                            <a:schemeClr val="tx1"/>
                          </a:solidFill>
                          <a:effectLst/>
                          <a:latin typeface="Arial Narrow" pitchFamily="34" charset="0"/>
                          <a:cs typeface="Arial" pitchFamily="34" charset="0"/>
                        </a:rPr>
                        <a:t>DET (n/N)</a:t>
                      </a:r>
                    </a:p>
                  </a:txBody>
                  <a:tcPr marL="94519" marR="94519" marT="45702" marB="45702" anchor="ctr" horzOverflow="overflow">
                    <a:lnL>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1600" b="0" i="0" u="none" strike="noStrike" cap="none" normalizeH="0" baseline="0" smtClean="0">
                          <a:ln>
                            <a:noFill/>
                          </a:ln>
                          <a:solidFill>
                            <a:schemeClr val="tx1"/>
                          </a:solidFill>
                          <a:effectLst/>
                          <a:latin typeface="Arial Narrow" pitchFamily="34" charset="0"/>
                          <a:cs typeface="Arial" pitchFamily="34" charset="0"/>
                          <a:sym typeface="Symbol" pitchFamily="18" charset="2"/>
                        </a:rPr>
                        <a:t>46.9</a:t>
                      </a:r>
                      <a:br>
                        <a:rPr kumimoji="0" lang="en-US" sz="1600" b="0" i="0" u="none" strike="noStrike" cap="none" normalizeH="0" baseline="0" smtClean="0">
                          <a:ln>
                            <a:noFill/>
                          </a:ln>
                          <a:solidFill>
                            <a:schemeClr val="tx1"/>
                          </a:solidFill>
                          <a:effectLst/>
                          <a:latin typeface="Arial Narrow" pitchFamily="34" charset="0"/>
                          <a:cs typeface="Arial" pitchFamily="34" charset="0"/>
                          <a:sym typeface="Symbol" pitchFamily="18" charset="2"/>
                        </a:rPr>
                      </a:br>
                      <a:r>
                        <a:rPr kumimoji="0" lang="en-US" sz="1600" b="0" i="0" u="none" strike="noStrike" cap="none" normalizeH="0" baseline="0" smtClean="0">
                          <a:ln>
                            <a:noFill/>
                          </a:ln>
                          <a:solidFill>
                            <a:schemeClr val="tx1"/>
                          </a:solidFill>
                          <a:effectLst/>
                          <a:latin typeface="Arial Narrow" pitchFamily="34" charset="0"/>
                          <a:cs typeface="Arial" pitchFamily="34" charset="0"/>
                          <a:sym typeface="Symbol" pitchFamily="18" charset="2"/>
                        </a:rPr>
                        <a:t>(234/499)</a:t>
                      </a:r>
                    </a:p>
                  </a:txBody>
                  <a:tcPr marL="94519" marR="94519" marT="45702" marB="45702" anchor="ctr" horzOverflow="overflow">
                    <a:lnL>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1600" b="0" i="0" u="none" strike="noStrike" cap="none" normalizeH="0" baseline="0" smtClean="0">
                          <a:ln>
                            <a:noFill/>
                          </a:ln>
                          <a:solidFill>
                            <a:schemeClr val="tx1"/>
                          </a:solidFill>
                          <a:effectLst/>
                          <a:latin typeface="Arial Narrow" pitchFamily="34" charset="0"/>
                          <a:cs typeface="Arial" pitchFamily="34" charset="0"/>
                          <a:sym typeface="Symbol" pitchFamily="18" charset="2"/>
                        </a:rPr>
                        <a:t>44.9</a:t>
                      </a:r>
                      <a:br>
                        <a:rPr kumimoji="0" lang="en-US" sz="1600" b="0" i="0" u="none" strike="noStrike" cap="none" normalizeH="0" baseline="0" smtClean="0">
                          <a:ln>
                            <a:noFill/>
                          </a:ln>
                          <a:solidFill>
                            <a:schemeClr val="tx1"/>
                          </a:solidFill>
                          <a:effectLst/>
                          <a:latin typeface="Arial Narrow" pitchFamily="34" charset="0"/>
                          <a:cs typeface="Arial" pitchFamily="34" charset="0"/>
                          <a:sym typeface="Symbol" pitchFamily="18" charset="2"/>
                        </a:rPr>
                      </a:br>
                      <a:r>
                        <a:rPr kumimoji="0" lang="en-US" sz="1600" b="0" i="0" u="none" strike="noStrike" cap="none" normalizeH="0" baseline="0" smtClean="0">
                          <a:ln>
                            <a:noFill/>
                          </a:ln>
                          <a:solidFill>
                            <a:schemeClr val="tx1"/>
                          </a:solidFill>
                          <a:effectLst/>
                          <a:latin typeface="Arial Narrow" pitchFamily="34" charset="0"/>
                          <a:cs typeface="Arial" pitchFamily="34" charset="0"/>
                          <a:sym typeface="Symbol" pitchFamily="18" charset="2"/>
                        </a:rPr>
                        <a:t>(231/514)</a:t>
                      </a:r>
                    </a:p>
                  </a:txBody>
                  <a:tcPr marL="94519" marR="94519" marT="45702" marB="45702" anchor="ctr" horzOverflow="overflow">
                    <a:lnL>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r>
            </a:tbl>
          </a:graphicData>
        </a:graphic>
      </p:graphicFrame>
    </p:spTree>
  </p:cSld>
  <p:clrMapOvr>
    <a:masterClrMapping/>
  </p:clrMapOvr>
  <p:transition advClick="0">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6"/>
          <p:cNvSpPr>
            <a:spLocks noGrp="1" noChangeArrowheads="1"/>
          </p:cNvSpPr>
          <p:nvPr>
            <p:ph type="title"/>
          </p:nvPr>
        </p:nvSpPr>
        <p:spPr/>
        <p:txBody>
          <a:bodyPr rtlCol="0">
            <a:normAutofit fontScale="90000"/>
          </a:bodyPr>
          <a:lstStyle/>
          <a:p>
            <a:pPr fontAlgn="auto">
              <a:spcAft>
                <a:spcPts val="0"/>
              </a:spcAft>
              <a:defRPr/>
            </a:pPr>
            <a:r>
              <a:rPr lang="en-US" smtClean="0"/>
              <a:t>Patient-Centered Approach in Controlled Ovarian Stimulation (COS)</a:t>
            </a:r>
          </a:p>
        </p:txBody>
      </p:sp>
      <p:sp>
        <p:nvSpPr>
          <p:cNvPr id="17410" name="Rectangle 7"/>
          <p:cNvSpPr>
            <a:spLocks noGrp="1" noChangeArrowheads="1"/>
          </p:cNvSpPr>
          <p:nvPr>
            <p:ph type="body" idx="1"/>
          </p:nvPr>
        </p:nvSpPr>
        <p:spPr/>
        <p:txBody>
          <a:bodyPr/>
          <a:lstStyle/>
          <a:p>
            <a:r>
              <a:rPr lang="en-US" dirty="0" smtClean="0"/>
              <a:t>Optimize risk/benefit ratio</a:t>
            </a:r>
          </a:p>
          <a:p>
            <a:pPr lvl="1"/>
            <a:r>
              <a:rPr lang="en-US" dirty="0" smtClean="0"/>
              <a:t>Reduce OHSS and management strategies</a:t>
            </a:r>
          </a:p>
          <a:p>
            <a:r>
              <a:rPr lang="en-US" dirty="0" smtClean="0"/>
              <a:t>Reduce complexity and patient burden</a:t>
            </a:r>
          </a:p>
          <a:p>
            <a:pPr lvl="1"/>
            <a:r>
              <a:rPr lang="en-US" dirty="0" smtClean="0"/>
              <a:t>Shorter treatment cycles</a:t>
            </a:r>
          </a:p>
          <a:p>
            <a:pPr lvl="1"/>
            <a:r>
              <a:rPr lang="en-US" dirty="0" smtClean="0"/>
              <a:t>Fewer overall injections</a:t>
            </a:r>
          </a:p>
          <a:p>
            <a:pPr lvl="1"/>
            <a:r>
              <a:rPr lang="en-US" dirty="0" smtClean="0"/>
              <a:t>Fewer injections per day</a:t>
            </a:r>
          </a:p>
          <a:p>
            <a:r>
              <a:rPr lang="en-US" dirty="0" smtClean="0"/>
              <a:t>Reduce patient dropout rates</a:t>
            </a:r>
          </a:p>
          <a:p>
            <a:r>
              <a:rPr lang="en-US" dirty="0" smtClean="0"/>
              <a:t>Increase cumulative live birth rates</a:t>
            </a:r>
          </a:p>
        </p:txBody>
      </p:sp>
      <p:sp>
        <p:nvSpPr>
          <p:cNvPr id="17411" name="Rectangle 4"/>
          <p:cNvSpPr>
            <a:spLocks noChangeArrowheads="1"/>
          </p:cNvSpPr>
          <p:nvPr/>
        </p:nvSpPr>
        <p:spPr bwMode="auto">
          <a:xfrm>
            <a:off x="5776913" y="3200400"/>
            <a:ext cx="3432175" cy="457200"/>
          </a:xfrm>
          <a:prstGeom prst="rect">
            <a:avLst/>
          </a:prstGeom>
          <a:noFill/>
          <a:ln w="9525">
            <a:noFill/>
            <a:miter lim="800000"/>
            <a:headEnd/>
            <a:tailEnd/>
          </a:ln>
        </p:spPr>
        <p:txBody>
          <a:bodyPr>
            <a:spAutoFit/>
          </a:bodyPr>
          <a:lstStyle/>
          <a:p>
            <a:pPr>
              <a:spcBef>
                <a:spcPct val="20000"/>
              </a:spcBef>
              <a:buFont typeface="Wingdings" pitchFamily="2" charset="2"/>
              <a:buChar char="§"/>
            </a:pPr>
            <a:endParaRPr lang="it-IT" sz="2400">
              <a:ea typeface="Arial Unicode MS"/>
              <a:cs typeface="Arial Unicode MS"/>
            </a:endParaRPr>
          </a:p>
        </p:txBody>
      </p:sp>
      <p:sp>
        <p:nvSpPr>
          <p:cNvPr id="17412" name="Tekstvak 2"/>
          <p:cNvSpPr txBox="1">
            <a:spLocks noChangeArrowheads="1"/>
          </p:cNvSpPr>
          <p:nvPr/>
        </p:nvSpPr>
        <p:spPr bwMode="auto">
          <a:xfrm>
            <a:off x="241300" y="6370638"/>
            <a:ext cx="8696325" cy="274637"/>
          </a:xfrm>
          <a:prstGeom prst="rect">
            <a:avLst/>
          </a:prstGeom>
          <a:noFill/>
          <a:ln w="9525">
            <a:noFill/>
            <a:miter lim="800000"/>
            <a:headEnd/>
            <a:tailEnd/>
          </a:ln>
        </p:spPr>
        <p:txBody>
          <a:bodyPr lIns="0" tIns="0" rIns="0" bIns="0" anchor="b"/>
          <a:lstStyle/>
          <a:p>
            <a:pPr eaLnBrk="0" hangingPunct="0">
              <a:spcBef>
                <a:spcPct val="50000"/>
              </a:spcBef>
            </a:pPr>
            <a:r>
              <a:rPr lang="en-US" sz="1200">
                <a:latin typeface="Calibri" pitchFamily="34" charset="0"/>
                <a:ea typeface="Arial Unicode MS"/>
                <a:cs typeface="Arial Unicode MS"/>
              </a:rPr>
              <a:t>COS = controlled ovarian stimulation; OHSS = ovarian hyperstimulation syndrome</a:t>
            </a:r>
            <a:r>
              <a:rPr lang="nl-NL" sz="1200">
                <a:latin typeface="Calibri" pitchFamily="34" charset="0"/>
                <a:ea typeface="Arial Unicode MS"/>
                <a:cs typeface="Arial Unicode MS"/>
              </a:rPr>
              <a:t>.</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8"/>
          <p:cNvSpPr>
            <a:spLocks noGrp="1" noChangeArrowheads="1"/>
          </p:cNvSpPr>
          <p:nvPr>
            <p:ph type="title"/>
          </p:nvPr>
        </p:nvSpPr>
        <p:spPr/>
        <p:txBody>
          <a:bodyPr/>
          <a:lstStyle/>
          <a:p>
            <a:r>
              <a:rPr lang="en-US" sz="3200" smtClean="0"/>
              <a:t>Results: Day 3 vs Day 5 (Blastocyst) Transfer― Ongoing Pregnancy Rates per Started Cycle</a:t>
            </a:r>
            <a:r>
              <a:rPr lang="en-US" sz="3200" baseline="30000" smtClean="0"/>
              <a:t>1</a:t>
            </a:r>
          </a:p>
        </p:txBody>
      </p:sp>
      <p:sp>
        <p:nvSpPr>
          <p:cNvPr id="51202" name="Text Box 29"/>
          <p:cNvSpPr txBox="1">
            <a:spLocks noChangeArrowheads="1"/>
          </p:cNvSpPr>
          <p:nvPr/>
        </p:nvSpPr>
        <p:spPr bwMode="auto">
          <a:xfrm>
            <a:off x="250825" y="5951538"/>
            <a:ext cx="8564563" cy="663575"/>
          </a:xfrm>
          <a:prstGeom prst="rect">
            <a:avLst/>
          </a:prstGeom>
          <a:noFill/>
          <a:ln w="9525">
            <a:noFill/>
            <a:miter lim="800000"/>
            <a:headEnd/>
            <a:tailEnd/>
          </a:ln>
        </p:spPr>
        <p:txBody>
          <a:bodyPr lIns="0" tIns="0" rIns="0" bIns="0" anchor="b"/>
          <a:lstStyle/>
          <a:p>
            <a:r>
              <a:rPr lang="en-US" sz="1200">
                <a:solidFill>
                  <a:srgbClr val="FFFFFF"/>
                </a:solidFill>
                <a:latin typeface="Calibri" pitchFamily="34" charset="0"/>
                <a:ea typeface="Arial Unicode MS"/>
                <a:cs typeface="Arial Unicode MS"/>
              </a:rPr>
              <a:t>ET = embryo transfer; rFSH = recombinant follicle-stimulating hormone.</a:t>
            </a:r>
            <a:br>
              <a:rPr lang="en-US" sz="1200">
                <a:solidFill>
                  <a:srgbClr val="FFFFFF"/>
                </a:solidFill>
                <a:latin typeface="Calibri" pitchFamily="34" charset="0"/>
                <a:ea typeface="Arial Unicode MS"/>
                <a:cs typeface="Arial Unicode MS"/>
              </a:rPr>
            </a:br>
            <a:r>
              <a:rPr lang="en-US" sz="1000" b="1">
                <a:solidFill>
                  <a:srgbClr val="FFFFFF"/>
                </a:solidFill>
                <a:latin typeface="Calibri" pitchFamily="34" charset="0"/>
                <a:ea typeface="Arial Unicode MS"/>
                <a:cs typeface="Arial Unicode MS"/>
              </a:rPr>
              <a:t>1</a:t>
            </a:r>
            <a:r>
              <a:rPr lang="en-US" sz="1000" b="1" i="1">
                <a:solidFill>
                  <a:srgbClr val="FFFFFF"/>
                </a:solidFill>
                <a:latin typeface="Calibri" pitchFamily="34" charset="0"/>
                <a:ea typeface="Arial Unicode MS"/>
                <a:cs typeface="Arial Unicode MS"/>
              </a:rPr>
              <a:t>. </a:t>
            </a:r>
            <a:r>
              <a:rPr lang="en-US" sz="1000">
                <a:solidFill>
                  <a:srgbClr val="FFFFFF"/>
                </a:solidFill>
                <a:latin typeface="Calibri" pitchFamily="34" charset="0"/>
                <a:ea typeface="Arial Unicode MS"/>
                <a:cs typeface="Arial Unicode MS"/>
              </a:rPr>
              <a:t>Devroey P et al. </a:t>
            </a:r>
            <a:r>
              <a:rPr lang="en-US" sz="1000" i="1">
                <a:solidFill>
                  <a:srgbClr val="FFFFFF"/>
                </a:solidFill>
                <a:latin typeface="Calibri" pitchFamily="34" charset="0"/>
                <a:ea typeface="Arial Unicode MS"/>
                <a:cs typeface="Arial Unicode MS"/>
              </a:rPr>
              <a:t>Hum Reprod. </a:t>
            </a:r>
            <a:r>
              <a:rPr lang="en-US" sz="1000">
                <a:solidFill>
                  <a:srgbClr val="FFFFFF"/>
                </a:solidFill>
                <a:latin typeface="Calibri" pitchFamily="34" charset="0"/>
                <a:ea typeface="Arial Unicode MS"/>
                <a:cs typeface="Arial Unicode MS"/>
              </a:rPr>
              <a:t>2009;24:3063‒3072.</a:t>
            </a:r>
          </a:p>
        </p:txBody>
      </p:sp>
      <p:sp>
        <p:nvSpPr>
          <p:cNvPr id="51203" name="Text Box 223"/>
          <p:cNvSpPr txBox="1">
            <a:spLocks noChangeArrowheads="1"/>
          </p:cNvSpPr>
          <p:nvPr/>
        </p:nvSpPr>
        <p:spPr bwMode="auto">
          <a:xfrm>
            <a:off x="44450" y="0"/>
            <a:ext cx="603250" cy="168275"/>
          </a:xfrm>
          <a:prstGeom prst="rect">
            <a:avLst/>
          </a:prstGeom>
          <a:noFill/>
          <a:ln w="9525" algn="ctr">
            <a:solidFill>
              <a:schemeClr val="tx1"/>
            </a:solidFill>
            <a:miter lim="800000"/>
            <a:headEnd/>
            <a:tailEnd/>
          </a:ln>
        </p:spPr>
        <p:txBody>
          <a:bodyPr lIns="0" tIns="0" rIns="0" bIns="0">
            <a:spAutoFit/>
          </a:bodyPr>
          <a:lstStyle/>
          <a:p>
            <a:pPr algn="ctr" eaLnBrk="0" hangingPunct="0">
              <a:spcBef>
                <a:spcPct val="50000"/>
              </a:spcBef>
            </a:pPr>
            <a:r>
              <a:rPr lang="en-US" sz="1100">
                <a:solidFill>
                  <a:srgbClr val="FFFFFF"/>
                </a:solidFill>
                <a:latin typeface="Calibri" pitchFamily="34" charset="0"/>
                <a:ea typeface="Arial Unicode MS"/>
                <a:cs typeface="Arial Unicode MS"/>
              </a:rPr>
              <a:t>Engage</a:t>
            </a:r>
          </a:p>
        </p:txBody>
      </p:sp>
      <p:sp>
        <p:nvSpPr>
          <p:cNvPr id="51204" name="Rectangle 32"/>
          <p:cNvSpPr>
            <a:spLocks noChangeArrowheads="1"/>
          </p:cNvSpPr>
          <p:nvPr/>
        </p:nvSpPr>
        <p:spPr bwMode="auto">
          <a:xfrm>
            <a:off x="1416050" y="1271588"/>
            <a:ext cx="7023100" cy="274637"/>
          </a:xfrm>
          <a:prstGeom prst="rect">
            <a:avLst/>
          </a:prstGeom>
          <a:noFill/>
          <a:ln w="9525" algn="ctr">
            <a:noFill/>
            <a:miter lim="800000"/>
            <a:headEnd/>
            <a:tailEnd/>
          </a:ln>
        </p:spPr>
        <p:txBody>
          <a:bodyPr lIns="0" tIns="0" rIns="0" bIns="0">
            <a:spAutoFit/>
          </a:bodyPr>
          <a:lstStyle/>
          <a:p>
            <a:pPr algn="ctr" eaLnBrk="0" hangingPunct="0"/>
            <a:r>
              <a:rPr lang="en-US" b="1">
                <a:solidFill>
                  <a:srgbClr val="FFFFFF"/>
                </a:solidFill>
                <a:ea typeface="Arial Unicode MS"/>
                <a:cs typeface="Arial Unicode MS"/>
              </a:rPr>
              <a:t>Comparable ongoing pregnancy rates for day 3 vs day 5 ET</a:t>
            </a:r>
          </a:p>
        </p:txBody>
      </p:sp>
      <p:graphicFrame>
        <p:nvGraphicFramePr>
          <p:cNvPr id="9" name="Group 33"/>
          <p:cNvGraphicFramePr>
            <a:graphicFrameLocks/>
          </p:cNvGraphicFramePr>
          <p:nvPr/>
        </p:nvGraphicFramePr>
        <p:xfrm>
          <a:off x="390525" y="1922463"/>
          <a:ext cx="8374063" cy="2787649"/>
        </p:xfrm>
        <a:graphic>
          <a:graphicData uri="http://schemas.openxmlformats.org/drawingml/2006/table">
            <a:tbl>
              <a:tblPr/>
              <a:tblGrid>
                <a:gridCol w="3684972"/>
                <a:gridCol w="2597912"/>
                <a:gridCol w="2091179"/>
              </a:tblGrid>
              <a:tr h="1347693">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nl-NL" sz="1600" b="1" i="0" u="none" strike="noStrike" cap="none" normalizeH="0" baseline="0" dirty="0" smtClean="0">
                          <a:ln>
                            <a:noFill/>
                          </a:ln>
                          <a:solidFill>
                            <a:schemeClr val="bg1"/>
                          </a:solidFill>
                          <a:effectLst/>
                          <a:latin typeface="Arial Narrow" pitchFamily="34" charset="0"/>
                          <a:cs typeface="Arial" pitchFamily="34" charset="0"/>
                          <a:sym typeface="Symbol" pitchFamily="18" charset="2"/>
                        </a:rPr>
                        <a:t>Ongoing Pregnancy Rate, %</a:t>
                      </a:r>
                    </a:p>
                  </a:txBody>
                  <a:tcPr marL="94519" marR="94519" marT="45702" marB="45702" anchor="b"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defRPr/>
                      </a:pPr>
                      <a:r>
                        <a:rPr kumimoji="0" lang="en-US" sz="1600" b="1" i="0" u="none" strike="noStrike" cap="none" normalizeH="0" baseline="0" dirty="0" smtClean="0">
                          <a:ln>
                            <a:noFill/>
                          </a:ln>
                          <a:solidFill>
                            <a:schemeClr val="bg1"/>
                          </a:solidFill>
                          <a:effectLst/>
                          <a:latin typeface="Arial Narrow" pitchFamily="34" charset="0"/>
                          <a:cs typeface="Arial" pitchFamily="34" charset="0"/>
                          <a:sym typeface="Symbol" pitchFamily="18" charset="2"/>
                        </a:rPr>
                        <a:t>ELONVA</a:t>
                      </a:r>
                      <a:r>
                        <a:rPr kumimoji="0" lang="en-US" sz="1600" b="1" i="0" u="none" strike="noStrike" kern="1200" cap="none" normalizeH="0" baseline="0" dirty="0" smtClean="0">
                          <a:ln>
                            <a:noFill/>
                          </a:ln>
                          <a:solidFill>
                            <a:schemeClr val="bg1"/>
                          </a:solidFill>
                          <a:effectLst/>
                          <a:latin typeface="Arial Narrow" pitchFamily="34" charset="0"/>
                          <a:ea typeface="+mn-ea"/>
                          <a:cs typeface="Arial" pitchFamily="34" charset="0"/>
                        </a:rPr>
                        <a:t>™</a:t>
                      </a:r>
                      <a:r>
                        <a:rPr kumimoji="0" lang="en-US" sz="1600" b="1" i="0" u="none" strike="noStrike" kern="1200" cap="none" normalizeH="0" baseline="0" dirty="0" smtClean="0">
                          <a:ln>
                            <a:noFill/>
                          </a:ln>
                          <a:solidFill>
                            <a:schemeClr val="bg1"/>
                          </a:solidFill>
                          <a:effectLst/>
                          <a:latin typeface="Arial Narrow" pitchFamily="34" charset="0"/>
                          <a:ea typeface="+mn-ea"/>
                          <a:cs typeface="Arial" pitchFamily="34" charset="0"/>
                          <a:sym typeface="Symbol" pitchFamily="18" charset="2"/>
                        </a:rPr>
                        <a:t> </a:t>
                      </a:r>
                      <a:br>
                        <a:rPr kumimoji="0" lang="en-US" sz="1600" b="1" i="0" u="none" strike="noStrike" kern="1200" cap="none" normalizeH="0" baseline="0" dirty="0" smtClean="0">
                          <a:ln>
                            <a:noFill/>
                          </a:ln>
                          <a:solidFill>
                            <a:schemeClr val="bg1"/>
                          </a:solidFill>
                          <a:effectLst/>
                          <a:latin typeface="Arial Narrow" pitchFamily="34" charset="0"/>
                          <a:ea typeface="+mn-ea"/>
                          <a:cs typeface="Arial" pitchFamily="34" charset="0"/>
                          <a:sym typeface="Symbol" pitchFamily="18" charset="2"/>
                        </a:rPr>
                      </a:br>
                      <a:r>
                        <a:rPr kumimoji="0" lang="en-US" sz="1600" b="1" i="0" u="none" strike="noStrike" cap="none" normalizeH="0" baseline="0" dirty="0" smtClean="0">
                          <a:ln>
                            <a:noFill/>
                          </a:ln>
                          <a:solidFill>
                            <a:schemeClr val="bg1"/>
                          </a:solidFill>
                          <a:effectLst/>
                          <a:latin typeface="Arial Narrow" pitchFamily="34" charset="0"/>
                          <a:cs typeface="Arial" pitchFamily="34" charset="0"/>
                          <a:sym typeface="Symbol" pitchFamily="18" charset="2"/>
                        </a:rPr>
                        <a:t>(</a:t>
                      </a:r>
                      <a:r>
                        <a:rPr kumimoji="0" lang="en-US" sz="1600" b="1" i="0" u="none" strike="noStrike" cap="none" normalizeH="0" baseline="0" dirty="0" err="1" smtClean="0">
                          <a:ln>
                            <a:noFill/>
                          </a:ln>
                          <a:solidFill>
                            <a:schemeClr val="bg1"/>
                          </a:solidFill>
                          <a:effectLst/>
                          <a:latin typeface="Arial Narrow" pitchFamily="34" charset="0"/>
                          <a:cs typeface="Arial" pitchFamily="34" charset="0"/>
                          <a:sym typeface="Symbol" pitchFamily="18" charset="2"/>
                        </a:rPr>
                        <a:t>corifollitropin</a:t>
                      </a:r>
                      <a:r>
                        <a:rPr kumimoji="0" lang="en-US" sz="1600" b="1" i="0" u="none" strike="noStrike" cap="none" normalizeH="0" baseline="0" dirty="0" smtClean="0">
                          <a:ln>
                            <a:noFill/>
                          </a:ln>
                          <a:solidFill>
                            <a:schemeClr val="bg1"/>
                          </a:solidFill>
                          <a:effectLst/>
                          <a:latin typeface="Arial Narrow" pitchFamily="34" charset="0"/>
                          <a:cs typeface="Arial" pitchFamily="34" charset="0"/>
                          <a:sym typeface="Symbol" pitchFamily="18" charset="2"/>
                        </a:rPr>
                        <a:t> alfa)</a:t>
                      </a:r>
                    </a:p>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1600" b="1" i="0" u="none" strike="noStrike" cap="none" normalizeH="0" baseline="0" dirty="0" smtClean="0">
                          <a:ln>
                            <a:noFill/>
                          </a:ln>
                          <a:solidFill>
                            <a:schemeClr val="bg1"/>
                          </a:solidFill>
                          <a:effectLst/>
                          <a:latin typeface="Arial Narrow" pitchFamily="34" charset="0"/>
                          <a:cs typeface="Arial" pitchFamily="34" charset="0"/>
                          <a:sym typeface="Symbol" pitchFamily="18" charset="2"/>
                        </a:rPr>
                        <a:t>150 </a:t>
                      </a:r>
                      <a:r>
                        <a:rPr kumimoji="0" lang="el-GR" sz="1600" b="1" i="0" u="none" strike="noStrike" cap="none" normalizeH="0" baseline="0" dirty="0" smtClean="0">
                          <a:ln>
                            <a:noFill/>
                          </a:ln>
                          <a:solidFill>
                            <a:schemeClr val="bg1"/>
                          </a:solidFill>
                          <a:effectLst/>
                          <a:latin typeface="Arial Narrow" pitchFamily="34" charset="0"/>
                          <a:cs typeface="Arial" pitchFamily="34" charset="0"/>
                        </a:rPr>
                        <a:t>μ</a:t>
                      </a:r>
                      <a:r>
                        <a:rPr kumimoji="0" lang="en-US" sz="1600" b="1" i="0" u="none" strike="noStrike" cap="none" normalizeH="0" baseline="0" dirty="0" smtClean="0">
                          <a:ln>
                            <a:noFill/>
                          </a:ln>
                          <a:solidFill>
                            <a:schemeClr val="bg1"/>
                          </a:solidFill>
                          <a:effectLst/>
                          <a:latin typeface="Arial Narrow" pitchFamily="34" charset="0"/>
                          <a:cs typeface="Arial" pitchFamily="34" charset="0"/>
                          <a:sym typeface="Symbol" pitchFamily="18" charset="2"/>
                        </a:rPr>
                        <a:t>g</a:t>
                      </a:r>
                    </a:p>
                  </a:txBody>
                  <a:tcPr marL="94519" marR="94519" marT="45702" marB="45702" anchor="b" horzOverflow="overflow">
                    <a:lnL>
                      <a:noFill/>
                    </a:lnL>
                    <a:lnR>
                      <a:noFill/>
                    </a:lnR>
                    <a:lnT w="12700" cap="flat" cmpd="sng" algn="ctr">
                      <a:solidFill>
                        <a:schemeClr val="bg1"/>
                      </a:solidFill>
                      <a:prstDash val="solid"/>
                      <a:round/>
                      <a:headEnd type="none" w="med" len="med"/>
                      <a:tailEnd type="none" w="med" len="med"/>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1600" b="1" i="0" u="none" strike="noStrike" cap="none" normalizeH="0" baseline="0" dirty="0" err="1" smtClean="0">
                          <a:ln>
                            <a:noFill/>
                          </a:ln>
                          <a:solidFill>
                            <a:schemeClr val="bg1"/>
                          </a:solidFill>
                          <a:effectLst/>
                          <a:latin typeface="Arial Narrow" pitchFamily="34" charset="0"/>
                          <a:cs typeface="Arial" pitchFamily="34" charset="0"/>
                        </a:rPr>
                        <a:t>rFSH</a:t>
                      </a:r>
                      <a:r>
                        <a:rPr kumimoji="0" lang="en-US" sz="1600" b="1" i="0" u="none" strike="noStrike" cap="none" normalizeH="0" baseline="0" dirty="0" smtClean="0">
                          <a:ln>
                            <a:noFill/>
                          </a:ln>
                          <a:solidFill>
                            <a:schemeClr val="bg1"/>
                          </a:solidFill>
                          <a:effectLst/>
                          <a:latin typeface="Arial Narrow" pitchFamily="34" charset="0"/>
                          <a:cs typeface="Arial" pitchFamily="34" charset="0"/>
                        </a:rPr>
                        <a:t/>
                      </a:r>
                      <a:br>
                        <a:rPr kumimoji="0" lang="en-US" sz="1600" b="1" i="0" u="none" strike="noStrike" cap="none" normalizeH="0" baseline="0" dirty="0" smtClean="0">
                          <a:ln>
                            <a:noFill/>
                          </a:ln>
                          <a:solidFill>
                            <a:schemeClr val="bg1"/>
                          </a:solidFill>
                          <a:effectLst/>
                          <a:latin typeface="Arial Narrow" pitchFamily="34" charset="0"/>
                          <a:cs typeface="Arial" pitchFamily="34" charset="0"/>
                        </a:rPr>
                      </a:br>
                      <a:r>
                        <a:rPr kumimoji="0" lang="en-US" sz="1600" b="1" i="0" u="none" strike="noStrike" cap="none" normalizeH="0" baseline="0" dirty="0" smtClean="0">
                          <a:ln>
                            <a:noFill/>
                          </a:ln>
                          <a:solidFill>
                            <a:schemeClr val="bg1"/>
                          </a:solidFill>
                          <a:effectLst/>
                          <a:latin typeface="Arial Narrow" pitchFamily="34" charset="0"/>
                          <a:cs typeface="Arial" pitchFamily="34" charset="0"/>
                        </a:rPr>
                        <a:t>200 IU/d</a:t>
                      </a:r>
                      <a:endParaRPr kumimoji="0" lang="en-US" sz="1600" b="1" i="0" u="none" strike="noStrike" cap="none" normalizeH="0" baseline="0" dirty="0" smtClean="0">
                        <a:ln>
                          <a:noFill/>
                        </a:ln>
                        <a:solidFill>
                          <a:schemeClr val="bg1"/>
                        </a:solidFill>
                        <a:effectLst/>
                        <a:latin typeface="Arial Narrow" pitchFamily="34" charset="0"/>
                        <a:cs typeface="Arial" pitchFamily="34" charset="0"/>
                        <a:sym typeface="Symbol" pitchFamily="18" charset="2"/>
                      </a:endParaRPr>
                    </a:p>
                  </a:txBody>
                  <a:tcPr marL="94519" marR="94519" marT="45702" marB="45702" anchor="b" horzOverflow="overflow">
                    <a:lnL>
                      <a:noFill/>
                    </a:lnL>
                    <a:lnR>
                      <a:noFill/>
                    </a:lnR>
                    <a:lnT w="12700" cap="flat" cmpd="sng" algn="ctr">
                      <a:solidFill>
                        <a:schemeClr val="bg1"/>
                      </a:solidFill>
                      <a:prstDash val="solid"/>
                      <a:round/>
                      <a:headEnd type="none" w="med" len="med"/>
                      <a:tailEnd type="none" w="med" len="med"/>
                    </a:lnT>
                    <a:lnB>
                      <a:noFill/>
                    </a:lnB>
                    <a:lnTlToBr>
                      <a:noFill/>
                    </a:lnTlToBr>
                    <a:lnBlToTr>
                      <a:noFill/>
                    </a:lnBlToTr>
                    <a:solidFill>
                      <a:schemeClr val="accent1"/>
                    </a:solidFill>
                  </a:tcPr>
                </a:tc>
              </a:tr>
              <a:tr h="719978">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Day 3 (n/N)</a:t>
                      </a:r>
                    </a:p>
                  </a:txBody>
                  <a:tcPr marL="94519" marR="94519" marT="45702" marB="45702" anchor="ctr" horzOverflow="overflow">
                    <a:lnL>
                      <a:noFill/>
                    </a:lnL>
                    <a:lnR>
                      <a:noFill/>
                    </a:lnR>
                    <a:lnT>
                      <a:noFill/>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41.7</a:t>
                      </a:r>
                      <a:br>
                        <a:rPr kumimoji="0" lang="en-US" sz="1600" b="0" i="0" u="none" strike="noStrike" cap="none" normalizeH="0" baseline="0" dirty="0" smtClean="0">
                          <a:ln>
                            <a:noFill/>
                          </a:ln>
                          <a:solidFill>
                            <a:schemeClr val="tx1"/>
                          </a:solidFill>
                          <a:effectLst/>
                          <a:latin typeface="Arial Narrow" pitchFamily="34" charset="0"/>
                          <a:cs typeface="Arial" pitchFamily="34" charset="0"/>
                        </a:rPr>
                      </a:br>
                      <a:r>
                        <a:rPr kumimoji="0" lang="en-US" sz="1600" b="0" i="0" u="none" strike="noStrike" cap="none" normalizeH="0" baseline="0" dirty="0" smtClean="0">
                          <a:ln>
                            <a:noFill/>
                          </a:ln>
                          <a:solidFill>
                            <a:schemeClr val="tx1"/>
                          </a:solidFill>
                          <a:effectLst/>
                          <a:latin typeface="Arial Narrow" pitchFamily="34" charset="0"/>
                          <a:cs typeface="Arial" pitchFamily="34" charset="0"/>
                        </a:rPr>
                        <a:t>(169/405)</a:t>
                      </a:r>
                    </a:p>
                  </a:txBody>
                  <a:tcPr marL="94519" marR="94519" marT="45702" marB="45702" anchor="ctr" horzOverflow="overflow">
                    <a:lnL>
                      <a:noFill/>
                    </a:lnL>
                    <a:lnR>
                      <a:noFill/>
                    </a:lnR>
                    <a:lnT>
                      <a:noFill/>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35.1</a:t>
                      </a:r>
                      <a:br>
                        <a:rPr kumimoji="0" lang="en-US" sz="1600" b="0" i="0" u="none" strike="noStrike" cap="none" normalizeH="0" baseline="0" dirty="0" smtClean="0">
                          <a:ln>
                            <a:noFill/>
                          </a:ln>
                          <a:solidFill>
                            <a:schemeClr val="tx1"/>
                          </a:solidFill>
                          <a:effectLst/>
                          <a:latin typeface="Arial Narrow" pitchFamily="34" charset="0"/>
                          <a:cs typeface="Arial" pitchFamily="34" charset="0"/>
                        </a:rPr>
                      </a:br>
                      <a:r>
                        <a:rPr kumimoji="0" lang="en-US" sz="1600" b="0" i="0" u="none" strike="noStrike" cap="none" normalizeH="0" baseline="0" dirty="0" smtClean="0">
                          <a:ln>
                            <a:noFill/>
                          </a:ln>
                          <a:solidFill>
                            <a:schemeClr val="tx1"/>
                          </a:solidFill>
                          <a:effectLst/>
                          <a:latin typeface="Arial Narrow" pitchFamily="34" charset="0"/>
                          <a:cs typeface="Arial" pitchFamily="34" charset="0"/>
                        </a:rPr>
                        <a:t>(156/445)</a:t>
                      </a:r>
                    </a:p>
                  </a:txBody>
                  <a:tcPr marL="94519" marR="94519" marT="45702" marB="45702" anchor="ctr" horzOverflow="overflow">
                    <a:lnL>
                      <a:noFill/>
                    </a:lnL>
                    <a:lnR>
                      <a:noFill/>
                    </a:lnR>
                    <a:lnT>
                      <a:noFill/>
                    </a:lnT>
                    <a:lnB w="3175" cap="flat" cmpd="sng" algn="ctr">
                      <a:solidFill>
                        <a:schemeClr val="tx1"/>
                      </a:solidFill>
                      <a:prstDash val="sysDash"/>
                      <a:round/>
                      <a:headEnd type="none" w="med" len="med"/>
                      <a:tailEnd type="none" w="med" len="med"/>
                    </a:lnB>
                    <a:lnTlToBr>
                      <a:noFill/>
                    </a:lnTlToBr>
                    <a:lnBlToTr>
                      <a:noFill/>
                    </a:lnBlToTr>
                    <a:noFill/>
                  </a:tcPr>
                </a:tc>
              </a:tr>
              <a:tr h="719978">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Day 5 (n/N)</a:t>
                      </a:r>
                    </a:p>
                  </a:txBody>
                  <a:tcPr marL="94519" marR="94519" marT="45702" marB="45702" anchor="ctr" horzOverflow="overflow">
                    <a:lnL>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sym typeface="Symbol" pitchFamily="18" charset="2"/>
                        </a:rPr>
                        <a:t>47.1</a:t>
                      </a:r>
                      <a:br>
                        <a:rPr kumimoji="0" lang="en-US" sz="1600" b="0" i="0" u="none" strike="noStrike" cap="none" normalizeH="0" baseline="0" dirty="0" smtClean="0">
                          <a:ln>
                            <a:noFill/>
                          </a:ln>
                          <a:solidFill>
                            <a:schemeClr val="tx1"/>
                          </a:solidFill>
                          <a:effectLst/>
                          <a:latin typeface="Arial Narrow" pitchFamily="34" charset="0"/>
                          <a:cs typeface="Arial" pitchFamily="34" charset="0"/>
                          <a:sym typeface="Symbol" pitchFamily="18" charset="2"/>
                        </a:rPr>
                      </a:br>
                      <a:r>
                        <a:rPr kumimoji="0" lang="en-US" sz="1600" b="0" i="0" u="none" strike="noStrike" cap="none" normalizeH="0" baseline="0" dirty="0" smtClean="0">
                          <a:ln>
                            <a:noFill/>
                          </a:ln>
                          <a:solidFill>
                            <a:schemeClr val="tx1"/>
                          </a:solidFill>
                          <a:effectLst/>
                          <a:latin typeface="Arial Narrow" pitchFamily="34" charset="0"/>
                          <a:cs typeface="Arial" pitchFamily="34" charset="0"/>
                          <a:sym typeface="Symbol" pitchFamily="18" charset="2"/>
                        </a:rPr>
                        <a:t>(121/257)</a:t>
                      </a:r>
                    </a:p>
                  </a:txBody>
                  <a:tcPr marL="94519" marR="94519" marT="45702" marB="45702" anchor="ctr" horzOverflow="overflow">
                    <a:lnL>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sym typeface="Symbol" pitchFamily="18" charset="2"/>
                        </a:rPr>
                        <a:t>50.6</a:t>
                      </a:r>
                      <a:br>
                        <a:rPr kumimoji="0" lang="en-US" sz="1600" b="0" i="0" u="none" strike="noStrike" cap="none" normalizeH="0" baseline="0" dirty="0" smtClean="0">
                          <a:ln>
                            <a:noFill/>
                          </a:ln>
                          <a:solidFill>
                            <a:schemeClr val="tx1"/>
                          </a:solidFill>
                          <a:effectLst/>
                          <a:latin typeface="Arial Narrow" pitchFamily="34" charset="0"/>
                          <a:cs typeface="Arial" pitchFamily="34" charset="0"/>
                          <a:sym typeface="Symbol" pitchFamily="18" charset="2"/>
                        </a:rPr>
                      </a:br>
                      <a:r>
                        <a:rPr kumimoji="0" lang="en-US" sz="1600" b="0" i="0" u="none" strike="noStrike" cap="none" normalizeH="0" baseline="0" dirty="0" smtClean="0">
                          <a:ln>
                            <a:noFill/>
                          </a:ln>
                          <a:solidFill>
                            <a:schemeClr val="tx1"/>
                          </a:solidFill>
                          <a:effectLst/>
                          <a:latin typeface="Arial Narrow" pitchFamily="34" charset="0"/>
                          <a:cs typeface="Arial" pitchFamily="34" charset="0"/>
                          <a:sym typeface="Symbol" pitchFamily="18" charset="2"/>
                        </a:rPr>
                        <a:t>(126/249)</a:t>
                      </a:r>
                    </a:p>
                  </a:txBody>
                  <a:tcPr marL="94519" marR="94519" marT="45702" marB="45702" anchor="ctr" horzOverflow="overflow">
                    <a:lnL>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r>
            </a:tbl>
          </a:graphicData>
        </a:graphic>
      </p:graphicFrame>
    </p:spTree>
  </p:cSld>
  <p:clrMapOvr>
    <a:masterClrMapping/>
  </p:clrMapOvr>
  <p:transition advClick="0">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57"/>
          <p:cNvSpPr>
            <a:spLocks noGrp="1" noChangeArrowheads="1"/>
          </p:cNvSpPr>
          <p:nvPr>
            <p:ph type="title"/>
          </p:nvPr>
        </p:nvSpPr>
        <p:spPr/>
        <p:txBody>
          <a:bodyPr/>
          <a:lstStyle/>
          <a:p>
            <a:r>
              <a:rPr lang="en-US" sz="3600" smtClean="0"/>
              <a:t>Co-primary End Point: Number of Oocytes Retrieved</a:t>
            </a:r>
            <a:r>
              <a:rPr lang="en-US" sz="3600" baseline="30000" smtClean="0"/>
              <a:t>1</a:t>
            </a:r>
          </a:p>
        </p:txBody>
      </p:sp>
      <p:sp>
        <p:nvSpPr>
          <p:cNvPr id="53250" name="Rectangle 58"/>
          <p:cNvSpPr>
            <a:spLocks noGrp="1" noChangeArrowheads="1"/>
          </p:cNvSpPr>
          <p:nvPr>
            <p:ph type="body" idx="1"/>
          </p:nvPr>
        </p:nvSpPr>
        <p:spPr>
          <a:xfrm>
            <a:off x="457200" y="4337050"/>
            <a:ext cx="8229600" cy="989013"/>
          </a:xfrm>
        </p:spPr>
        <p:txBody>
          <a:bodyPr/>
          <a:lstStyle/>
          <a:p>
            <a:r>
              <a:rPr lang="en-US" sz="2000" smtClean="0"/>
              <a:t>Quality of oocytes, by percentage of </a:t>
            </a:r>
            <a:r>
              <a:rPr lang="en-US" sz="2000" smtClean="0">
                <a:latin typeface="Cambria Math" pitchFamily="18" charset="0"/>
                <a:ea typeface="Cambria Math" pitchFamily="18" charset="0"/>
                <a:cs typeface="Times New Roman" pitchFamily="18" charset="0"/>
              </a:rPr>
              <a:t>MII </a:t>
            </a:r>
            <a:r>
              <a:rPr lang="en-US" sz="2000" smtClean="0"/>
              <a:t>oocytes, was comparable between treatments</a:t>
            </a:r>
          </a:p>
        </p:txBody>
      </p:sp>
      <p:graphicFrame>
        <p:nvGraphicFramePr>
          <p:cNvPr id="498743" name="Group 55"/>
          <p:cNvGraphicFramePr>
            <a:graphicFrameLocks noGrp="1"/>
          </p:cNvGraphicFramePr>
          <p:nvPr>
            <p:ph idx="4294967295"/>
          </p:nvPr>
        </p:nvGraphicFramePr>
        <p:xfrm>
          <a:off x="476250" y="1862138"/>
          <a:ext cx="8175625" cy="2225674"/>
        </p:xfrm>
        <a:graphic>
          <a:graphicData uri="http://schemas.openxmlformats.org/drawingml/2006/table">
            <a:tbl>
              <a:tblPr/>
              <a:tblGrid>
                <a:gridCol w="2092325"/>
                <a:gridCol w="2262188"/>
                <a:gridCol w="1792287"/>
                <a:gridCol w="2028825"/>
              </a:tblGrid>
              <a:tr h="1067104">
                <a:tc>
                  <a:txBody>
                    <a:bodyPr/>
                    <a:lstStyle/>
                    <a:p>
                      <a:pPr marL="95250" marR="0" lvl="0" indent="0" algn="l" defTabSz="914400" rtl="0" eaLnBrk="1" fontAlgn="base" latinLnBrk="0" hangingPunct="1">
                        <a:lnSpc>
                          <a:spcPct val="100000"/>
                        </a:lnSpc>
                        <a:spcBef>
                          <a:spcPct val="0"/>
                        </a:spcBef>
                        <a:spcAft>
                          <a:spcPct val="0"/>
                        </a:spcAft>
                        <a:buClrTx/>
                        <a:buSzTx/>
                        <a:buFontTx/>
                        <a:buNone/>
                        <a:tabLst/>
                      </a:pPr>
                      <a:endParaRPr kumimoji="0" lang="it-IT" sz="1600" b="1" i="0" u="none" strike="noStrike" cap="none" normalizeH="0" baseline="0" dirty="0" smtClean="0">
                        <a:ln>
                          <a:noFill/>
                        </a:ln>
                        <a:solidFill>
                          <a:schemeClr val="bg1"/>
                        </a:solidFill>
                        <a:effectLst/>
                        <a:latin typeface="Arial Narrow" pitchFamily="34" charset="0"/>
                        <a:cs typeface="Arial" pitchFamily="34" charset="0"/>
                      </a:endParaRPr>
                    </a:p>
                  </a:txBody>
                  <a:tcPr marT="45733" marB="45733" anchor="b" horzOverflow="overflow">
                    <a:lnL cap="flat">
                      <a:noFill/>
                    </a:lnL>
                    <a:lnR>
                      <a:noFill/>
                    </a:lnR>
                    <a:lnT cap="fla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1" i="0" u="none" strike="noStrike" cap="none" normalizeH="0" baseline="0" dirty="0" smtClean="0">
                          <a:ln>
                            <a:noFill/>
                          </a:ln>
                          <a:solidFill>
                            <a:schemeClr val="bg1"/>
                          </a:solidFill>
                          <a:effectLst/>
                          <a:latin typeface="Arial Narrow" pitchFamily="34" charset="0"/>
                          <a:cs typeface="Arial" pitchFamily="34" charset="0"/>
                        </a:rPr>
                        <a:t>ELONVA</a:t>
                      </a:r>
                      <a:r>
                        <a:rPr kumimoji="0" lang="en-US" sz="1600" b="1" i="0" u="none" strike="noStrike" cap="none" normalizeH="0" baseline="30000" dirty="0" smtClean="0">
                          <a:ln>
                            <a:noFill/>
                          </a:ln>
                          <a:solidFill>
                            <a:schemeClr val="bg1"/>
                          </a:solidFill>
                          <a:effectLst/>
                          <a:latin typeface="Arial Narrow" pitchFamily="34" charset="0"/>
                          <a:cs typeface="Arial" pitchFamily="34" charset="0"/>
                        </a:rPr>
                        <a:t>™</a:t>
                      </a:r>
                      <a:r>
                        <a:rPr kumimoji="0" lang="en-US" sz="1600" b="1" i="0" u="none" strike="noStrike" cap="none" normalizeH="0" baseline="0" dirty="0" smtClean="0">
                          <a:ln>
                            <a:noFill/>
                          </a:ln>
                          <a:solidFill>
                            <a:schemeClr val="bg1"/>
                          </a:solidFill>
                          <a:effectLst/>
                          <a:latin typeface="Arial Narrow" pitchFamily="34" charset="0"/>
                          <a:cs typeface="Arial" pitchFamily="34" charset="0"/>
                        </a:rPr>
                        <a:t> </a:t>
                      </a:r>
                      <a:br>
                        <a:rPr kumimoji="0" lang="en-US" sz="1600" b="1" i="0" u="none" strike="noStrike" cap="none" normalizeH="0" baseline="0" dirty="0" smtClean="0">
                          <a:ln>
                            <a:noFill/>
                          </a:ln>
                          <a:solidFill>
                            <a:schemeClr val="bg1"/>
                          </a:solidFill>
                          <a:effectLst/>
                          <a:latin typeface="Arial Narrow" pitchFamily="34" charset="0"/>
                          <a:cs typeface="Arial" pitchFamily="34" charset="0"/>
                        </a:rPr>
                      </a:br>
                      <a:r>
                        <a:rPr kumimoji="0" lang="en-US" sz="1600" b="1" i="0" u="none" strike="noStrike" cap="none" normalizeH="0" baseline="0" dirty="0" smtClean="0">
                          <a:ln>
                            <a:noFill/>
                          </a:ln>
                          <a:solidFill>
                            <a:schemeClr val="bg1"/>
                          </a:solidFill>
                          <a:effectLst/>
                          <a:latin typeface="Arial Narrow" pitchFamily="34" charset="0"/>
                          <a:cs typeface="Arial" pitchFamily="34" charset="0"/>
                        </a:rPr>
                        <a:t>(corifollitropin alfa)</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Narrow" pitchFamily="34" charset="0"/>
                          <a:cs typeface="Arial" pitchFamily="34" charset="0"/>
                        </a:rPr>
                        <a:t>150 µg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Narrow" pitchFamily="34" charset="0"/>
                          <a:cs typeface="Times New Roman" pitchFamily="18" charset="0"/>
                        </a:rPr>
                        <a:t>(n=756)</a:t>
                      </a:r>
                    </a:p>
                  </a:txBody>
                  <a:tcPr marT="45733" marB="45733" anchor="b" horzOverflow="overflow">
                    <a:lnL>
                      <a:noFill/>
                    </a:lnL>
                    <a:lnR>
                      <a:noFill/>
                    </a:lnR>
                    <a:lnT cap="flat">
                      <a:noFill/>
                    </a:lnT>
                    <a:lnB>
                      <a:noFill/>
                    </a:lnB>
                    <a:lnTlToBr>
                      <a:noFill/>
                    </a:lnTlToBr>
                    <a:lnBlToTr>
                      <a:noFill/>
                    </a:lnBlToTr>
                    <a:solidFill>
                      <a:schemeClr val="accent1"/>
                    </a:solidFill>
                  </a:tcPr>
                </a:tc>
                <a:tc>
                  <a:txBody>
                    <a:bodyPr/>
                    <a:lstStyle/>
                    <a:p>
                      <a:pPr marL="230188" marR="0" lvl="0" indent="-230188" algn="ctr" defTabSz="7620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Narrow" pitchFamily="34" charset="0"/>
                          <a:cs typeface="Arial" pitchFamily="34" charset="0"/>
                        </a:rPr>
                        <a:t>rFSH</a:t>
                      </a:r>
                      <a:endParaRPr kumimoji="0" lang="en-US" sz="1600" b="1" i="0" u="none" strike="noStrike" cap="none" normalizeH="0" baseline="30000" dirty="0" smtClean="0">
                        <a:ln>
                          <a:noFill/>
                        </a:ln>
                        <a:solidFill>
                          <a:schemeClr val="bg1"/>
                        </a:solidFill>
                        <a:effectLst/>
                        <a:latin typeface="Arial Narrow" pitchFamily="34" charset="0"/>
                        <a:cs typeface="Arial" pitchFamily="34" charset="0"/>
                      </a:endParaRPr>
                    </a:p>
                    <a:p>
                      <a:pPr marL="230188" marR="0" lvl="0" indent="-230188" algn="ctr" defTabSz="7620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Narrow" pitchFamily="34" charset="0"/>
                          <a:cs typeface="Arial" pitchFamily="34" charset="0"/>
                        </a:rPr>
                        <a:t>200 IU/d</a:t>
                      </a:r>
                    </a:p>
                    <a:p>
                      <a:pPr marL="230188" marR="0" lvl="0" indent="-230188" algn="ctr" defTabSz="7620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Narrow" pitchFamily="34" charset="0"/>
                          <a:cs typeface="Arial" pitchFamily="34" charset="0"/>
                        </a:rPr>
                        <a:t>(n=750)</a:t>
                      </a:r>
                    </a:p>
                  </a:txBody>
                  <a:tcPr marT="45733" marB="45733" anchor="b" horzOverflow="overflow">
                    <a:lnL>
                      <a:noFill/>
                    </a:lnL>
                    <a:lnR>
                      <a:noFill/>
                    </a:lnR>
                    <a:lnT cap="flat">
                      <a:noFill/>
                    </a:lnT>
                    <a:lnB>
                      <a:noFill/>
                    </a:lnB>
                    <a:lnTlToBr>
                      <a:noFill/>
                    </a:lnTlToBr>
                    <a:lnBlToTr>
                      <a:noFill/>
                    </a:lnBlToTr>
                    <a:solidFill>
                      <a:schemeClr val="accent1"/>
                    </a:solidFill>
                  </a:tcPr>
                </a:tc>
                <a:tc>
                  <a:txBody>
                    <a:bodyPr/>
                    <a:lstStyle/>
                    <a:p>
                      <a:pPr marL="0" marR="0" lvl="0" indent="0" algn="ctr" defTabSz="7620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Narrow" pitchFamily="34" charset="0"/>
                          <a:cs typeface="Arial" pitchFamily="34" charset="0"/>
                        </a:rPr>
                        <a:t>Estimated Difference,</a:t>
                      </a:r>
                      <a:endParaRPr kumimoji="0" lang="en-US" sz="1600" b="1" i="0" u="none" strike="noStrike" cap="none" normalizeH="0" baseline="30000" dirty="0" smtClean="0">
                        <a:ln>
                          <a:noFill/>
                        </a:ln>
                        <a:solidFill>
                          <a:schemeClr val="bg1"/>
                        </a:solidFill>
                        <a:effectLst/>
                        <a:latin typeface="Arial Narrow" pitchFamily="34" charset="0"/>
                        <a:cs typeface="Arial" pitchFamily="34" charset="0"/>
                      </a:endParaRPr>
                    </a:p>
                    <a:p>
                      <a:pPr marL="0" marR="0" lvl="0" indent="0" algn="ctr" defTabSz="7620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Narrow" pitchFamily="34" charset="0"/>
                          <a:cs typeface="Arial" pitchFamily="34" charset="0"/>
                        </a:rPr>
                        <a:t>ANOVA (95% CI)</a:t>
                      </a:r>
                    </a:p>
                  </a:txBody>
                  <a:tcPr marT="45733" marB="45733" anchor="b" horzOverflow="overflow">
                    <a:lnL>
                      <a:noFill/>
                    </a:lnL>
                    <a:lnR cap="flat">
                      <a:noFill/>
                    </a:lnR>
                    <a:lnT cap="flat">
                      <a:noFill/>
                    </a:lnT>
                    <a:lnB>
                      <a:noFill/>
                    </a:lnB>
                    <a:lnTlToBr>
                      <a:noFill/>
                    </a:lnTlToBr>
                    <a:lnBlToTr>
                      <a:noFill/>
                    </a:lnBlToTr>
                    <a:solidFill>
                      <a:schemeClr val="accent1"/>
                    </a:solidFill>
                  </a:tcPr>
                </a:tc>
              </a:tr>
              <a:tr h="579285">
                <a:tc>
                  <a:txBody>
                    <a:bodyPr/>
                    <a:lstStyle/>
                    <a:p>
                      <a:pPr marL="0" marR="0" lvl="0" indent="0" algn="l" defTabSz="7620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Narrow" pitchFamily="34" charset="0"/>
                          <a:cs typeface="Times New Roman" pitchFamily="18" charset="0"/>
                        </a:rPr>
                        <a:t>Mean (SD) number </a:t>
                      </a:r>
                      <a:br>
                        <a:rPr kumimoji="0" lang="en-US" sz="1600" b="0" i="0" u="none" strike="noStrike" cap="none" normalizeH="0" baseline="0" dirty="0" smtClean="0">
                          <a:ln>
                            <a:noFill/>
                          </a:ln>
                          <a:solidFill>
                            <a:schemeClr val="tx1"/>
                          </a:solidFill>
                          <a:effectLst/>
                          <a:latin typeface="Arial Narrow" pitchFamily="34" charset="0"/>
                          <a:cs typeface="Times New Roman" pitchFamily="18" charset="0"/>
                        </a:rPr>
                      </a:br>
                      <a:r>
                        <a:rPr kumimoji="0" lang="en-US" sz="1600" b="0" i="0" u="none" strike="noStrike" cap="none" normalizeH="0" baseline="0" dirty="0" smtClean="0">
                          <a:ln>
                            <a:noFill/>
                          </a:ln>
                          <a:solidFill>
                            <a:schemeClr val="tx1"/>
                          </a:solidFill>
                          <a:effectLst/>
                          <a:latin typeface="Arial Narrow" pitchFamily="34" charset="0"/>
                          <a:cs typeface="Times New Roman" pitchFamily="18" charset="0"/>
                        </a:rPr>
                        <a:t>of oocytes retrieved</a:t>
                      </a:r>
                    </a:p>
                  </a:txBody>
                  <a:tcPr marT="45733" marB="45733" horzOverflow="overflow">
                    <a:lnL cap="flat">
                      <a:noFill/>
                    </a:lnL>
                    <a:lnR>
                      <a:noFill/>
                    </a:lnR>
                    <a:lnT>
                      <a:noFill/>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230188" marR="0" lvl="0" indent="-230188" algn="ctr" defTabSz="7620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Narrow" pitchFamily="34" charset="0"/>
                          <a:cs typeface="Times New Roman" pitchFamily="18" charset="0"/>
                        </a:rPr>
                        <a:t>13.7 (8.2)</a:t>
                      </a:r>
                    </a:p>
                  </a:txBody>
                  <a:tcPr marT="45733" marB="45733" horzOverflow="overflow">
                    <a:lnL>
                      <a:noFill/>
                    </a:lnL>
                    <a:lnR>
                      <a:noFill/>
                    </a:lnR>
                    <a:lnT>
                      <a:noFill/>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230188" marR="0" lvl="0" indent="-230188" algn="ctr" defTabSz="7620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Narrow" pitchFamily="34" charset="0"/>
                          <a:cs typeface="Times New Roman" pitchFamily="18" charset="0"/>
                        </a:rPr>
                        <a:t>12.5 (6.7)</a:t>
                      </a:r>
                    </a:p>
                  </a:txBody>
                  <a:tcPr marT="45733" marB="45733" horzOverflow="overflow">
                    <a:lnL>
                      <a:noFill/>
                    </a:lnL>
                    <a:lnR>
                      <a:noFill/>
                    </a:lnR>
                    <a:lnT>
                      <a:noFill/>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230188" marR="0" lvl="0" indent="-230188" algn="ctr" defTabSz="7620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Narrow" pitchFamily="34" charset="0"/>
                          <a:cs typeface="Times New Roman" pitchFamily="18" charset="0"/>
                        </a:rPr>
                        <a:t>1.2</a:t>
                      </a:r>
                      <a:r>
                        <a:rPr kumimoji="0" lang="en-US" sz="1600" b="0" i="0" u="none" strike="noStrike" cap="none" normalizeH="0" baseline="30000" dirty="0" smtClean="0">
                          <a:ln>
                            <a:noFill/>
                          </a:ln>
                          <a:solidFill>
                            <a:schemeClr val="tx1"/>
                          </a:solidFill>
                          <a:effectLst/>
                          <a:latin typeface="Arial Narrow" pitchFamily="34" charset="0"/>
                          <a:cs typeface="Times New Roman" pitchFamily="18" charset="0"/>
                        </a:rPr>
                        <a:t>a</a:t>
                      </a:r>
                      <a:r>
                        <a:rPr kumimoji="0" lang="en-US" sz="1600" b="0" i="0" u="none" strike="noStrike" cap="none" normalizeH="0" baseline="0" dirty="0" smtClean="0">
                          <a:ln>
                            <a:noFill/>
                          </a:ln>
                          <a:solidFill>
                            <a:schemeClr val="tx1"/>
                          </a:solidFill>
                          <a:effectLst/>
                          <a:latin typeface="Arial Narrow" pitchFamily="34" charset="0"/>
                          <a:cs typeface="Times New Roman" pitchFamily="18" charset="0"/>
                        </a:rPr>
                        <a:t> (0.5–1.9)</a:t>
                      </a:r>
                    </a:p>
                  </a:txBody>
                  <a:tcPr marT="45733" marB="45733" horzOverflow="overflow">
                    <a:lnL>
                      <a:noFill/>
                    </a:lnL>
                    <a:lnR cap="flat">
                      <a:noFill/>
                    </a:lnR>
                    <a:lnT>
                      <a:noFill/>
                    </a:lnT>
                    <a:lnB w="3175" cap="flat" cmpd="sng" algn="ctr">
                      <a:solidFill>
                        <a:schemeClr val="tx1"/>
                      </a:solidFill>
                      <a:prstDash val="sysDash"/>
                      <a:round/>
                      <a:headEnd type="none" w="med" len="med"/>
                      <a:tailEnd type="none" w="med" len="med"/>
                    </a:lnB>
                    <a:lnTlToBr>
                      <a:noFill/>
                    </a:lnTlToBr>
                    <a:lnBlToTr>
                      <a:noFill/>
                    </a:lnBlToTr>
                    <a:noFill/>
                  </a:tcPr>
                </a:tc>
              </a:tr>
              <a:tr h="579285">
                <a:tc>
                  <a:txBody>
                    <a:bodyPr/>
                    <a:lstStyle/>
                    <a:p>
                      <a:pPr marL="0" marR="0" lvl="0" indent="0" algn="l" defTabSz="7620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Narrow" pitchFamily="34" charset="0"/>
                          <a:cs typeface="Times New Roman" pitchFamily="18" charset="0"/>
                        </a:rPr>
                        <a:t>Mean percentage of </a:t>
                      </a:r>
                      <a:r>
                        <a:rPr kumimoji="0" lang="en-US" sz="1600" b="0" i="0" u="none" strike="noStrike" cap="none" normalizeH="0" baseline="0" dirty="0" smtClean="0">
                          <a:ln>
                            <a:noFill/>
                          </a:ln>
                          <a:solidFill>
                            <a:schemeClr val="tx1"/>
                          </a:solidFill>
                          <a:effectLst/>
                          <a:latin typeface="Cambria Math" pitchFamily="18" charset="0"/>
                          <a:ea typeface="Cambria Math" pitchFamily="18" charset="0"/>
                          <a:cs typeface="Times New Roman" pitchFamily="18" charset="0"/>
                        </a:rPr>
                        <a:t>MII</a:t>
                      </a:r>
                      <a:r>
                        <a:rPr kumimoji="0" lang="en-US" sz="1600" b="0" i="0" u="none" strike="noStrike" cap="none" normalizeH="0" baseline="0" dirty="0" smtClean="0">
                          <a:ln>
                            <a:noFill/>
                          </a:ln>
                          <a:solidFill>
                            <a:schemeClr val="tx1"/>
                          </a:solidFill>
                          <a:effectLst/>
                          <a:latin typeface="Arial Narrow" pitchFamily="34" charset="0"/>
                          <a:cs typeface="Times New Roman" pitchFamily="18" charset="0"/>
                        </a:rPr>
                        <a:t> oocytes</a:t>
                      </a:r>
                    </a:p>
                  </a:txBody>
                  <a:tcPr marT="45733" marB="45733" horzOverflow="overflow">
                    <a:lnL cap="flat">
                      <a:noFill/>
                    </a:lnL>
                    <a:lnR>
                      <a:noFill/>
                    </a:lnR>
                    <a:lnT w="3175" cap="flat" cmpd="sng" algn="ctr">
                      <a:solidFill>
                        <a:schemeClr val="tx1"/>
                      </a:solidFill>
                      <a:prstDash val="sysDash"/>
                      <a:round/>
                      <a:headEnd type="none" w="med" len="med"/>
                      <a:tailEnd type="none" w="med" len="med"/>
                    </a:lnT>
                    <a:lnB cap="flat">
                      <a:noFill/>
                    </a:lnB>
                    <a:lnTlToBr>
                      <a:noFill/>
                    </a:lnTlToBr>
                    <a:lnBlToTr>
                      <a:noFill/>
                    </a:lnBlToTr>
                    <a:noFill/>
                  </a:tcPr>
                </a:tc>
                <a:tc>
                  <a:txBody>
                    <a:bodyPr/>
                    <a:lstStyle/>
                    <a:p>
                      <a:pPr marL="230188" marR="0" lvl="0" indent="-230188" algn="ctr" defTabSz="7620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Narrow" pitchFamily="34" charset="0"/>
                          <a:cs typeface="Times New Roman" pitchFamily="18" charset="0"/>
                        </a:rPr>
                        <a:t>78.9</a:t>
                      </a:r>
                    </a:p>
                  </a:txBody>
                  <a:tcPr marT="45733" marB="45733" horzOverflow="overflow">
                    <a:lnL>
                      <a:noFill/>
                    </a:lnL>
                    <a:lnR>
                      <a:noFill/>
                    </a:lnR>
                    <a:lnT w="3175" cap="flat" cmpd="sng" algn="ctr">
                      <a:solidFill>
                        <a:schemeClr val="tx1"/>
                      </a:solidFill>
                      <a:prstDash val="sysDash"/>
                      <a:round/>
                      <a:headEnd type="none" w="med" len="med"/>
                      <a:tailEnd type="none" w="med" len="med"/>
                    </a:lnT>
                    <a:lnB cap="flat">
                      <a:noFill/>
                    </a:lnB>
                    <a:lnTlToBr>
                      <a:noFill/>
                    </a:lnTlToBr>
                    <a:lnBlToTr>
                      <a:noFill/>
                    </a:lnBlToTr>
                    <a:noFill/>
                  </a:tcPr>
                </a:tc>
                <a:tc>
                  <a:txBody>
                    <a:bodyPr/>
                    <a:lstStyle/>
                    <a:p>
                      <a:pPr marL="230188" marR="0" lvl="0" indent="-230188" algn="ctr" defTabSz="7620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Narrow" pitchFamily="34" charset="0"/>
                          <a:cs typeface="Times New Roman" pitchFamily="18" charset="0"/>
                        </a:rPr>
                        <a:t>77.4</a:t>
                      </a:r>
                    </a:p>
                  </a:txBody>
                  <a:tcPr marT="45733" marB="45733" horzOverflow="overflow">
                    <a:lnL>
                      <a:noFill/>
                    </a:lnL>
                    <a:lnR>
                      <a:noFill/>
                    </a:lnR>
                    <a:lnT w="3175" cap="flat" cmpd="sng" algn="ctr">
                      <a:solidFill>
                        <a:schemeClr val="tx1"/>
                      </a:solidFill>
                      <a:prstDash val="sysDash"/>
                      <a:round/>
                      <a:headEnd type="none" w="med" len="med"/>
                      <a:tailEnd type="none" w="med" len="med"/>
                    </a:lnT>
                    <a:lnB cap="flat">
                      <a:noFill/>
                    </a:lnB>
                    <a:lnTlToBr>
                      <a:noFill/>
                    </a:lnTlToBr>
                    <a:lnBlToTr>
                      <a:noFill/>
                    </a:lnBlToTr>
                    <a:noFill/>
                  </a:tcPr>
                </a:tc>
                <a:tc>
                  <a:txBody>
                    <a:bodyPr/>
                    <a:lstStyle/>
                    <a:p>
                      <a:pPr marL="230188" marR="0" lvl="0" indent="-230188" algn="ctr" defTabSz="7620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Narrow" pitchFamily="34" charset="0"/>
                        <a:cs typeface="Times New Roman" pitchFamily="18" charset="0"/>
                      </a:endParaRPr>
                    </a:p>
                  </a:txBody>
                  <a:tcPr marT="45733" marB="45733" horzOverflow="overflow">
                    <a:lnL>
                      <a:noFill/>
                    </a:lnL>
                    <a:lnR cap="flat">
                      <a:noFill/>
                    </a:lnR>
                    <a:lnT w="3175" cap="flat" cmpd="sng" algn="ctr">
                      <a:solidFill>
                        <a:schemeClr val="tx1"/>
                      </a:solidFill>
                      <a:prstDash val="sysDash"/>
                      <a:round/>
                      <a:headEnd type="none" w="med" len="med"/>
                      <a:tailEnd type="none" w="med" len="med"/>
                    </a:lnT>
                    <a:lnB cap="flat">
                      <a:noFill/>
                    </a:lnB>
                    <a:lnTlToBr>
                      <a:noFill/>
                    </a:lnTlToBr>
                    <a:lnBlToTr>
                      <a:noFill/>
                    </a:lnBlToTr>
                    <a:noFill/>
                  </a:tcPr>
                </a:tc>
              </a:tr>
            </a:tbl>
          </a:graphicData>
        </a:graphic>
      </p:graphicFrame>
      <p:sp>
        <p:nvSpPr>
          <p:cNvPr id="53265" name="Text Box 35"/>
          <p:cNvSpPr txBox="1">
            <a:spLocks noChangeArrowheads="1"/>
          </p:cNvSpPr>
          <p:nvPr/>
        </p:nvSpPr>
        <p:spPr bwMode="auto">
          <a:xfrm>
            <a:off x="185738" y="5746750"/>
            <a:ext cx="8688387" cy="887413"/>
          </a:xfrm>
          <a:prstGeom prst="rect">
            <a:avLst/>
          </a:prstGeom>
          <a:noFill/>
          <a:ln w="12700" algn="ctr">
            <a:noFill/>
            <a:miter lim="800000"/>
            <a:headEnd/>
            <a:tailEnd/>
          </a:ln>
        </p:spPr>
        <p:txBody>
          <a:bodyPr lIns="0" tIns="0" rIns="0" bIns="0" anchor="b"/>
          <a:lstStyle/>
          <a:p>
            <a:pPr marL="52388" indent="-52388" eaLnBrk="0" hangingPunct="0"/>
            <a:r>
              <a:rPr lang="en-US" sz="1200" baseline="30000">
                <a:latin typeface="Calibri" pitchFamily="34" charset="0"/>
                <a:ea typeface="Arial Unicode MS"/>
                <a:cs typeface="Arial Unicode MS"/>
              </a:rPr>
              <a:t>a	</a:t>
            </a:r>
            <a:r>
              <a:rPr lang="en-US" sz="1200" i="1">
                <a:latin typeface="Calibri" pitchFamily="34" charset="0"/>
                <a:ea typeface="Arial Unicode MS"/>
                <a:cs typeface="Arial Unicode MS"/>
              </a:rPr>
              <a:t>P</a:t>
            </a:r>
            <a:r>
              <a:rPr lang="en-US" sz="1200">
                <a:latin typeface="Calibri" pitchFamily="34" charset="0"/>
                <a:ea typeface="Arial Unicode MS"/>
                <a:cs typeface="Arial Unicode MS"/>
              </a:rPr>
              <a:t>=0.001.</a:t>
            </a:r>
            <a:br>
              <a:rPr lang="en-US" sz="1200">
                <a:latin typeface="Calibri" pitchFamily="34" charset="0"/>
                <a:ea typeface="Arial Unicode MS"/>
                <a:cs typeface="Arial Unicode MS"/>
              </a:rPr>
            </a:br>
            <a:r>
              <a:rPr lang="en-US" sz="1200">
                <a:latin typeface="Calibri" pitchFamily="34" charset="0"/>
                <a:ea typeface="Arial Unicode MS"/>
                <a:cs typeface="Arial Unicode MS"/>
              </a:rPr>
              <a:t>Predefined equivalence range: –3 to +5 oocytes.</a:t>
            </a:r>
          </a:p>
          <a:p>
            <a:pPr marL="52388" indent="-52388" eaLnBrk="0" hangingPunct="0"/>
            <a:r>
              <a:rPr lang="en-US" sz="1200">
                <a:latin typeface="Calibri" pitchFamily="34" charset="0"/>
                <a:ea typeface="Arial Unicode MS"/>
                <a:cs typeface="Arial Unicode MS"/>
              </a:rPr>
              <a:t>	rFSH = recombinant follicle-stimulating hormone; ANOVA = analysis of variance; CI = confidence interval; SD = standard deviation; </a:t>
            </a:r>
            <a:r>
              <a:rPr lang="en-US" sz="1200">
                <a:latin typeface="Calibri" pitchFamily="34" charset="0"/>
                <a:ea typeface="Cambria Math" pitchFamily="18" charset="0"/>
                <a:cs typeface="Times New Roman" pitchFamily="18" charset="0"/>
              </a:rPr>
              <a:t>MII</a:t>
            </a:r>
            <a:r>
              <a:rPr lang="en-US" sz="1200">
                <a:latin typeface="Calibri" pitchFamily="34" charset="0"/>
                <a:ea typeface="Arial Unicode MS"/>
                <a:cs typeface="Arial Unicode MS"/>
              </a:rPr>
              <a:t> = metaphase </a:t>
            </a:r>
            <a:r>
              <a:rPr lang="en-US" sz="1200">
                <a:latin typeface="Calibri" pitchFamily="34" charset="0"/>
              </a:rPr>
              <a:t>II</a:t>
            </a:r>
            <a:r>
              <a:rPr lang="en-US" sz="1200">
                <a:latin typeface="Calibri" pitchFamily="34" charset="0"/>
                <a:ea typeface="Arial Unicode MS"/>
                <a:cs typeface="Arial Unicode MS"/>
              </a:rPr>
              <a:t>.</a:t>
            </a:r>
          </a:p>
          <a:p>
            <a:pPr marL="52388" indent="-52388" eaLnBrk="0" hangingPunct="0"/>
            <a:r>
              <a:rPr lang="en-US" sz="1200">
                <a:latin typeface="Calibri" pitchFamily="34" charset="0"/>
                <a:ea typeface="Arial Unicode MS"/>
                <a:cs typeface="Arial Unicode MS"/>
              </a:rPr>
              <a:t>	</a:t>
            </a:r>
            <a:r>
              <a:rPr lang="en-US" sz="1000" b="1">
                <a:latin typeface="Calibri" pitchFamily="34" charset="0"/>
                <a:ea typeface="Arial Unicode MS"/>
                <a:cs typeface="Arial Unicode MS"/>
              </a:rPr>
              <a:t>1.</a:t>
            </a:r>
            <a:r>
              <a:rPr lang="en-US" sz="1000" b="1" i="1">
                <a:latin typeface="Calibri" pitchFamily="34" charset="0"/>
                <a:ea typeface="Arial Unicode MS"/>
                <a:cs typeface="Arial Unicode MS"/>
              </a:rPr>
              <a:t> </a:t>
            </a:r>
            <a:r>
              <a:rPr lang="en-US" sz="1000">
                <a:latin typeface="Calibri" pitchFamily="34" charset="0"/>
                <a:ea typeface="Arial Unicode MS"/>
                <a:cs typeface="Arial Unicode MS"/>
              </a:rPr>
              <a:t>Devroey P et al. </a:t>
            </a:r>
            <a:r>
              <a:rPr lang="en-US" sz="1000" i="1">
                <a:latin typeface="Calibri" pitchFamily="34" charset="0"/>
                <a:ea typeface="Arial Unicode MS"/>
                <a:cs typeface="Arial Unicode MS"/>
              </a:rPr>
              <a:t>Hum Reprod. </a:t>
            </a:r>
            <a:r>
              <a:rPr lang="en-US" sz="1000">
                <a:latin typeface="Calibri" pitchFamily="34" charset="0"/>
                <a:ea typeface="Arial Unicode MS"/>
                <a:cs typeface="Arial Unicode MS"/>
              </a:rPr>
              <a:t>2009;24:3063‒3072.</a:t>
            </a:r>
            <a:endParaRPr lang="en-US" sz="1200">
              <a:latin typeface="Calibri" pitchFamily="34" charset="0"/>
              <a:ea typeface="Arial Unicode MS"/>
              <a:cs typeface="Arial Unicode MS"/>
            </a:endParaRPr>
          </a:p>
        </p:txBody>
      </p:sp>
      <p:sp>
        <p:nvSpPr>
          <p:cNvPr id="53266" name="Text Box 223"/>
          <p:cNvSpPr txBox="1">
            <a:spLocks noChangeArrowheads="1"/>
          </p:cNvSpPr>
          <p:nvPr/>
        </p:nvSpPr>
        <p:spPr bwMode="auto">
          <a:xfrm>
            <a:off x="44450" y="0"/>
            <a:ext cx="603250" cy="168275"/>
          </a:xfrm>
          <a:prstGeom prst="rect">
            <a:avLst/>
          </a:prstGeom>
          <a:noFill/>
          <a:ln w="9525" algn="ctr">
            <a:solidFill>
              <a:schemeClr val="tx1"/>
            </a:solidFill>
            <a:miter lim="800000"/>
            <a:headEnd/>
            <a:tailEnd/>
          </a:ln>
        </p:spPr>
        <p:txBody>
          <a:bodyPr lIns="0" tIns="0" rIns="0" bIns="0">
            <a:spAutoFit/>
          </a:bodyPr>
          <a:lstStyle/>
          <a:p>
            <a:pPr algn="ctr" eaLnBrk="0" hangingPunct="0">
              <a:spcBef>
                <a:spcPct val="50000"/>
              </a:spcBef>
            </a:pPr>
            <a:r>
              <a:rPr lang="en-US" sz="1100">
                <a:latin typeface="Calibri" pitchFamily="34" charset="0"/>
                <a:ea typeface="Arial Unicode MS"/>
                <a:cs typeface="Arial Unicode MS"/>
              </a:rPr>
              <a:t>Engage</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4"/>
          <p:cNvSpPr>
            <a:spLocks noGrp="1" noChangeArrowheads="1"/>
          </p:cNvSpPr>
          <p:nvPr>
            <p:ph type="title"/>
          </p:nvPr>
        </p:nvSpPr>
        <p:spPr>
          <a:xfrm>
            <a:off x="468313" y="115888"/>
            <a:ext cx="8229600" cy="720725"/>
          </a:xfrm>
        </p:spPr>
        <p:txBody>
          <a:bodyPr/>
          <a:lstStyle/>
          <a:p>
            <a:r>
              <a:rPr lang="en-US" sz="4000" smtClean="0"/>
              <a:t>2PN Oocytes</a:t>
            </a:r>
            <a:r>
              <a:rPr lang="en-US" sz="4000" baseline="30000" smtClean="0"/>
              <a:t>1</a:t>
            </a:r>
          </a:p>
        </p:txBody>
      </p:sp>
      <p:sp>
        <p:nvSpPr>
          <p:cNvPr id="55298" name="Content Placeholder 1"/>
          <p:cNvSpPr>
            <a:spLocks noGrp="1"/>
          </p:cNvSpPr>
          <p:nvPr>
            <p:ph idx="1"/>
          </p:nvPr>
        </p:nvSpPr>
        <p:spPr>
          <a:xfrm>
            <a:off x="468313" y="981075"/>
            <a:ext cx="8229600" cy="4525963"/>
          </a:xfrm>
        </p:spPr>
        <p:txBody>
          <a:bodyPr/>
          <a:lstStyle/>
          <a:p>
            <a:r>
              <a:rPr lang="en-US" sz="2800" smtClean="0"/>
              <a:t>The fertilization rate, number of 2PN oocytes, and number of good-quality embryos were comparable between treatment groups</a:t>
            </a:r>
          </a:p>
          <a:p>
            <a:pPr lvl="1"/>
            <a:r>
              <a:rPr lang="en-US" smtClean="0"/>
              <a:t>Mean fertilization rate</a:t>
            </a:r>
            <a:r>
              <a:rPr lang="en-US" baseline="30000" smtClean="0"/>
              <a:t>a</a:t>
            </a:r>
            <a:r>
              <a:rPr lang="en-US" smtClean="0"/>
              <a:t> </a:t>
            </a:r>
          </a:p>
          <a:p>
            <a:pPr lvl="2"/>
            <a:r>
              <a:rPr lang="en-US" sz="1600" smtClean="0"/>
              <a:t>66.0% (SD, 23.4%) ELONVA™ (corifollitropin alfa) 150 µg</a:t>
            </a:r>
          </a:p>
          <a:p>
            <a:pPr lvl="2"/>
            <a:r>
              <a:rPr lang="en-US" sz="1600" smtClean="0"/>
              <a:t>67.6% (SD, 22.9%) rFSH 200 IU/d</a:t>
            </a:r>
          </a:p>
          <a:p>
            <a:pPr lvl="1"/>
            <a:r>
              <a:rPr lang="en-US" smtClean="0"/>
              <a:t>Mean number of 2PN fertilized oocytes obtained</a:t>
            </a:r>
            <a:r>
              <a:rPr lang="en-US" baseline="30000" smtClean="0"/>
              <a:t>a</a:t>
            </a:r>
          </a:p>
          <a:p>
            <a:pPr lvl="2"/>
            <a:r>
              <a:rPr lang="en-US" sz="1600" smtClean="0"/>
              <a:t>8.3 (SD, 5.6) ELONVA 150 µg</a:t>
            </a:r>
          </a:p>
          <a:p>
            <a:pPr lvl="2"/>
            <a:r>
              <a:rPr lang="en-US" sz="1600" smtClean="0"/>
              <a:t>7.4 (SD, 4.8) rFSH 200 IU/d</a:t>
            </a:r>
          </a:p>
          <a:p>
            <a:pPr lvl="1"/>
            <a:r>
              <a:rPr lang="en-US" smtClean="0"/>
              <a:t>Mean number of good-quality embryos</a:t>
            </a:r>
          </a:p>
          <a:p>
            <a:pPr lvl="2"/>
            <a:r>
              <a:rPr lang="en-US" sz="1600" smtClean="0"/>
              <a:t>4.6 (SD, 4.3) ELONVA 150 µg</a:t>
            </a:r>
          </a:p>
          <a:p>
            <a:pPr lvl="2"/>
            <a:r>
              <a:rPr lang="en-US" sz="1600" smtClean="0"/>
              <a:t>4.4 (SD, 3.9) rFSH 200 IU/d</a:t>
            </a:r>
          </a:p>
          <a:p>
            <a:endParaRPr lang="en-US" sz="1600" smtClean="0"/>
          </a:p>
        </p:txBody>
      </p:sp>
      <p:sp>
        <p:nvSpPr>
          <p:cNvPr id="55299" name="Rectangle 4"/>
          <p:cNvSpPr>
            <a:spLocks noChangeArrowheads="1"/>
          </p:cNvSpPr>
          <p:nvPr/>
        </p:nvSpPr>
        <p:spPr bwMode="auto">
          <a:xfrm>
            <a:off x="241300" y="6065838"/>
            <a:ext cx="8702675" cy="573087"/>
          </a:xfrm>
          <a:prstGeom prst="rect">
            <a:avLst/>
          </a:prstGeom>
          <a:noFill/>
          <a:ln w="9525">
            <a:noFill/>
            <a:miter lim="800000"/>
            <a:headEnd/>
            <a:tailEnd/>
          </a:ln>
        </p:spPr>
        <p:txBody>
          <a:bodyPr lIns="0" tIns="0" rIns="0" bIns="0" anchor="b"/>
          <a:lstStyle/>
          <a:p>
            <a:pPr eaLnBrk="0" hangingPunct="0">
              <a:spcBef>
                <a:spcPct val="25000"/>
              </a:spcBef>
            </a:pPr>
            <a:r>
              <a:rPr lang="en-US" sz="1200" baseline="30000">
                <a:latin typeface="Calibri" pitchFamily="34" charset="0"/>
                <a:ea typeface="Arial Unicode MS"/>
                <a:cs typeface="Arial Unicode MS"/>
              </a:rPr>
              <a:t>a</a:t>
            </a:r>
            <a:r>
              <a:rPr lang="en-US" sz="1200">
                <a:latin typeface="Calibri" pitchFamily="34" charset="0"/>
                <a:ea typeface="Arial Unicode MS"/>
                <a:cs typeface="Arial Unicode MS"/>
              </a:rPr>
              <a:t>Restricted to patients with IVF/ICSI (ITT group).</a:t>
            </a:r>
          </a:p>
          <a:p>
            <a:pPr eaLnBrk="0" hangingPunct="0">
              <a:spcBef>
                <a:spcPct val="25000"/>
              </a:spcBef>
            </a:pPr>
            <a:r>
              <a:rPr lang="en-US" sz="1200">
                <a:latin typeface="Calibri" pitchFamily="34" charset="0"/>
                <a:ea typeface="Arial Unicode MS"/>
                <a:cs typeface="Arial Unicode MS"/>
              </a:rPr>
              <a:t>PN = pronuclear; SD = standard deviation; rFSH = recombinant follicle-stimulating hormone;  IVF = in vitro fertilization; ICSI = intracytoplasmic sperm injection; ITT = intent to treat.</a:t>
            </a:r>
          </a:p>
          <a:p>
            <a:pPr eaLnBrk="0" hangingPunct="0">
              <a:spcBef>
                <a:spcPct val="25000"/>
              </a:spcBef>
            </a:pPr>
            <a:r>
              <a:rPr lang="en-US" sz="1000" b="1">
                <a:latin typeface="Calibri" pitchFamily="34" charset="0"/>
                <a:ea typeface="Arial Unicode MS"/>
                <a:cs typeface="Arial Unicode MS"/>
              </a:rPr>
              <a:t>1.</a:t>
            </a:r>
            <a:r>
              <a:rPr lang="en-US" sz="1000" b="1" i="1">
                <a:latin typeface="Calibri" pitchFamily="34" charset="0"/>
                <a:ea typeface="Arial Unicode MS"/>
                <a:cs typeface="Arial Unicode MS"/>
              </a:rPr>
              <a:t> </a:t>
            </a:r>
            <a:r>
              <a:rPr lang="en-US" sz="1000">
                <a:latin typeface="Calibri" pitchFamily="34" charset="0"/>
                <a:ea typeface="Arial Unicode MS"/>
                <a:cs typeface="Arial Unicode MS"/>
              </a:rPr>
              <a:t>Devroey P et al. </a:t>
            </a:r>
            <a:r>
              <a:rPr lang="en-US" sz="1000" i="1">
                <a:latin typeface="Calibri" pitchFamily="34" charset="0"/>
                <a:ea typeface="Arial Unicode MS"/>
                <a:cs typeface="Arial Unicode MS"/>
              </a:rPr>
              <a:t>Hum Reprod. </a:t>
            </a:r>
            <a:r>
              <a:rPr lang="en-US" sz="1000">
                <a:latin typeface="Calibri" pitchFamily="34" charset="0"/>
                <a:ea typeface="Arial Unicode MS"/>
                <a:cs typeface="Arial Unicode MS"/>
              </a:rPr>
              <a:t>2009;24:3063‒3072.</a:t>
            </a:r>
          </a:p>
        </p:txBody>
      </p:sp>
      <p:sp>
        <p:nvSpPr>
          <p:cNvPr id="55300" name="Text Box 223"/>
          <p:cNvSpPr txBox="1">
            <a:spLocks noChangeArrowheads="1"/>
          </p:cNvSpPr>
          <p:nvPr/>
        </p:nvSpPr>
        <p:spPr bwMode="auto">
          <a:xfrm>
            <a:off x="44450" y="0"/>
            <a:ext cx="603250" cy="168275"/>
          </a:xfrm>
          <a:prstGeom prst="rect">
            <a:avLst/>
          </a:prstGeom>
          <a:noFill/>
          <a:ln w="9525" algn="ctr">
            <a:solidFill>
              <a:schemeClr val="tx1"/>
            </a:solidFill>
            <a:miter lim="800000"/>
            <a:headEnd/>
            <a:tailEnd/>
          </a:ln>
        </p:spPr>
        <p:txBody>
          <a:bodyPr lIns="0" tIns="0" rIns="0" bIns="0">
            <a:spAutoFit/>
          </a:bodyPr>
          <a:lstStyle/>
          <a:p>
            <a:pPr algn="ctr" eaLnBrk="0" hangingPunct="0">
              <a:spcBef>
                <a:spcPct val="50000"/>
              </a:spcBef>
            </a:pPr>
            <a:r>
              <a:rPr lang="en-US" sz="1100">
                <a:latin typeface="Calibri" pitchFamily="34" charset="0"/>
                <a:ea typeface="Arial Unicode MS"/>
                <a:cs typeface="Arial Unicode MS"/>
              </a:rPr>
              <a:t>Engage</a:t>
            </a:r>
          </a:p>
        </p:txBody>
      </p:sp>
    </p:spTree>
  </p:cSld>
  <p:clrMapOvr>
    <a:masterClrMapping/>
  </p:clrMapOvr>
  <p:transition advClick="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8"/>
          <p:cNvSpPr>
            <a:spLocks noGrp="1" noChangeArrowheads="1"/>
          </p:cNvSpPr>
          <p:nvPr>
            <p:ph type="title"/>
          </p:nvPr>
        </p:nvSpPr>
        <p:spPr/>
        <p:txBody>
          <a:bodyPr/>
          <a:lstStyle/>
          <a:p>
            <a:r>
              <a:rPr lang="en-US" smtClean="0"/>
              <a:t>Clinical Outcome per Started Cycle</a:t>
            </a:r>
            <a:r>
              <a:rPr lang="en-US" baseline="30000" smtClean="0"/>
              <a:t>1</a:t>
            </a:r>
          </a:p>
        </p:txBody>
      </p:sp>
      <p:graphicFrame>
        <p:nvGraphicFramePr>
          <p:cNvPr id="502836" name="Group 52"/>
          <p:cNvGraphicFramePr>
            <a:graphicFrameLocks noGrp="1"/>
          </p:cNvGraphicFramePr>
          <p:nvPr>
            <p:ph idx="4294967295"/>
          </p:nvPr>
        </p:nvGraphicFramePr>
        <p:xfrm>
          <a:off x="379413" y="2154238"/>
          <a:ext cx="8355012" cy="2600327"/>
        </p:xfrm>
        <a:graphic>
          <a:graphicData uri="http://schemas.openxmlformats.org/drawingml/2006/table">
            <a:tbl>
              <a:tblPr/>
              <a:tblGrid>
                <a:gridCol w="3468687"/>
                <a:gridCol w="2305050"/>
                <a:gridCol w="2581275"/>
              </a:tblGrid>
              <a:tr h="1018006">
                <a:tc>
                  <a:txBody>
                    <a:bodyPr/>
                    <a:lstStyle/>
                    <a:p>
                      <a:pPr marL="0" marR="0" lvl="0" indent="0" algn="l" defTabSz="914400" rtl="0" eaLnBrk="1" fontAlgn="base" latinLnBrk="0" hangingPunct="1">
                        <a:lnSpc>
                          <a:spcPct val="95000"/>
                        </a:lnSpc>
                        <a:spcBef>
                          <a:spcPct val="0"/>
                        </a:spcBef>
                        <a:spcAft>
                          <a:spcPct val="0"/>
                        </a:spcAft>
                        <a:buClrTx/>
                        <a:buSzTx/>
                        <a:buFontTx/>
                        <a:buNone/>
                        <a:tabLst/>
                      </a:pPr>
                      <a:endParaRPr kumimoji="0" lang="it-IT" sz="1600" b="1" i="0" u="none" strike="noStrike" cap="none" normalizeH="0" baseline="0" dirty="0" smtClean="0">
                        <a:ln>
                          <a:noFill/>
                        </a:ln>
                        <a:solidFill>
                          <a:schemeClr val="bg1"/>
                        </a:solidFill>
                        <a:effectLst/>
                        <a:latin typeface="Arial Narrow" pitchFamily="34" charset="0"/>
                        <a:cs typeface="Arial" pitchFamily="34" charset="0"/>
                      </a:endParaRPr>
                    </a:p>
                  </a:txBody>
                  <a:tcPr marT="45708" marB="45708" anchor="b" horzOverflow="overflow">
                    <a:lnL cap="flat">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95000"/>
                        </a:lnSpc>
                        <a:spcBef>
                          <a:spcPct val="0"/>
                        </a:spcBef>
                        <a:spcAft>
                          <a:spcPct val="0"/>
                        </a:spcAft>
                        <a:buClrTx/>
                        <a:buSzTx/>
                        <a:buFontTx/>
                        <a:buNone/>
                        <a:tabLst/>
                        <a:defRPr/>
                      </a:pPr>
                      <a:r>
                        <a:rPr kumimoji="0" lang="en-US" sz="1600" b="1" i="0" u="none" strike="noStrike" cap="none" normalizeH="0" baseline="0" dirty="0" smtClean="0">
                          <a:ln>
                            <a:noFill/>
                          </a:ln>
                          <a:solidFill>
                            <a:schemeClr val="bg1"/>
                          </a:solidFill>
                          <a:effectLst/>
                          <a:latin typeface="Arial Narrow" pitchFamily="34" charset="0"/>
                          <a:cs typeface="Arial" pitchFamily="34" charset="0"/>
                        </a:rPr>
                        <a:t>ELONVA</a:t>
                      </a:r>
                      <a:r>
                        <a:rPr kumimoji="0" lang="en-US" sz="1600" b="1" i="0" u="none" strike="noStrike" cap="none" normalizeH="0" baseline="30000" dirty="0" smtClean="0">
                          <a:ln>
                            <a:noFill/>
                          </a:ln>
                          <a:solidFill>
                            <a:schemeClr val="bg1"/>
                          </a:solidFill>
                          <a:effectLst/>
                          <a:latin typeface="Arial Narrow" pitchFamily="34" charset="0"/>
                          <a:cs typeface="Arial" pitchFamily="34" charset="0"/>
                        </a:rPr>
                        <a:t>™</a:t>
                      </a:r>
                      <a:r>
                        <a:rPr kumimoji="0" lang="en-US" sz="1600" b="1" i="0" u="none" strike="noStrike" cap="none" normalizeH="0" baseline="0" dirty="0" smtClean="0">
                          <a:ln>
                            <a:noFill/>
                          </a:ln>
                          <a:solidFill>
                            <a:schemeClr val="bg1"/>
                          </a:solidFill>
                          <a:effectLst/>
                          <a:latin typeface="Arial Narrow" pitchFamily="34" charset="0"/>
                          <a:cs typeface="Arial" pitchFamily="34" charset="0"/>
                        </a:rPr>
                        <a:t> </a:t>
                      </a:r>
                      <a:br>
                        <a:rPr kumimoji="0" lang="en-US" sz="1600" b="1" i="0" u="none" strike="noStrike" cap="none" normalizeH="0" baseline="0" dirty="0" smtClean="0">
                          <a:ln>
                            <a:noFill/>
                          </a:ln>
                          <a:solidFill>
                            <a:schemeClr val="bg1"/>
                          </a:solidFill>
                          <a:effectLst/>
                          <a:latin typeface="Arial Narrow" pitchFamily="34" charset="0"/>
                          <a:cs typeface="Arial" pitchFamily="34" charset="0"/>
                        </a:rPr>
                      </a:br>
                      <a:r>
                        <a:rPr kumimoji="0" lang="en-US" sz="1600" b="1" i="0" u="none" strike="noStrike" cap="none" normalizeH="0" baseline="0" dirty="0" smtClean="0">
                          <a:ln>
                            <a:noFill/>
                          </a:ln>
                          <a:solidFill>
                            <a:schemeClr val="bg1"/>
                          </a:solidFill>
                          <a:effectLst/>
                          <a:latin typeface="Arial Narrow" pitchFamily="34" charset="0"/>
                          <a:cs typeface="Arial" pitchFamily="34" charset="0"/>
                        </a:rPr>
                        <a:t>(corifollitropin alfa)</a:t>
                      </a:r>
                    </a:p>
                    <a:p>
                      <a:pPr marL="0" marR="0" lvl="0" indent="0" algn="ctr" defTabSz="914400" rtl="0" eaLnBrk="1" fontAlgn="base" latinLnBrk="0" hangingPunct="1">
                        <a:lnSpc>
                          <a:spcPct val="95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Narrow" pitchFamily="34" charset="0"/>
                          <a:cs typeface="Arial" pitchFamily="34" charset="0"/>
                        </a:rPr>
                        <a:t>150 µg</a:t>
                      </a:r>
                    </a:p>
                    <a:p>
                      <a:pPr marL="0" marR="0" lvl="0" indent="0" algn="ctr" defTabSz="914400" rtl="0" eaLnBrk="1" fontAlgn="base" latinLnBrk="0" hangingPunct="1">
                        <a:lnSpc>
                          <a:spcPct val="95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Narrow" pitchFamily="34" charset="0"/>
                          <a:cs typeface="Arial" pitchFamily="34" charset="0"/>
                        </a:rPr>
                        <a:t>(n=756)</a:t>
                      </a:r>
                    </a:p>
                  </a:txBody>
                  <a:tcPr marT="45708" marB="45708" anchor="b"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95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Narrow" pitchFamily="34" charset="0"/>
                          <a:cs typeface="Arial" pitchFamily="34" charset="0"/>
                        </a:rPr>
                        <a:t>rFSH</a:t>
                      </a:r>
                      <a:endParaRPr kumimoji="0" lang="en-US" sz="1600" b="1" i="0" u="none" strike="noStrike" cap="none" normalizeH="0" baseline="30000" dirty="0" smtClean="0">
                        <a:ln>
                          <a:noFill/>
                        </a:ln>
                        <a:solidFill>
                          <a:schemeClr val="bg1"/>
                        </a:solidFill>
                        <a:effectLst/>
                        <a:latin typeface="Arial Narrow" pitchFamily="34" charset="0"/>
                        <a:cs typeface="Arial" pitchFamily="34" charset="0"/>
                      </a:endParaRPr>
                    </a:p>
                    <a:p>
                      <a:pPr marL="0" marR="0" lvl="0" indent="0" algn="ctr" defTabSz="914400" rtl="0" eaLnBrk="1" fontAlgn="base" latinLnBrk="0" hangingPunct="1">
                        <a:lnSpc>
                          <a:spcPct val="95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Narrow" pitchFamily="34" charset="0"/>
                          <a:cs typeface="Arial" pitchFamily="34" charset="0"/>
                        </a:rPr>
                        <a:t>200 IU/d</a:t>
                      </a:r>
                    </a:p>
                    <a:p>
                      <a:pPr marL="0" marR="0" lvl="0" indent="0" algn="ctr" defTabSz="914400" rtl="0" eaLnBrk="1" fontAlgn="base" latinLnBrk="0" hangingPunct="1">
                        <a:lnSpc>
                          <a:spcPct val="95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Narrow" pitchFamily="34" charset="0"/>
                          <a:cs typeface="Arial" pitchFamily="34" charset="0"/>
                        </a:rPr>
                        <a:t>(n=750)</a:t>
                      </a:r>
                    </a:p>
                  </a:txBody>
                  <a:tcPr marT="45708" marB="45708" anchor="b" horzOverflow="overflow">
                    <a:lnL>
                      <a:noFill/>
                    </a:lnL>
                    <a:lnR cap="flat">
                      <a:noFill/>
                    </a:lnR>
                    <a:lnT>
                      <a:noFill/>
                    </a:lnT>
                    <a:lnB>
                      <a:noFill/>
                    </a:lnB>
                    <a:lnTlToBr>
                      <a:noFill/>
                    </a:lnTlToBr>
                    <a:lnBlToTr>
                      <a:noFill/>
                    </a:lnBlToTr>
                    <a:solidFill>
                      <a:schemeClr val="accent1"/>
                    </a:solidFill>
                  </a:tcPr>
                </a:tc>
              </a:tr>
              <a:tr h="79195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Narrow" pitchFamily="34" charset="0"/>
                          <a:cs typeface="Times New Roman" pitchFamily="18" charset="0"/>
                        </a:rPr>
                        <a:t>No. of embryos transferred, </a:t>
                      </a:r>
                      <a:br>
                        <a:rPr kumimoji="0" lang="en-US" sz="1800" b="0" i="0" u="none" strike="noStrike" cap="none" normalizeH="0" baseline="0" dirty="0" smtClean="0">
                          <a:ln>
                            <a:noFill/>
                          </a:ln>
                          <a:solidFill>
                            <a:schemeClr val="tx1"/>
                          </a:solidFill>
                          <a:effectLst/>
                          <a:latin typeface="Arial Narrow" pitchFamily="34" charset="0"/>
                          <a:cs typeface="Times New Roman" pitchFamily="18" charset="0"/>
                        </a:rPr>
                      </a:br>
                      <a:r>
                        <a:rPr kumimoji="0" lang="en-US" sz="1800" b="0" i="0" u="none" strike="noStrike" cap="none" normalizeH="0" baseline="0" dirty="0" smtClean="0">
                          <a:ln>
                            <a:noFill/>
                          </a:ln>
                          <a:solidFill>
                            <a:schemeClr val="tx1"/>
                          </a:solidFill>
                          <a:effectLst/>
                          <a:latin typeface="Arial Narrow" pitchFamily="34" charset="0"/>
                          <a:cs typeface="Times New Roman" pitchFamily="18" charset="0"/>
                        </a:rPr>
                        <a:t>mean (SD)</a:t>
                      </a:r>
                    </a:p>
                  </a:txBody>
                  <a:tcPr marT="45708" marB="45708" anchor="ctr" horzOverflow="overflow">
                    <a:lnL cap="flat">
                      <a:noFill/>
                    </a:lnL>
                    <a:lnR>
                      <a:noFill/>
                    </a:lnR>
                    <a:lnT>
                      <a:noFill/>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973138" algn="dec"/>
                        </a:tabLst>
                      </a:pPr>
                      <a:r>
                        <a:rPr kumimoji="0" lang="en-US" sz="1800" b="0" i="0" u="none" strike="noStrike" cap="none" normalizeH="0" baseline="0" dirty="0" smtClean="0">
                          <a:ln>
                            <a:noFill/>
                          </a:ln>
                          <a:solidFill>
                            <a:schemeClr val="tx1"/>
                          </a:solidFill>
                          <a:effectLst/>
                          <a:latin typeface="Arial Narrow" pitchFamily="34" charset="0"/>
                          <a:cs typeface="Times New Roman" pitchFamily="18" charset="0"/>
                        </a:rPr>
                        <a:t>	1.7</a:t>
                      </a:r>
                    </a:p>
                  </a:txBody>
                  <a:tcPr marT="45708" marB="45708" anchor="ctr" horzOverflow="overflow">
                    <a:lnL>
                      <a:noFill/>
                    </a:lnL>
                    <a:lnR>
                      <a:noFill/>
                    </a:lnR>
                    <a:lnT>
                      <a:noFill/>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196975" algn="dec"/>
                        </a:tabLst>
                      </a:pPr>
                      <a:r>
                        <a:rPr kumimoji="0" lang="en-US" sz="1800" b="0" i="0" u="none" strike="noStrike" cap="none" normalizeH="0" baseline="0" dirty="0" smtClean="0">
                          <a:ln>
                            <a:noFill/>
                          </a:ln>
                          <a:solidFill>
                            <a:schemeClr val="tx1"/>
                          </a:solidFill>
                          <a:effectLst/>
                          <a:latin typeface="Arial Narrow" pitchFamily="34" charset="0"/>
                          <a:cs typeface="Times New Roman" pitchFamily="18" charset="0"/>
                        </a:rPr>
                        <a:t>	1.7</a:t>
                      </a:r>
                    </a:p>
                  </a:txBody>
                  <a:tcPr marT="45708" marB="45708" anchor="ctr" horzOverflow="overflow">
                    <a:lnL>
                      <a:noFill/>
                    </a:lnL>
                    <a:lnR cap="flat">
                      <a:noFill/>
                    </a:lnR>
                    <a:lnT>
                      <a:noFill/>
                    </a:lnT>
                    <a:lnB w="3175" cap="flat" cmpd="sng" algn="ctr">
                      <a:solidFill>
                        <a:schemeClr val="tx1"/>
                      </a:solidFill>
                      <a:prstDash val="sysDash"/>
                      <a:round/>
                      <a:headEnd type="none" w="med" len="med"/>
                      <a:tailEnd type="none" w="med" len="med"/>
                    </a:lnB>
                    <a:lnTlToBr>
                      <a:noFill/>
                    </a:lnTlToBr>
                    <a:lnBlToTr>
                      <a:noFill/>
                    </a:lnBlToTr>
                    <a:noFill/>
                  </a:tcPr>
                </a:tc>
              </a:tr>
              <a:tr h="790366">
                <a:tc>
                  <a:txBody>
                    <a:bodyPr/>
                    <a:lstStyle/>
                    <a:p>
                      <a:pPr marL="0" marR="0" lvl="0" indent="0" algn="l" defTabSz="914400" rtl="0" eaLnBrk="1" fontAlgn="base" latinLnBrk="0" hangingPunct="1">
                        <a:lnSpc>
                          <a:spcPct val="100000"/>
                        </a:lnSpc>
                        <a:spcBef>
                          <a:spcPts val="6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Narrow" pitchFamily="34" charset="0"/>
                          <a:cs typeface="Arial" pitchFamily="34" charset="0"/>
                        </a:rPr>
                        <a:t>Positive hCG, %</a:t>
                      </a:r>
                    </a:p>
                  </a:txBody>
                  <a:tcPr marT="45708" marB="45708" anchor="ctr" horzOverflow="overflow">
                    <a:lnL cap="flat">
                      <a:noFill/>
                    </a:lnL>
                    <a:lnR>
                      <a:noFill/>
                    </a:lnR>
                    <a:lnT w="3175" cap="flat" cmpd="sng" algn="ctr">
                      <a:solidFill>
                        <a:schemeClr val="tx1"/>
                      </a:solidFill>
                      <a:prstDash val="sysDash"/>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ct val="0"/>
                        </a:spcAft>
                        <a:buClrTx/>
                        <a:buSzTx/>
                        <a:buFontTx/>
                        <a:buNone/>
                        <a:tabLst>
                          <a:tab pos="989013" algn="dec"/>
                        </a:tabLst>
                      </a:pPr>
                      <a:r>
                        <a:rPr kumimoji="0" lang="en-US" sz="1800" b="0" i="0" u="none" strike="noStrike" cap="none" normalizeH="0" baseline="0" dirty="0" smtClean="0">
                          <a:ln>
                            <a:noFill/>
                          </a:ln>
                          <a:solidFill>
                            <a:schemeClr val="tx1"/>
                          </a:solidFill>
                          <a:effectLst/>
                          <a:latin typeface="Arial Narrow" pitchFamily="34" charset="0"/>
                          <a:cs typeface="Arial" pitchFamily="34" charset="0"/>
                        </a:rPr>
                        <a:t>	48.1</a:t>
                      </a:r>
                    </a:p>
                  </a:txBody>
                  <a:tcPr marT="45708" marB="45708" anchor="ctr" horzOverflow="overflow">
                    <a:lnL>
                      <a:noFill/>
                    </a:lnL>
                    <a:lnR>
                      <a:noFill/>
                    </a:lnR>
                    <a:lnT w="3175" cap="flat" cmpd="sng" algn="ctr">
                      <a:solidFill>
                        <a:schemeClr val="tx1"/>
                      </a:solidFill>
                      <a:prstDash val="sysDash"/>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ct val="0"/>
                        </a:spcAft>
                        <a:buClrTx/>
                        <a:buSzTx/>
                        <a:buFontTx/>
                        <a:buNone/>
                        <a:tabLst>
                          <a:tab pos="1196975" algn="dec"/>
                        </a:tabLst>
                      </a:pPr>
                      <a:r>
                        <a:rPr kumimoji="0" lang="en-US" sz="1800" b="0" i="0" u="none" strike="noStrike" cap="none" normalizeH="0" baseline="0" dirty="0" smtClean="0">
                          <a:ln>
                            <a:noFill/>
                          </a:ln>
                          <a:solidFill>
                            <a:schemeClr val="tx1"/>
                          </a:solidFill>
                          <a:effectLst/>
                          <a:latin typeface="Arial Narrow" pitchFamily="34" charset="0"/>
                          <a:cs typeface="Arial" pitchFamily="34" charset="0"/>
                        </a:rPr>
                        <a:t>	46.9</a:t>
                      </a:r>
                    </a:p>
                  </a:txBody>
                  <a:tcPr marT="45708" marB="45708" anchor="ctr" horzOverflow="overflow">
                    <a:lnL>
                      <a:noFill/>
                    </a:lnL>
                    <a:lnR cap="flat">
                      <a:noFill/>
                    </a:lnR>
                    <a:lnT w="3175" cap="flat" cmpd="sng" algn="ctr">
                      <a:solidFill>
                        <a:schemeClr val="tx1"/>
                      </a:solidFill>
                      <a:prstDash val="sysDash"/>
                      <a:round/>
                      <a:headEnd type="none" w="med" len="med"/>
                      <a:tailEnd type="none" w="med" len="med"/>
                    </a:lnT>
                    <a:lnB cap="flat">
                      <a:noFill/>
                    </a:lnB>
                    <a:lnTlToBr>
                      <a:noFill/>
                    </a:lnTlToBr>
                    <a:lnBlToTr>
                      <a:noFill/>
                    </a:lnBlToTr>
                    <a:noFill/>
                  </a:tcPr>
                </a:tc>
              </a:tr>
            </a:tbl>
          </a:graphicData>
        </a:graphic>
      </p:graphicFrame>
      <p:sp>
        <p:nvSpPr>
          <p:cNvPr id="57357" name="Text Box 214"/>
          <p:cNvSpPr txBox="1">
            <a:spLocks noChangeArrowheads="1"/>
          </p:cNvSpPr>
          <p:nvPr/>
        </p:nvSpPr>
        <p:spPr bwMode="auto">
          <a:xfrm>
            <a:off x="2995613" y="1670050"/>
            <a:ext cx="3429000" cy="304800"/>
          </a:xfrm>
          <a:prstGeom prst="rect">
            <a:avLst/>
          </a:prstGeom>
          <a:noFill/>
          <a:ln w="9525" algn="ctr">
            <a:noFill/>
            <a:miter lim="800000"/>
            <a:headEnd/>
            <a:tailEnd/>
          </a:ln>
        </p:spPr>
        <p:txBody>
          <a:bodyPr lIns="0" tIns="0" rIns="0" bIns="0">
            <a:spAutoFit/>
          </a:bodyPr>
          <a:lstStyle/>
          <a:p>
            <a:pPr algn="ctr" eaLnBrk="0" hangingPunct="0">
              <a:spcBef>
                <a:spcPct val="50000"/>
              </a:spcBef>
            </a:pPr>
            <a:r>
              <a:rPr lang="en-US" sz="2000" b="1">
                <a:latin typeface="Calibri" pitchFamily="34" charset="0"/>
                <a:ea typeface="Arial Unicode MS"/>
                <a:cs typeface="Arial Unicode MS"/>
              </a:rPr>
              <a:t>ITT Group</a:t>
            </a:r>
          </a:p>
        </p:txBody>
      </p:sp>
      <p:sp>
        <p:nvSpPr>
          <p:cNvPr id="57358" name="Rectangle 4"/>
          <p:cNvSpPr>
            <a:spLocks noChangeArrowheads="1"/>
          </p:cNvSpPr>
          <p:nvPr/>
        </p:nvSpPr>
        <p:spPr bwMode="auto">
          <a:xfrm>
            <a:off x="241300" y="6008688"/>
            <a:ext cx="8702675" cy="630237"/>
          </a:xfrm>
          <a:prstGeom prst="rect">
            <a:avLst/>
          </a:prstGeom>
          <a:noFill/>
          <a:ln w="9525">
            <a:noFill/>
            <a:miter lim="800000"/>
            <a:headEnd/>
            <a:tailEnd/>
          </a:ln>
        </p:spPr>
        <p:txBody>
          <a:bodyPr lIns="0" tIns="0" rIns="0" bIns="0" anchor="b"/>
          <a:lstStyle/>
          <a:p>
            <a:pPr eaLnBrk="0" hangingPunct="0">
              <a:spcBef>
                <a:spcPct val="25000"/>
              </a:spcBef>
            </a:pPr>
            <a:r>
              <a:rPr lang="en-US" sz="1200">
                <a:latin typeface="Calibri" pitchFamily="34" charset="0"/>
                <a:ea typeface="Arial Unicode MS"/>
                <a:cs typeface="Arial Unicode MS"/>
              </a:rPr>
              <a:t>ITT = intent to treat; rFSH = recombinant FSH; SD = standard deviation; hCG = human chorionic gonadotropin.</a:t>
            </a:r>
          </a:p>
          <a:p>
            <a:pPr eaLnBrk="0" hangingPunct="0">
              <a:spcBef>
                <a:spcPct val="25000"/>
              </a:spcBef>
            </a:pPr>
            <a:r>
              <a:rPr lang="en-US" sz="1000" b="1">
                <a:latin typeface="Calibri" pitchFamily="34" charset="0"/>
                <a:ea typeface="Arial Unicode MS"/>
                <a:cs typeface="Arial Unicode MS"/>
              </a:rPr>
              <a:t>1.</a:t>
            </a:r>
            <a:r>
              <a:rPr lang="en-US" sz="1000" b="1" i="1">
                <a:latin typeface="Calibri" pitchFamily="34" charset="0"/>
                <a:ea typeface="Arial Unicode MS"/>
                <a:cs typeface="Arial Unicode MS"/>
              </a:rPr>
              <a:t> </a:t>
            </a:r>
            <a:r>
              <a:rPr lang="en-US" sz="1000">
                <a:latin typeface="Calibri" pitchFamily="34" charset="0"/>
                <a:ea typeface="Arial Unicode MS"/>
                <a:cs typeface="Arial Unicode MS"/>
              </a:rPr>
              <a:t>Devroey P et al. </a:t>
            </a:r>
            <a:r>
              <a:rPr lang="en-US" sz="1000" i="1">
                <a:latin typeface="Calibri" pitchFamily="34" charset="0"/>
                <a:ea typeface="Arial Unicode MS"/>
                <a:cs typeface="Arial Unicode MS"/>
              </a:rPr>
              <a:t>Hum Reprod. </a:t>
            </a:r>
            <a:r>
              <a:rPr lang="en-US" sz="1000">
                <a:latin typeface="Calibri" pitchFamily="34" charset="0"/>
                <a:ea typeface="Arial Unicode MS"/>
                <a:cs typeface="Arial Unicode MS"/>
              </a:rPr>
              <a:t>2009;24:3063‒3072.</a:t>
            </a:r>
          </a:p>
        </p:txBody>
      </p:sp>
      <p:sp>
        <p:nvSpPr>
          <p:cNvPr id="7" name="Rectangle 58"/>
          <p:cNvSpPr txBox="1">
            <a:spLocks noChangeArrowheads="1"/>
          </p:cNvSpPr>
          <p:nvPr/>
        </p:nvSpPr>
        <p:spPr>
          <a:xfrm>
            <a:off x="457200" y="4846638"/>
            <a:ext cx="8229600" cy="989012"/>
          </a:xfrm>
          <a:prstGeom prst="rect">
            <a:avLst/>
          </a:prstGeom>
        </p:spPr>
        <p:txBody>
          <a:bodyPr/>
          <a:lstStyle/>
          <a:p>
            <a:pPr marL="342900" indent="-342900" fontAlgn="auto">
              <a:spcBef>
                <a:spcPts val="600"/>
              </a:spcBef>
              <a:spcAft>
                <a:spcPts val="0"/>
              </a:spcAft>
              <a:buFont typeface="Wingdings" pitchFamily="2" charset="2"/>
              <a:buChar char="§"/>
              <a:defRPr/>
            </a:pPr>
            <a:r>
              <a:rPr lang="en-US" sz="2000" kern="0" dirty="0">
                <a:latin typeface="+mn-lt"/>
              </a:rPr>
              <a:t>There was no difference between groups in number of embryos transferred or biological pregnancy rate</a:t>
            </a:r>
          </a:p>
        </p:txBody>
      </p:sp>
      <p:sp>
        <p:nvSpPr>
          <p:cNvPr id="57360" name="Text Box 223"/>
          <p:cNvSpPr txBox="1">
            <a:spLocks noChangeArrowheads="1"/>
          </p:cNvSpPr>
          <p:nvPr/>
        </p:nvSpPr>
        <p:spPr bwMode="auto">
          <a:xfrm>
            <a:off x="44450" y="0"/>
            <a:ext cx="603250" cy="168275"/>
          </a:xfrm>
          <a:prstGeom prst="rect">
            <a:avLst/>
          </a:prstGeom>
          <a:noFill/>
          <a:ln w="9525" algn="ctr">
            <a:solidFill>
              <a:schemeClr val="tx1"/>
            </a:solidFill>
            <a:miter lim="800000"/>
            <a:headEnd/>
            <a:tailEnd/>
          </a:ln>
        </p:spPr>
        <p:txBody>
          <a:bodyPr lIns="0" tIns="0" rIns="0" bIns="0">
            <a:spAutoFit/>
          </a:bodyPr>
          <a:lstStyle/>
          <a:p>
            <a:pPr algn="ctr" eaLnBrk="0" hangingPunct="0">
              <a:spcBef>
                <a:spcPct val="50000"/>
              </a:spcBef>
            </a:pPr>
            <a:r>
              <a:rPr lang="en-US" sz="1100">
                <a:latin typeface="Calibri" pitchFamily="34" charset="0"/>
                <a:ea typeface="Arial Unicode MS"/>
                <a:cs typeface="Arial Unicode MS"/>
              </a:rPr>
              <a:t>Engage</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1" name="Group 18"/>
          <p:cNvGrpSpPr>
            <a:grpSpLocks/>
          </p:cNvGrpSpPr>
          <p:nvPr/>
        </p:nvGrpSpPr>
        <p:grpSpPr bwMode="auto">
          <a:xfrm>
            <a:off x="6477000" y="2927350"/>
            <a:ext cx="339725" cy="1211263"/>
            <a:chOff x="6477773" y="2927350"/>
            <a:chExt cx="339725" cy="1210911"/>
          </a:xfrm>
        </p:grpSpPr>
        <p:sp>
          <p:nvSpPr>
            <p:cNvPr id="2065" name="Line 8"/>
            <p:cNvSpPr>
              <a:spLocks noChangeShapeType="1"/>
            </p:cNvSpPr>
            <p:nvPr/>
          </p:nvSpPr>
          <p:spPr bwMode="auto">
            <a:xfrm flipV="1">
              <a:off x="6647636" y="2927350"/>
              <a:ext cx="0" cy="1210911"/>
            </a:xfrm>
            <a:prstGeom prst="line">
              <a:avLst/>
            </a:prstGeom>
            <a:noFill/>
            <a:ln w="28575">
              <a:solidFill>
                <a:schemeClr val="tx1"/>
              </a:solidFill>
              <a:round/>
              <a:headEnd/>
              <a:tailEnd/>
            </a:ln>
          </p:spPr>
          <p:txBody>
            <a:bodyPr/>
            <a:lstStyle/>
            <a:p>
              <a:endParaRPr lang="sr-Latn-CS"/>
            </a:p>
          </p:txBody>
        </p:sp>
        <p:sp>
          <p:nvSpPr>
            <p:cNvPr id="2066" name="Line 9"/>
            <p:cNvSpPr>
              <a:spLocks noChangeShapeType="1"/>
            </p:cNvSpPr>
            <p:nvPr/>
          </p:nvSpPr>
          <p:spPr bwMode="auto">
            <a:xfrm rot="5400000" flipV="1">
              <a:off x="6647636" y="2776261"/>
              <a:ext cx="0" cy="339725"/>
            </a:xfrm>
            <a:prstGeom prst="line">
              <a:avLst/>
            </a:prstGeom>
            <a:noFill/>
            <a:ln w="28575">
              <a:solidFill>
                <a:schemeClr val="tx1"/>
              </a:solidFill>
              <a:round/>
              <a:headEnd/>
              <a:tailEnd/>
            </a:ln>
          </p:spPr>
          <p:txBody>
            <a:bodyPr/>
            <a:lstStyle/>
            <a:p>
              <a:endParaRPr lang="sr-Latn-CS"/>
            </a:p>
          </p:txBody>
        </p:sp>
      </p:grpSp>
      <p:grpSp>
        <p:nvGrpSpPr>
          <p:cNvPr id="2052" name="Group 17"/>
          <p:cNvGrpSpPr>
            <a:grpSpLocks/>
          </p:cNvGrpSpPr>
          <p:nvPr/>
        </p:nvGrpSpPr>
        <p:grpSpPr bwMode="auto">
          <a:xfrm>
            <a:off x="2786063" y="2644775"/>
            <a:ext cx="339725" cy="1498600"/>
            <a:chOff x="2786456" y="2644776"/>
            <a:chExt cx="339725" cy="1498346"/>
          </a:xfrm>
        </p:grpSpPr>
        <p:sp>
          <p:nvSpPr>
            <p:cNvPr id="2063" name="Line 8"/>
            <p:cNvSpPr>
              <a:spLocks noChangeShapeType="1"/>
            </p:cNvSpPr>
            <p:nvPr/>
          </p:nvSpPr>
          <p:spPr bwMode="auto">
            <a:xfrm flipV="1">
              <a:off x="2956319" y="2644776"/>
              <a:ext cx="0" cy="1498346"/>
            </a:xfrm>
            <a:prstGeom prst="line">
              <a:avLst/>
            </a:prstGeom>
            <a:noFill/>
            <a:ln w="28575">
              <a:solidFill>
                <a:schemeClr val="tx1"/>
              </a:solidFill>
              <a:round/>
              <a:headEnd/>
              <a:tailEnd/>
            </a:ln>
          </p:spPr>
          <p:txBody>
            <a:bodyPr/>
            <a:lstStyle/>
            <a:p>
              <a:endParaRPr lang="sr-Latn-CS"/>
            </a:p>
          </p:txBody>
        </p:sp>
        <p:sp>
          <p:nvSpPr>
            <p:cNvPr id="2064" name="Line 9"/>
            <p:cNvSpPr>
              <a:spLocks noChangeShapeType="1"/>
            </p:cNvSpPr>
            <p:nvPr/>
          </p:nvSpPr>
          <p:spPr bwMode="auto">
            <a:xfrm rot="5400000" flipV="1">
              <a:off x="2956319" y="2485502"/>
              <a:ext cx="0" cy="339725"/>
            </a:xfrm>
            <a:prstGeom prst="line">
              <a:avLst/>
            </a:prstGeom>
            <a:noFill/>
            <a:ln w="28575">
              <a:solidFill>
                <a:schemeClr val="tx1"/>
              </a:solidFill>
              <a:round/>
              <a:headEnd/>
              <a:tailEnd/>
            </a:ln>
          </p:spPr>
          <p:txBody>
            <a:bodyPr/>
            <a:lstStyle/>
            <a:p>
              <a:endParaRPr lang="sr-Latn-CS"/>
            </a:p>
          </p:txBody>
        </p:sp>
      </p:grpSp>
      <p:graphicFrame>
        <p:nvGraphicFramePr>
          <p:cNvPr id="2050" name="Object 2"/>
          <p:cNvGraphicFramePr>
            <a:graphicFrameLocks/>
          </p:cNvGraphicFramePr>
          <p:nvPr/>
        </p:nvGraphicFramePr>
        <p:xfrm>
          <a:off x="539750" y="1989138"/>
          <a:ext cx="8164513" cy="3775075"/>
        </p:xfrm>
        <a:graphic>
          <a:graphicData uri="http://schemas.openxmlformats.org/presentationml/2006/ole">
            <p:oleObj spid="_x0000_s2050" name="Chart" r:id="rId4" imgW="8153305" imgH="3771900" progId="MSGraph.Chart.8">
              <p:embed followColorScheme="full"/>
            </p:oleObj>
          </a:graphicData>
        </a:graphic>
      </p:graphicFrame>
      <p:sp>
        <p:nvSpPr>
          <p:cNvPr id="2053" name="Rectangle 10"/>
          <p:cNvSpPr>
            <a:spLocks noGrp="1" noChangeArrowheads="1"/>
          </p:cNvSpPr>
          <p:nvPr>
            <p:ph type="title"/>
          </p:nvPr>
        </p:nvSpPr>
        <p:spPr/>
        <p:txBody>
          <a:bodyPr/>
          <a:lstStyle/>
          <a:p>
            <a:r>
              <a:rPr lang="en-US" sz="3600" smtClean="0"/>
              <a:t>Implantation Rate (Mean %) per </a:t>
            </a:r>
            <a:br>
              <a:rPr lang="en-US" sz="3600" smtClean="0"/>
            </a:br>
            <a:r>
              <a:rPr lang="en-US" sz="3600" smtClean="0"/>
              <a:t>Started Cycle</a:t>
            </a:r>
            <a:r>
              <a:rPr lang="en-US" sz="3600" baseline="30000" smtClean="0"/>
              <a:t>1</a:t>
            </a:r>
          </a:p>
        </p:txBody>
      </p:sp>
      <p:sp>
        <p:nvSpPr>
          <p:cNvPr id="2054" name="Text Box 12"/>
          <p:cNvSpPr txBox="1">
            <a:spLocks noChangeArrowheads="1"/>
          </p:cNvSpPr>
          <p:nvPr/>
        </p:nvSpPr>
        <p:spPr bwMode="auto">
          <a:xfrm rot="10800000">
            <a:off x="412750" y="2286000"/>
            <a:ext cx="215900" cy="2543175"/>
          </a:xfrm>
          <a:prstGeom prst="rect">
            <a:avLst/>
          </a:prstGeom>
          <a:noFill/>
          <a:ln w="9525" algn="ctr">
            <a:noFill/>
            <a:miter lim="800000"/>
            <a:headEnd/>
            <a:tailEnd/>
          </a:ln>
        </p:spPr>
        <p:txBody>
          <a:bodyPr vert="eaVert" lIns="0" tIns="0" rIns="0" bIns="0">
            <a:spAutoFit/>
          </a:bodyPr>
          <a:lstStyle/>
          <a:p>
            <a:pPr algn="ctr" eaLnBrk="0" hangingPunct="0">
              <a:spcBef>
                <a:spcPct val="50000"/>
              </a:spcBef>
            </a:pPr>
            <a:r>
              <a:rPr lang="en-US" sz="1400" b="1">
                <a:ea typeface="Arial Unicode MS"/>
                <a:cs typeface="Arial Unicode MS"/>
              </a:rPr>
              <a:t>Patients, % (SD)</a:t>
            </a:r>
          </a:p>
        </p:txBody>
      </p:sp>
      <p:sp>
        <p:nvSpPr>
          <p:cNvPr id="2055" name="Text Box 16"/>
          <p:cNvSpPr txBox="1">
            <a:spLocks noChangeArrowheads="1"/>
          </p:cNvSpPr>
          <p:nvPr/>
        </p:nvSpPr>
        <p:spPr bwMode="auto">
          <a:xfrm>
            <a:off x="2987675" y="2133600"/>
            <a:ext cx="3429000" cy="304800"/>
          </a:xfrm>
          <a:prstGeom prst="rect">
            <a:avLst/>
          </a:prstGeom>
          <a:noFill/>
          <a:ln w="9525" algn="ctr">
            <a:noFill/>
            <a:miter lim="800000"/>
            <a:headEnd/>
            <a:tailEnd/>
          </a:ln>
        </p:spPr>
        <p:txBody>
          <a:bodyPr lIns="0" tIns="0" rIns="0" bIns="0">
            <a:spAutoFit/>
          </a:bodyPr>
          <a:lstStyle/>
          <a:p>
            <a:pPr algn="ctr" eaLnBrk="0" hangingPunct="0">
              <a:spcBef>
                <a:spcPct val="50000"/>
              </a:spcBef>
            </a:pPr>
            <a:r>
              <a:rPr lang="en-US" sz="2000" b="1">
                <a:ea typeface="Arial Unicode MS"/>
                <a:cs typeface="Arial Unicode MS"/>
              </a:rPr>
              <a:t>ITT Group</a:t>
            </a:r>
          </a:p>
        </p:txBody>
      </p:sp>
      <p:sp>
        <p:nvSpPr>
          <p:cNvPr id="2056" name="Text Box 17"/>
          <p:cNvSpPr txBox="1">
            <a:spLocks noChangeArrowheads="1"/>
          </p:cNvSpPr>
          <p:nvPr/>
        </p:nvSpPr>
        <p:spPr bwMode="auto">
          <a:xfrm>
            <a:off x="2446338" y="4229100"/>
            <a:ext cx="927100" cy="215900"/>
          </a:xfrm>
          <a:prstGeom prst="rect">
            <a:avLst/>
          </a:prstGeom>
          <a:noFill/>
          <a:ln w="9525" algn="ctr">
            <a:noFill/>
            <a:miter lim="800000"/>
            <a:headEnd/>
            <a:tailEnd/>
          </a:ln>
        </p:spPr>
        <p:txBody>
          <a:bodyPr lIns="0" tIns="0" rIns="0" bIns="0">
            <a:spAutoFit/>
          </a:bodyPr>
          <a:lstStyle/>
          <a:p>
            <a:pPr algn="ctr">
              <a:spcBef>
                <a:spcPts val="1400"/>
              </a:spcBef>
            </a:pPr>
            <a:r>
              <a:rPr lang="en-US" sz="1400" b="1">
                <a:solidFill>
                  <a:schemeClr val="bg1"/>
                </a:solidFill>
                <a:ea typeface="Arial Unicode MS"/>
                <a:cs typeface="Arial Unicode MS"/>
              </a:rPr>
              <a:t>36.2</a:t>
            </a:r>
          </a:p>
        </p:txBody>
      </p:sp>
      <p:sp>
        <p:nvSpPr>
          <p:cNvPr id="2057" name="Text Box 19"/>
          <p:cNvSpPr txBox="1">
            <a:spLocks noChangeArrowheads="1"/>
          </p:cNvSpPr>
          <p:nvPr/>
        </p:nvSpPr>
        <p:spPr bwMode="auto">
          <a:xfrm>
            <a:off x="6153150" y="4340225"/>
            <a:ext cx="927100" cy="215900"/>
          </a:xfrm>
          <a:prstGeom prst="rect">
            <a:avLst/>
          </a:prstGeom>
          <a:noFill/>
          <a:ln w="9525" algn="ctr">
            <a:noFill/>
            <a:miter lim="800000"/>
            <a:headEnd/>
            <a:tailEnd/>
          </a:ln>
        </p:spPr>
        <p:txBody>
          <a:bodyPr lIns="0" tIns="0" rIns="0" bIns="0">
            <a:spAutoFit/>
          </a:bodyPr>
          <a:lstStyle/>
          <a:p>
            <a:pPr algn="ctr">
              <a:spcBef>
                <a:spcPts val="1400"/>
              </a:spcBef>
            </a:pPr>
            <a:r>
              <a:rPr lang="en-US" sz="1400" b="1">
                <a:solidFill>
                  <a:schemeClr val="bg1"/>
                </a:solidFill>
                <a:ea typeface="Arial Unicode MS"/>
                <a:cs typeface="Arial Unicode MS"/>
              </a:rPr>
              <a:t>32.2</a:t>
            </a:r>
          </a:p>
        </p:txBody>
      </p:sp>
      <p:sp>
        <p:nvSpPr>
          <p:cNvPr id="2058" name="Rectangle 4"/>
          <p:cNvSpPr>
            <a:spLocks noChangeArrowheads="1"/>
          </p:cNvSpPr>
          <p:nvPr/>
        </p:nvSpPr>
        <p:spPr bwMode="auto">
          <a:xfrm>
            <a:off x="250825" y="5984875"/>
            <a:ext cx="8702675" cy="630238"/>
          </a:xfrm>
          <a:prstGeom prst="rect">
            <a:avLst/>
          </a:prstGeom>
          <a:noFill/>
          <a:ln w="9525">
            <a:noFill/>
            <a:miter lim="800000"/>
            <a:headEnd/>
            <a:tailEnd/>
          </a:ln>
        </p:spPr>
        <p:txBody>
          <a:bodyPr lIns="0" tIns="0" rIns="0" bIns="0" anchor="b"/>
          <a:lstStyle/>
          <a:p>
            <a:pPr eaLnBrk="0" hangingPunct="0">
              <a:spcBef>
                <a:spcPct val="25000"/>
              </a:spcBef>
            </a:pPr>
            <a:r>
              <a:rPr lang="en-US" sz="1200">
                <a:latin typeface="Calibri" pitchFamily="34" charset="0"/>
                <a:ea typeface="Arial Unicode MS"/>
                <a:cs typeface="Arial Unicode MS"/>
              </a:rPr>
              <a:t>SD = standard deviation; ITT = intent to treat; rFSH = recombinant follicle-stimulating hormone.</a:t>
            </a:r>
          </a:p>
          <a:p>
            <a:pPr eaLnBrk="0" hangingPunct="0">
              <a:spcBef>
                <a:spcPct val="25000"/>
              </a:spcBef>
            </a:pPr>
            <a:r>
              <a:rPr lang="en-US" sz="1000" b="1">
                <a:latin typeface="Calibri" pitchFamily="34" charset="0"/>
                <a:ea typeface="Arial Unicode MS"/>
                <a:cs typeface="Arial Unicode MS"/>
              </a:rPr>
              <a:t>1.</a:t>
            </a:r>
            <a:r>
              <a:rPr lang="en-US" sz="1000" b="1" i="1">
                <a:latin typeface="Calibri" pitchFamily="34" charset="0"/>
                <a:ea typeface="Arial Unicode MS"/>
                <a:cs typeface="Arial Unicode MS"/>
              </a:rPr>
              <a:t> </a:t>
            </a:r>
            <a:r>
              <a:rPr lang="en-US" sz="1000">
                <a:latin typeface="Calibri" pitchFamily="34" charset="0"/>
                <a:ea typeface="Arial Unicode MS"/>
                <a:cs typeface="Arial Unicode MS"/>
              </a:rPr>
              <a:t>Devroey P et al. </a:t>
            </a:r>
            <a:r>
              <a:rPr lang="en-US" sz="1000" i="1">
                <a:latin typeface="Calibri" pitchFamily="34" charset="0"/>
                <a:ea typeface="Arial Unicode MS"/>
                <a:cs typeface="Arial Unicode MS"/>
              </a:rPr>
              <a:t>Hum Reprod. </a:t>
            </a:r>
            <a:r>
              <a:rPr lang="en-US" sz="1000">
                <a:latin typeface="Calibri" pitchFamily="34" charset="0"/>
                <a:ea typeface="Arial Unicode MS"/>
                <a:cs typeface="Arial Unicode MS"/>
              </a:rPr>
              <a:t>2009;24:3063‒3072.</a:t>
            </a:r>
          </a:p>
        </p:txBody>
      </p:sp>
      <p:sp>
        <p:nvSpPr>
          <p:cNvPr id="2059" name="Text Box 16"/>
          <p:cNvSpPr txBox="1">
            <a:spLocks noChangeArrowheads="1"/>
          </p:cNvSpPr>
          <p:nvPr/>
        </p:nvSpPr>
        <p:spPr bwMode="auto">
          <a:xfrm>
            <a:off x="5795963" y="5445125"/>
            <a:ext cx="1660525" cy="425450"/>
          </a:xfrm>
          <a:prstGeom prst="rect">
            <a:avLst/>
          </a:prstGeom>
          <a:noFill/>
          <a:ln w="9525" algn="ctr">
            <a:noFill/>
            <a:miter lim="800000"/>
            <a:headEnd/>
            <a:tailEnd/>
          </a:ln>
        </p:spPr>
        <p:txBody>
          <a:bodyPr lIns="0" tIns="0" rIns="0" bIns="0">
            <a:spAutoFit/>
          </a:bodyPr>
          <a:lstStyle/>
          <a:p>
            <a:pPr algn="ctr" eaLnBrk="0" hangingPunct="0">
              <a:spcBef>
                <a:spcPct val="50000"/>
              </a:spcBef>
            </a:pPr>
            <a:r>
              <a:rPr lang="en-US" sz="1400" b="1">
                <a:ea typeface="Arial Unicode MS"/>
                <a:cs typeface="Arial Unicode MS"/>
              </a:rPr>
              <a:t>rFSH 200 IU/d                                           (n=750)</a:t>
            </a:r>
          </a:p>
        </p:txBody>
      </p:sp>
      <p:sp>
        <p:nvSpPr>
          <p:cNvPr id="2060" name="Text Box 16"/>
          <p:cNvSpPr txBox="1">
            <a:spLocks noChangeArrowheads="1"/>
          </p:cNvSpPr>
          <p:nvPr/>
        </p:nvSpPr>
        <p:spPr bwMode="auto">
          <a:xfrm>
            <a:off x="1619250" y="5445125"/>
            <a:ext cx="2609850" cy="425450"/>
          </a:xfrm>
          <a:prstGeom prst="rect">
            <a:avLst/>
          </a:prstGeom>
          <a:noFill/>
          <a:ln w="9525" algn="ctr">
            <a:noFill/>
            <a:miter lim="800000"/>
            <a:headEnd/>
            <a:tailEnd/>
          </a:ln>
        </p:spPr>
        <p:txBody>
          <a:bodyPr lIns="0" tIns="0" rIns="0" bIns="0">
            <a:spAutoFit/>
          </a:bodyPr>
          <a:lstStyle/>
          <a:p>
            <a:pPr algn="ctr" eaLnBrk="0" hangingPunct="0">
              <a:spcBef>
                <a:spcPct val="50000"/>
              </a:spcBef>
            </a:pPr>
            <a:r>
              <a:rPr lang="en-US" sz="1400" b="1">
                <a:ea typeface="Arial Unicode MS"/>
                <a:cs typeface="Arial Unicode MS"/>
              </a:rPr>
              <a:t>ELONVA 150 µg </a:t>
            </a:r>
            <a:br>
              <a:rPr lang="en-US" sz="1400" b="1">
                <a:ea typeface="Arial Unicode MS"/>
                <a:cs typeface="Arial Unicode MS"/>
              </a:rPr>
            </a:br>
            <a:r>
              <a:rPr lang="en-US" sz="1400" b="1">
                <a:ea typeface="Arial Unicode MS"/>
                <a:cs typeface="Arial Unicode MS"/>
              </a:rPr>
              <a:t>(n=756)</a:t>
            </a:r>
          </a:p>
        </p:txBody>
      </p:sp>
      <p:sp>
        <p:nvSpPr>
          <p:cNvPr id="2061" name="Rectangle 32"/>
          <p:cNvSpPr>
            <a:spLocks noChangeArrowheads="1"/>
          </p:cNvSpPr>
          <p:nvPr/>
        </p:nvSpPr>
        <p:spPr bwMode="auto">
          <a:xfrm>
            <a:off x="134938" y="1412875"/>
            <a:ext cx="8891587" cy="304800"/>
          </a:xfrm>
          <a:prstGeom prst="rect">
            <a:avLst/>
          </a:prstGeom>
          <a:noFill/>
          <a:ln w="9525" algn="ctr">
            <a:noFill/>
            <a:miter lim="800000"/>
            <a:headEnd/>
            <a:tailEnd/>
          </a:ln>
        </p:spPr>
        <p:txBody>
          <a:bodyPr wrap="none" lIns="0" tIns="0" rIns="0" bIns="0">
            <a:spAutoFit/>
          </a:bodyPr>
          <a:lstStyle/>
          <a:p>
            <a:pPr algn="ctr" eaLnBrk="0" hangingPunct="0"/>
            <a:r>
              <a:rPr lang="en-US" sz="2000">
                <a:latin typeface="Calibri" pitchFamily="34" charset="0"/>
                <a:ea typeface="Arial Unicode MS"/>
                <a:cs typeface="Arial Unicode MS"/>
              </a:rPr>
              <a:t>Implantation rates were comparable between ELONVA™ (corifollitropin alfa) and rFSH</a:t>
            </a:r>
          </a:p>
        </p:txBody>
      </p:sp>
      <p:sp>
        <p:nvSpPr>
          <p:cNvPr id="2062" name="Text Box 223"/>
          <p:cNvSpPr txBox="1">
            <a:spLocks noChangeArrowheads="1"/>
          </p:cNvSpPr>
          <p:nvPr/>
        </p:nvSpPr>
        <p:spPr bwMode="auto">
          <a:xfrm>
            <a:off x="44450" y="0"/>
            <a:ext cx="603250" cy="168275"/>
          </a:xfrm>
          <a:prstGeom prst="rect">
            <a:avLst/>
          </a:prstGeom>
          <a:noFill/>
          <a:ln w="9525" algn="ctr">
            <a:solidFill>
              <a:schemeClr val="tx1"/>
            </a:solidFill>
            <a:miter lim="800000"/>
            <a:headEnd/>
            <a:tailEnd/>
          </a:ln>
        </p:spPr>
        <p:txBody>
          <a:bodyPr lIns="0" tIns="0" rIns="0" bIns="0">
            <a:spAutoFit/>
          </a:bodyPr>
          <a:lstStyle/>
          <a:p>
            <a:pPr algn="ctr" eaLnBrk="0" hangingPunct="0">
              <a:spcBef>
                <a:spcPct val="50000"/>
              </a:spcBef>
            </a:pPr>
            <a:r>
              <a:rPr lang="en-US" sz="1100">
                <a:latin typeface="Calibri" pitchFamily="34" charset="0"/>
                <a:ea typeface="Arial Unicode MS"/>
                <a:cs typeface="Arial Unicode MS"/>
              </a:rPr>
              <a:t>Engage</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9"/>
          <p:cNvSpPr>
            <a:spLocks noGrp="1" noChangeArrowheads="1"/>
          </p:cNvSpPr>
          <p:nvPr>
            <p:ph type="title"/>
          </p:nvPr>
        </p:nvSpPr>
        <p:spPr>
          <a:xfrm>
            <a:off x="0" y="274638"/>
            <a:ext cx="8964613" cy="1143000"/>
          </a:xfrm>
        </p:spPr>
        <p:txBody>
          <a:bodyPr/>
          <a:lstStyle/>
          <a:p>
            <a:pPr>
              <a:spcAft>
                <a:spcPts val="300"/>
              </a:spcAft>
            </a:pPr>
            <a:r>
              <a:rPr lang="en-US" sz="3600" smtClean="0"/>
              <a:t>Day of IVF Cycle When hCG Criterion Was Met</a:t>
            </a:r>
            <a:r>
              <a:rPr lang="en-US" sz="3600" baseline="30000" smtClean="0"/>
              <a:t>1</a:t>
            </a:r>
            <a:r>
              <a:rPr lang="en-US" smtClean="0"/>
              <a:t> </a:t>
            </a:r>
          </a:p>
        </p:txBody>
      </p:sp>
      <p:graphicFrame>
        <p:nvGraphicFramePr>
          <p:cNvPr id="3074" name="Object 4"/>
          <p:cNvGraphicFramePr>
            <a:graphicFrameLocks noGrp="1"/>
          </p:cNvGraphicFramePr>
          <p:nvPr>
            <p:ph type="chart" idx="4294967295"/>
          </p:nvPr>
        </p:nvGraphicFramePr>
        <p:xfrm>
          <a:off x="396875" y="1489075"/>
          <a:ext cx="8024813" cy="4152900"/>
        </p:xfrm>
        <a:graphic>
          <a:graphicData uri="http://schemas.openxmlformats.org/presentationml/2006/ole">
            <p:oleObj spid="_x0000_s3074" name="Chart" r:id="rId4" imgW="8058150" imgH="4162377" progId="MSGraph.Chart.8">
              <p:embed followColorScheme="full"/>
            </p:oleObj>
          </a:graphicData>
        </a:graphic>
      </p:graphicFrame>
      <p:sp>
        <p:nvSpPr>
          <p:cNvPr id="28676" name="AutoShape 5"/>
          <p:cNvSpPr>
            <a:spLocks noChangeArrowheads="1"/>
          </p:cNvSpPr>
          <p:nvPr/>
        </p:nvSpPr>
        <p:spPr bwMode="auto">
          <a:xfrm>
            <a:off x="1262063" y="5662613"/>
            <a:ext cx="4522787" cy="330200"/>
          </a:xfrm>
          <a:prstGeom prst="roundRect">
            <a:avLst>
              <a:gd name="adj" fmla="val 16667"/>
            </a:avLst>
          </a:prstGeom>
          <a:solidFill>
            <a:srgbClr val="E7EDF2"/>
          </a:solidFill>
          <a:ln w="3175" algn="ctr">
            <a:solidFill>
              <a:schemeClr val="tx1"/>
            </a:solidFill>
            <a:round/>
            <a:headEnd/>
            <a:tailEnd/>
          </a:ln>
          <a:effectLst>
            <a:outerShdw dist="35921" dir="2700000" algn="ctr" rotWithShape="0">
              <a:srgbClr val="B2B2B2"/>
            </a:outerShdw>
          </a:effectLst>
        </p:spPr>
        <p:txBody>
          <a:bodyPr>
            <a:spAutoFit/>
          </a:bodyPr>
          <a:lstStyle/>
          <a:p>
            <a:pPr algn="ctr" eaLnBrk="0" hangingPunct="0"/>
            <a:r>
              <a:rPr lang="nl-NL" sz="1400" b="1">
                <a:ea typeface="Arial Unicode MS"/>
                <a:cs typeface="Arial Unicode MS"/>
              </a:rPr>
              <a:t>One-third of the patients did not require any rFSH</a:t>
            </a:r>
          </a:p>
        </p:txBody>
      </p:sp>
      <p:sp>
        <p:nvSpPr>
          <p:cNvPr id="3077" name="AutoShape 7"/>
          <p:cNvSpPr>
            <a:spLocks/>
          </p:cNvSpPr>
          <p:nvPr/>
        </p:nvSpPr>
        <p:spPr bwMode="auto">
          <a:xfrm rot="5400000">
            <a:off x="2117725" y="4303713"/>
            <a:ext cx="382588" cy="2024062"/>
          </a:xfrm>
          <a:prstGeom prst="rightBrace">
            <a:avLst>
              <a:gd name="adj1" fmla="val 92828"/>
              <a:gd name="adj2" fmla="val 50000"/>
            </a:avLst>
          </a:prstGeom>
          <a:noFill/>
          <a:ln w="12700">
            <a:solidFill>
              <a:schemeClr val="tx1"/>
            </a:solidFill>
            <a:round/>
            <a:headEnd/>
            <a:tailEnd/>
          </a:ln>
        </p:spPr>
        <p:txBody>
          <a:bodyPr rot="10800000" vert="eaVert" wrap="none" anchor="ctr"/>
          <a:lstStyle/>
          <a:p>
            <a:pPr eaLnBrk="0" hangingPunct="0"/>
            <a:endParaRPr lang="hr-HR" sz="2400">
              <a:ea typeface="Arial Unicode MS"/>
              <a:cs typeface="Arial Unicode MS"/>
            </a:endParaRPr>
          </a:p>
        </p:txBody>
      </p:sp>
      <p:sp>
        <p:nvSpPr>
          <p:cNvPr id="3078" name="Oval 8"/>
          <p:cNvSpPr>
            <a:spLocks noChangeArrowheads="1"/>
          </p:cNvSpPr>
          <p:nvPr/>
        </p:nvSpPr>
        <p:spPr bwMode="auto">
          <a:xfrm>
            <a:off x="3362325" y="5005388"/>
            <a:ext cx="260350" cy="260350"/>
          </a:xfrm>
          <a:prstGeom prst="ellipse">
            <a:avLst/>
          </a:prstGeom>
          <a:noFill/>
          <a:ln w="12700">
            <a:solidFill>
              <a:schemeClr val="tx1"/>
            </a:solidFill>
            <a:round/>
            <a:headEnd/>
            <a:tailEnd/>
          </a:ln>
        </p:spPr>
        <p:txBody>
          <a:bodyPr wrap="none" anchor="ctr"/>
          <a:lstStyle/>
          <a:p>
            <a:pPr eaLnBrk="0" hangingPunct="0"/>
            <a:endParaRPr lang="hr-HR" sz="2400">
              <a:ea typeface="Arial Unicode MS"/>
              <a:cs typeface="Arial Unicode MS"/>
            </a:endParaRPr>
          </a:p>
        </p:txBody>
      </p:sp>
      <p:sp>
        <p:nvSpPr>
          <p:cNvPr id="3079" name="Text Box 10"/>
          <p:cNvSpPr txBox="1">
            <a:spLocks noChangeArrowheads="1"/>
          </p:cNvSpPr>
          <p:nvPr/>
        </p:nvSpPr>
        <p:spPr bwMode="auto">
          <a:xfrm>
            <a:off x="241300" y="6264275"/>
            <a:ext cx="8696325" cy="381000"/>
          </a:xfrm>
          <a:prstGeom prst="rect">
            <a:avLst/>
          </a:prstGeom>
          <a:noFill/>
          <a:ln w="12700">
            <a:noFill/>
            <a:miter lim="800000"/>
            <a:headEnd/>
            <a:tailEnd/>
          </a:ln>
        </p:spPr>
        <p:txBody>
          <a:bodyPr lIns="0" tIns="0" rIns="0" bIns="0" anchor="b"/>
          <a:lstStyle/>
          <a:p>
            <a:pPr marL="85725" indent="-85725">
              <a:lnSpc>
                <a:spcPct val="90000"/>
              </a:lnSpc>
            </a:pPr>
            <a:r>
              <a:rPr lang="en-US" sz="1200">
                <a:latin typeface="Calibri" pitchFamily="34" charset="0"/>
                <a:ea typeface="Arial Unicode MS"/>
                <a:cs typeface="Arial Unicode MS"/>
              </a:rPr>
              <a:t>hCG = human chorionic gonadotropin; rFSH = recombinant follicle-stimulating hormone.</a:t>
            </a:r>
          </a:p>
          <a:p>
            <a:pPr marL="85725" indent="-85725">
              <a:lnSpc>
                <a:spcPct val="90000"/>
              </a:lnSpc>
            </a:pPr>
            <a:r>
              <a:rPr lang="en-US" sz="1000" b="1">
                <a:latin typeface="Calibri" pitchFamily="34" charset="0"/>
                <a:ea typeface="Arial Unicode MS"/>
                <a:cs typeface="Arial Unicode MS"/>
              </a:rPr>
              <a:t>1. </a:t>
            </a:r>
            <a:r>
              <a:rPr lang="en-US" sz="1000">
                <a:latin typeface="Calibri" pitchFamily="34" charset="0"/>
                <a:ea typeface="Arial Unicode MS"/>
                <a:cs typeface="Arial Unicode MS"/>
              </a:rPr>
              <a:t>Adapted with permission from Fauser BC et al. </a:t>
            </a:r>
            <a:r>
              <a:rPr lang="en-US" sz="1000" i="1">
                <a:latin typeface="Calibri" pitchFamily="34" charset="0"/>
                <a:ea typeface="Arial Unicode MS"/>
                <a:cs typeface="Arial Unicode MS"/>
              </a:rPr>
              <a:t>Reprod Biomed Online</a:t>
            </a:r>
            <a:r>
              <a:rPr lang="en-US" sz="1000">
                <a:latin typeface="Calibri" pitchFamily="34" charset="0"/>
                <a:ea typeface="Arial Unicode MS"/>
                <a:cs typeface="Arial Unicode MS"/>
              </a:rPr>
              <a:t>. 2010;21:593‒601.</a:t>
            </a:r>
          </a:p>
        </p:txBody>
      </p:sp>
      <p:sp>
        <p:nvSpPr>
          <p:cNvPr id="3080" name="Text Box 11"/>
          <p:cNvSpPr txBox="1">
            <a:spLocks noChangeArrowheads="1"/>
          </p:cNvSpPr>
          <p:nvPr/>
        </p:nvSpPr>
        <p:spPr bwMode="auto">
          <a:xfrm>
            <a:off x="5667375" y="2208213"/>
            <a:ext cx="306388" cy="142875"/>
          </a:xfrm>
          <a:prstGeom prst="rect">
            <a:avLst/>
          </a:prstGeom>
          <a:noFill/>
          <a:ln w="9525" algn="ctr">
            <a:noFill/>
            <a:miter lim="800000"/>
            <a:headEnd/>
            <a:tailEnd/>
          </a:ln>
        </p:spPr>
        <p:txBody>
          <a:bodyPr lIns="0" tIns="0" rIns="0" bIns="0">
            <a:spAutoFit/>
          </a:bodyPr>
          <a:lstStyle/>
          <a:p>
            <a:pPr algn="ctr" eaLnBrk="0" hangingPunct="0">
              <a:spcBef>
                <a:spcPct val="50000"/>
              </a:spcBef>
            </a:pPr>
            <a:r>
              <a:rPr lang="en-US" sz="1400" b="1" baseline="30000">
                <a:latin typeface="Calibri" pitchFamily="34" charset="0"/>
              </a:rPr>
              <a:t>™</a:t>
            </a:r>
            <a:endParaRPr lang="en-US" sz="1400" b="1" baseline="30000">
              <a:ea typeface="Arial Unicode MS"/>
              <a:cs typeface="Arial Unicode MS"/>
            </a:endParaRPr>
          </a:p>
        </p:txBody>
      </p:sp>
      <p:sp>
        <p:nvSpPr>
          <p:cNvPr id="3081" name="Text Box 29"/>
          <p:cNvSpPr txBox="1">
            <a:spLocks noChangeArrowheads="1"/>
          </p:cNvSpPr>
          <p:nvPr/>
        </p:nvSpPr>
        <p:spPr bwMode="invGray">
          <a:xfrm rot="-5400000">
            <a:off x="-1141412" y="3176588"/>
            <a:ext cx="3509962" cy="246062"/>
          </a:xfrm>
          <a:prstGeom prst="rect">
            <a:avLst/>
          </a:prstGeom>
          <a:noFill/>
          <a:ln w="19050" algn="ctr">
            <a:noFill/>
            <a:miter lim="800000"/>
            <a:headEnd/>
            <a:tailEnd/>
          </a:ln>
        </p:spPr>
        <p:txBody>
          <a:bodyPr lIns="0" tIns="0" rIns="0" bIns="0">
            <a:spAutoFit/>
          </a:bodyPr>
          <a:lstStyle/>
          <a:p>
            <a:pPr algn="ctr" eaLnBrk="0" hangingPunct="0"/>
            <a:r>
              <a:rPr lang="en-US" sz="1600" b="1">
                <a:latin typeface="Calibri" pitchFamily="34" charset="0"/>
                <a:ea typeface="Arial Unicode MS"/>
                <a:cs typeface="Arial Unicode MS"/>
              </a:rPr>
              <a:t>Patients, %</a:t>
            </a:r>
          </a:p>
        </p:txBody>
      </p:sp>
      <p:sp>
        <p:nvSpPr>
          <p:cNvPr id="3082" name="Text Box 28"/>
          <p:cNvSpPr txBox="1">
            <a:spLocks noChangeArrowheads="1"/>
          </p:cNvSpPr>
          <p:nvPr/>
        </p:nvSpPr>
        <p:spPr bwMode="invGray">
          <a:xfrm>
            <a:off x="1144588" y="5348288"/>
            <a:ext cx="7215187" cy="244475"/>
          </a:xfrm>
          <a:prstGeom prst="rect">
            <a:avLst/>
          </a:prstGeom>
          <a:noFill/>
          <a:ln w="19050" algn="ctr">
            <a:noFill/>
            <a:miter lim="800000"/>
            <a:headEnd/>
            <a:tailEnd/>
          </a:ln>
        </p:spPr>
        <p:txBody>
          <a:bodyPr lIns="0" tIns="0" rIns="0" bIns="0">
            <a:spAutoFit/>
          </a:bodyPr>
          <a:lstStyle/>
          <a:p>
            <a:pPr algn="ctr" eaLnBrk="0" hangingPunct="0"/>
            <a:r>
              <a:rPr lang="en-US" sz="1600" b="1">
                <a:latin typeface="Calibri" pitchFamily="34" charset="0"/>
                <a:ea typeface="Arial Unicode MS"/>
                <a:cs typeface="Arial Unicode MS"/>
              </a:rPr>
              <a:t>Stimulation Day</a:t>
            </a:r>
          </a:p>
        </p:txBody>
      </p:sp>
      <p:sp>
        <p:nvSpPr>
          <p:cNvPr id="3083" name="Text Box 223"/>
          <p:cNvSpPr txBox="1">
            <a:spLocks noChangeArrowheads="1"/>
          </p:cNvSpPr>
          <p:nvPr/>
        </p:nvSpPr>
        <p:spPr bwMode="auto">
          <a:xfrm>
            <a:off x="44450" y="0"/>
            <a:ext cx="603250" cy="168275"/>
          </a:xfrm>
          <a:prstGeom prst="rect">
            <a:avLst/>
          </a:prstGeom>
          <a:noFill/>
          <a:ln w="9525" algn="ctr">
            <a:solidFill>
              <a:schemeClr val="tx1"/>
            </a:solidFill>
            <a:miter lim="800000"/>
            <a:headEnd/>
            <a:tailEnd/>
          </a:ln>
        </p:spPr>
        <p:txBody>
          <a:bodyPr lIns="0" tIns="0" rIns="0" bIns="0">
            <a:spAutoFit/>
          </a:bodyPr>
          <a:lstStyle/>
          <a:p>
            <a:pPr algn="ctr" eaLnBrk="0" hangingPunct="0">
              <a:spcBef>
                <a:spcPct val="50000"/>
              </a:spcBef>
            </a:pPr>
            <a:r>
              <a:rPr lang="en-US" sz="1100">
                <a:latin typeface="Calibri" pitchFamily="34" charset="0"/>
                <a:ea typeface="Arial Unicode MS"/>
                <a:cs typeface="Arial Unicode MS"/>
              </a:rPr>
              <a:t>Engage</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62"/>
          <p:cNvSpPr>
            <a:spLocks noGrp="1" noChangeArrowheads="1"/>
          </p:cNvSpPr>
          <p:nvPr>
            <p:ph type="title"/>
          </p:nvPr>
        </p:nvSpPr>
        <p:spPr>
          <a:xfrm>
            <a:off x="468313" y="115888"/>
            <a:ext cx="8229600" cy="692150"/>
          </a:xfrm>
        </p:spPr>
        <p:txBody>
          <a:bodyPr/>
          <a:lstStyle/>
          <a:p>
            <a:r>
              <a:rPr lang="en-US" sz="3200" smtClean="0"/>
              <a:t>Number and Size of Follicles During Stimulation</a:t>
            </a:r>
            <a:r>
              <a:rPr lang="en-US" sz="3200" baseline="30000" smtClean="0"/>
              <a:t>1</a:t>
            </a:r>
          </a:p>
        </p:txBody>
      </p:sp>
      <p:sp>
        <p:nvSpPr>
          <p:cNvPr id="65538" name="Text Box 4"/>
          <p:cNvSpPr txBox="1">
            <a:spLocks noChangeArrowheads="1"/>
          </p:cNvSpPr>
          <p:nvPr/>
        </p:nvSpPr>
        <p:spPr bwMode="invGray">
          <a:xfrm>
            <a:off x="1597025" y="3921125"/>
            <a:ext cx="1373188" cy="304800"/>
          </a:xfrm>
          <a:prstGeom prst="rect">
            <a:avLst/>
          </a:prstGeom>
          <a:noFill/>
          <a:ln w="12700">
            <a:noFill/>
            <a:miter lim="800000"/>
            <a:headEnd/>
            <a:tailEnd/>
          </a:ln>
        </p:spPr>
        <p:txBody>
          <a:bodyPr>
            <a:spAutoFit/>
          </a:bodyPr>
          <a:lstStyle/>
          <a:p>
            <a:pPr algn="ctr">
              <a:spcBef>
                <a:spcPct val="50000"/>
              </a:spcBef>
            </a:pPr>
            <a:r>
              <a:rPr lang="en-US" sz="1400" b="1">
                <a:latin typeface="Calibri" pitchFamily="34" charset="0"/>
                <a:ea typeface="Arial Unicode MS"/>
                <a:cs typeface="Arial Unicode MS"/>
              </a:rPr>
              <a:t>Day 5 </a:t>
            </a:r>
          </a:p>
        </p:txBody>
      </p:sp>
      <p:sp>
        <p:nvSpPr>
          <p:cNvPr id="65539" name="Text Box 5"/>
          <p:cNvSpPr txBox="1">
            <a:spLocks noChangeArrowheads="1"/>
          </p:cNvSpPr>
          <p:nvPr/>
        </p:nvSpPr>
        <p:spPr bwMode="invGray">
          <a:xfrm>
            <a:off x="3890963" y="2479675"/>
            <a:ext cx="1385887" cy="304800"/>
          </a:xfrm>
          <a:prstGeom prst="rect">
            <a:avLst/>
          </a:prstGeom>
          <a:noFill/>
          <a:ln w="12700">
            <a:noFill/>
            <a:miter lim="800000"/>
            <a:headEnd/>
            <a:tailEnd/>
          </a:ln>
        </p:spPr>
        <p:txBody>
          <a:bodyPr>
            <a:spAutoFit/>
          </a:bodyPr>
          <a:lstStyle/>
          <a:p>
            <a:pPr algn="ctr">
              <a:spcBef>
                <a:spcPct val="50000"/>
              </a:spcBef>
            </a:pPr>
            <a:r>
              <a:rPr lang="en-US" sz="1400" b="1">
                <a:latin typeface="Calibri" pitchFamily="34" charset="0"/>
                <a:ea typeface="Arial Unicode MS"/>
                <a:cs typeface="Arial Unicode MS"/>
              </a:rPr>
              <a:t>Day 8 </a:t>
            </a:r>
          </a:p>
        </p:txBody>
      </p:sp>
      <p:sp>
        <p:nvSpPr>
          <p:cNvPr id="65540" name="Text Box 6"/>
          <p:cNvSpPr txBox="1">
            <a:spLocks noChangeArrowheads="1"/>
          </p:cNvSpPr>
          <p:nvPr/>
        </p:nvSpPr>
        <p:spPr bwMode="invGray">
          <a:xfrm>
            <a:off x="5376863" y="1681163"/>
            <a:ext cx="3127375" cy="523875"/>
          </a:xfrm>
          <a:prstGeom prst="rect">
            <a:avLst/>
          </a:prstGeom>
          <a:noFill/>
          <a:ln w="12700">
            <a:noFill/>
            <a:miter lim="800000"/>
            <a:headEnd/>
            <a:tailEnd/>
          </a:ln>
        </p:spPr>
        <p:txBody>
          <a:bodyPr>
            <a:spAutoFit/>
          </a:bodyPr>
          <a:lstStyle/>
          <a:p>
            <a:pPr algn="ctr">
              <a:spcBef>
                <a:spcPct val="50000"/>
              </a:spcBef>
            </a:pPr>
            <a:r>
              <a:rPr lang="en-US" sz="1400" b="1">
                <a:latin typeface="Calibri" pitchFamily="34" charset="0"/>
                <a:ea typeface="Arial Unicode MS"/>
                <a:cs typeface="Arial Unicode MS"/>
              </a:rPr>
              <a:t>Day of hCG</a:t>
            </a:r>
            <a:endParaRPr lang="en-US" sz="1400" b="1" baseline="30000">
              <a:latin typeface="Calibri" pitchFamily="34" charset="0"/>
              <a:ea typeface="Arial Unicode MS"/>
              <a:cs typeface="Arial Unicode MS"/>
            </a:endParaRPr>
          </a:p>
          <a:p>
            <a:pPr algn="ctr"/>
            <a:r>
              <a:rPr lang="en-US" sz="1400" b="1">
                <a:latin typeface="Calibri" pitchFamily="34" charset="0"/>
                <a:ea typeface="Arial Unicode MS"/>
                <a:cs typeface="Arial Unicode MS"/>
              </a:rPr>
              <a:t>(Restricted to patients with hCG)</a:t>
            </a:r>
          </a:p>
        </p:txBody>
      </p:sp>
      <p:sp>
        <p:nvSpPr>
          <p:cNvPr id="65541" name="Text Box 7"/>
          <p:cNvSpPr txBox="1">
            <a:spLocks noChangeArrowheads="1"/>
          </p:cNvSpPr>
          <p:nvPr/>
        </p:nvSpPr>
        <p:spPr bwMode="invGray">
          <a:xfrm>
            <a:off x="1096963" y="5095875"/>
            <a:ext cx="1411287" cy="738188"/>
          </a:xfrm>
          <a:prstGeom prst="rect">
            <a:avLst/>
          </a:prstGeom>
          <a:noFill/>
          <a:ln w="12700" algn="ctr">
            <a:noFill/>
            <a:miter lim="800000"/>
            <a:headEnd/>
            <a:tailEnd/>
          </a:ln>
        </p:spPr>
        <p:txBody>
          <a:bodyPr>
            <a:spAutoFit/>
          </a:bodyPr>
          <a:lstStyle/>
          <a:p>
            <a:pPr algn="ctr" eaLnBrk="0" hangingPunct="0"/>
            <a:r>
              <a:rPr lang="en-US" sz="1400" b="1">
                <a:latin typeface="Calibri" pitchFamily="34" charset="0"/>
                <a:ea typeface="Arial Unicode MS"/>
                <a:cs typeface="Arial Unicode MS"/>
              </a:rPr>
              <a:t>ELONVA</a:t>
            </a:r>
            <a:r>
              <a:rPr lang="en-US" sz="1400" b="1" baseline="30000">
                <a:latin typeface="Calibri" pitchFamily="34" charset="0"/>
                <a:ea typeface="Arial Unicode MS"/>
                <a:cs typeface="Arial Unicode MS"/>
              </a:rPr>
              <a:t>™ </a:t>
            </a:r>
            <a:r>
              <a:rPr lang="en-US" sz="1400" b="1">
                <a:latin typeface="Calibri" pitchFamily="34" charset="0"/>
                <a:ea typeface="Arial Unicode MS"/>
                <a:cs typeface="Arial Unicode MS"/>
              </a:rPr>
              <a:t>(corifollitropin </a:t>
            </a:r>
            <a:br>
              <a:rPr lang="en-US" sz="1400" b="1">
                <a:latin typeface="Calibri" pitchFamily="34" charset="0"/>
                <a:ea typeface="Arial Unicode MS"/>
                <a:cs typeface="Arial Unicode MS"/>
              </a:rPr>
            </a:br>
            <a:r>
              <a:rPr lang="en-US" sz="1400" b="1">
                <a:latin typeface="Calibri" pitchFamily="34" charset="0"/>
                <a:ea typeface="Arial Unicode MS"/>
                <a:cs typeface="Arial Unicode MS"/>
              </a:rPr>
              <a:t>alfa)</a:t>
            </a:r>
          </a:p>
        </p:txBody>
      </p:sp>
      <p:sp>
        <p:nvSpPr>
          <p:cNvPr id="65542" name="Text Box 8"/>
          <p:cNvSpPr txBox="1">
            <a:spLocks noChangeArrowheads="1"/>
          </p:cNvSpPr>
          <p:nvPr/>
        </p:nvSpPr>
        <p:spPr bwMode="invGray">
          <a:xfrm>
            <a:off x="2460625" y="5106988"/>
            <a:ext cx="574675" cy="517525"/>
          </a:xfrm>
          <a:prstGeom prst="rect">
            <a:avLst/>
          </a:prstGeom>
          <a:noFill/>
          <a:ln w="12700" algn="ctr">
            <a:noFill/>
            <a:miter lim="800000"/>
            <a:headEnd/>
            <a:tailEnd/>
          </a:ln>
        </p:spPr>
        <p:txBody>
          <a:bodyPr wrap="none">
            <a:spAutoFit/>
          </a:bodyPr>
          <a:lstStyle/>
          <a:p>
            <a:pPr algn="ctr" eaLnBrk="0" hangingPunct="0"/>
            <a:r>
              <a:rPr lang="en-US" sz="1400" b="1">
                <a:latin typeface="Calibri" pitchFamily="34" charset="0"/>
                <a:ea typeface="Arial Unicode MS"/>
                <a:cs typeface="Arial Unicode MS"/>
              </a:rPr>
              <a:t>Daily </a:t>
            </a:r>
          </a:p>
          <a:p>
            <a:pPr algn="ctr" eaLnBrk="0" hangingPunct="0"/>
            <a:r>
              <a:rPr lang="en-US" sz="1400" b="1">
                <a:latin typeface="Calibri" pitchFamily="34" charset="0"/>
                <a:ea typeface="Arial Unicode MS"/>
                <a:cs typeface="Arial Unicode MS"/>
              </a:rPr>
              <a:t>rFSH</a:t>
            </a:r>
            <a:endParaRPr lang="en-US" sz="1400" b="1" baseline="30000">
              <a:latin typeface="Calibri" pitchFamily="34" charset="0"/>
              <a:ea typeface="Arial Unicode MS"/>
              <a:cs typeface="Arial Unicode MS"/>
            </a:endParaRPr>
          </a:p>
        </p:txBody>
      </p:sp>
      <p:sp>
        <p:nvSpPr>
          <p:cNvPr id="65543" name="Text Box 9"/>
          <p:cNvSpPr txBox="1">
            <a:spLocks noChangeArrowheads="1"/>
          </p:cNvSpPr>
          <p:nvPr/>
        </p:nvSpPr>
        <p:spPr bwMode="invGray">
          <a:xfrm>
            <a:off x="4797425" y="5106988"/>
            <a:ext cx="574675" cy="517525"/>
          </a:xfrm>
          <a:prstGeom prst="rect">
            <a:avLst/>
          </a:prstGeom>
          <a:noFill/>
          <a:ln w="12700" algn="ctr">
            <a:noFill/>
            <a:miter lim="800000"/>
            <a:headEnd/>
            <a:tailEnd/>
          </a:ln>
        </p:spPr>
        <p:txBody>
          <a:bodyPr wrap="none">
            <a:spAutoFit/>
          </a:bodyPr>
          <a:lstStyle/>
          <a:p>
            <a:pPr algn="ctr" eaLnBrk="0" hangingPunct="0"/>
            <a:r>
              <a:rPr lang="en-US" sz="1400" b="1">
                <a:latin typeface="Calibri" pitchFamily="34" charset="0"/>
                <a:ea typeface="Arial Unicode MS"/>
                <a:cs typeface="Arial Unicode MS"/>
              </a:rPr>
              <a:t>Daily </a:t>
            </a:r>
          </a:p>
          <a:p>
            <a:pPr algn="ctr" eaLnBrk="0" hangingPunct="0"/>
            <a:r>
              <a:rPr lang="en-US" sz="1400" b="1">
                <a:latin typeface="Calibri" pitchFamily="34" charset="0"/>
                <a:ea typeface="Arial Unicode MS"/>
                <a:cs typeface="Arial Unicode MS"/>
              </a:rPr>
              <a:t>rFSH</a:t>
            </a:r>
            <a:endParaRPr lang="en-US" sz="1400" b="1" baseline="30000">
              <a:latin typeface="Calibri" pitchFamily="34" charset="0"/>
              <a:ea typeface="Arial Unicode MS"/>
              <a:cs typeface="Arial Unicode MS"/>
            </a:endParaRPr>
          </a:p>
        </p:txBody>
      </p:sp>
      <p:sp>
        <p:nvSpPr>
          <p:cNvPr id="65544" name="Text Box 10"/>
          <p:cNvSpPr txBox="1">
            <a:spLocks noChangeArrowheads="1"/>
          </p:cNvSpPr>
          <p:nvPr/>
        </p:nvSpPr>
        <p:spPr bwMode="invGray">
          <a:xfrm>
            <a:off x="7131050" y="5106988"/>
            <a:ext cx="574675" cy="517525"/>
          </a:xfrm>
          <a:prstGeom prst="rect">
            <a:avLst/>
          </a:prstGeom>
          <a:noFill/>
          <a:ln w="12700" algn="ctr">
            <a:noFill/>
            <a:miter lim="800000"/>
            <a:headEnd/>
            <a:tailEnd/>
          </a:ln>
        </p:spPr>
        <p:txBody>
          <a:bodyPr wrap="none">
            <a:spAutoFit/>
          </a:bodyPr>
          <a:lstStyle/>
          <a:p>
            <a:pPr algn="ctr" eaLnBrk="0" hangingPunct="0"/>
            <a:r>
              <a:rPr lang="en-US" sz="1400" b="1">
                <a:latin typeface="Calibri" pitchFamily="34" charset="0"/>
                <a:ea typeface="Arial Unicode MS"/>
                <a:cs typeface="Arial Unicode MS"/>
              </a:rPr>
              <a:t>Daily </a:t>
            </a:r>
          </a:p>
          <a:p>
            <a:pPr algn="ctr" eaLnBrk="0" hangingPunct="0"/>
            <a:r>
              <a:rPr lang="en-US" sz="1400" b="1">
                <a:latin typeface="Calibri" pitchFamily="34" charset="0"/>
                <a:ea typeface="Arial Unicode MS"/>
                <a:cs typeface="Arial Unicode MS"/>
              </a:rPr>
              <a:t>rFSH</a:t>
            </a:r>
            <a:endParaRPr lang="en-US" sz="1400" b="1" baseline="30000">
              <a:latin typeface="Calibri" pitchFamily="34" charset="0"/>
              <a:ea typeface="Arial Unicode MS"/>
              <a:cs typeface="Arial Unicode MS"/>
            </a:endParaRPr>
          </a:p>
        </p:txBody>
      </p:sp>
      <p:sp>
        <p:nvSpPr>
          <p:cNvPr id="65545" name="Text Box 11"/>
          <p:cNvSpPr txBox="1">
            <a:spLocks noChangeArrowheads="1"/>
          </p:cNvSpPr>
          <p:nvPr/>
        </p:nvSpPr>
        <p:spPr bwMode="invGray">
          <a:xfrm>
            <a:off x="3429000" y="5095875"/>
            <a:ext cx="1377950" cy="304800"/>
          </a:xfrm>
          <a:prstGeom prst="rect">
            <a:avLst/>
          </a:prstGeom>
          <a:noFill/>
          <a:ln w="12700" algn="ctr">
            <a:noFill/>
            <a:miter lim="800000"/>
            <a:headEnd/>
            <a:tailEnd/>
          </a:ln>
        </p:spPr>
        <p:txBody>
          <a:bodyPr>
            <a:spAutoFit/>
          </a:bodyPr>
          <a:lstStyle/>
          <a:p>
            <a:pPr algn="ctr" eaLnBrk="0" hangingPunct="0"/>
            <a:r>
              <a:rPr lang="en-US" sz="1400" b="1">
                <a:latin typeface="Calibri" pitchFamily="34" charset="0"/>
                <a:ea typeface="Arial Unicode MS"/>
                <a:cs typeface="Arial Unicode MS"/>
              </a:rPr>
              <a:t>ELONVA</a:t>
            </a:r>
          </a:p>
        </p:txBody>
      </p:sp>
      <p:sp>
        <p:nvSpPr>
          <p:cNvPr id="65546" name="Text Box 12"/>
          <p:cNvSpPr txBox="1">
            <a:spLocks noChangeArrowheads="1"/>
          </p:cNvSpPr>
          <p:nvPr/>
        </p:nvSpPr>
        <p:spPr bwMode="invGray">
          <a:xfrm>
            <a:off x="5802313" y="5095875"/>
            <a:ext cx="1377950" cy="304800"/>
          </a:xfrm>
          <a:prstGeom prst="rect">
            <a:avLst/>
          </a:prstGeom>
          <a:noFill/>
          <a:ln w="12700" algn="ctr">
            <a:noFill/>
            <a:miter lim="800000"/>
            <a:headEnd/>
            <a:tailEnd/>
          </a:ln>
        </p:spPr>
        <p:txBody>
          <a:bodyPr>
            <a:spAutoFit/>
          </a:bodyPr>
          <a:lstStyle/>
          <a:p>
            <a:pPr algn="ctr" eaLnBrk="0" hangingPunct="0"/>
            <a:r>
              <a:rPr lang="en-US" sz="1400" b="1">
                <a:latin typeface="Calibri" pitchFamily="34" charset="0"/>
                <a:ea typeface="Arial Unicode MS"/>
                <a:cs typeface="Arial Unicode MS"/>
              </a:rPr>
              <a:t>ELONVA</a:t>
            </a:r>
          </a:p>
        </p:txBody>
      </p:sp>
      <p:sp>
        <p:nvSpPr>
          <p:cNvPr id="65547" name="Rectangle 13"/>
          <p:cNvSpPr>
            <a:spLocks noChangeArrowheads="1"/>
          </p:cNvSpPr>
          <p:nvPr/>
        </p:nvSpPr>
        <p:spPr bwMode="invGray">
          <a:xfrm rot="-5400000">
            <a:off x="-844549" y="3367087"/>
            <a:ext cx="3344862" cy="214313"/>
          </a:xfrm>
          <a:prstGeom prst="rect">
            <a:avLst/>
          </a:prstGeom>
          <a:noFill/>
          <a:ln w="9525">
            <a:noFill/>
            <a:miter lim="800000"/>
            <a:headEnd/>
            <a:tailEnd/>
          </a:ln>
        </p:spPr>
        <p:txBody>
          <a:bodyPr lIns="0" tIns="0" rIns="0" bIns="0">
            <a:spAutoFit/>
          </a:bodyPr>
          <a:lstStyle/>
          <a:p>
            <a:pPr algn="ctr" eaLnBrk="0" hangingPunct="0"/>
            <a:r>
              <a:rPr lang="en-US" sz="1400" b="1">
                <a:latin typeface="Calibri" pitchFamily="34" charset="0"/>
                <a:ea typeface="Arial Unicode MS"/>
                <a:cs typeface="Arial Unicode MS"/>
              </a:rPr>
              <a:t>Mean Number of Follicles</a:t>
            </a:r>
          </a:p>
        </p:txBody>
      </p:sp>
      <p:sp>
        <p:nvSpPr>
          <p:cNvPr id="65548" name="Rectangle 14"/>
          <p:cNvSpPr>
            <a:spLocks noChangeArrowheads="1"/>
          </p:cNvSpPr>
          <p:nvPr/>
        </p:nvSpPr>
        <p:spPr bwMode="invGray">
          <a:xfrm>
            <a:off x="1574800" y="4330700"/>
            <a:ext cx="500063" cy="720725"/>
          </a:xfrm>
          <a:prstGeom prst="rect">
            <a:avLst/>
          </a:prstGeom>
          <a:solidFill>
            <a:schemeClr val="accent1"/>
          </a:solidFill>
          <a:ln w="9525">
            <a:noFill/>
            <a:miter lim="800000"/>
            <a:headEnd/>
            <a:tailEnd/>
          </a:ln>
        </p:spPr>
        <p:txBody>
          <a:bodyPr/>
          <a:lstStyle/>
          <a:p>
            <a:pPr algn="ctr" eaLnBrk="0" hangingPunct="0"/>
            <a:endParaRPr lang="hr-HR" sz="2600" b="1">
              <a:latin typeface="Calibri" pitchFamily="34" charset="0"/>
              <a:ea typeface="Arial Unicode MS"/>
              <a:cs typeface="Arial Unicode MS"/>
            </a:endParaRPr>
          </a:p>
        </p:txBody>
      </p:sp>
      <p:sp>
        <p:nvSpPr>
          <p:cNvPr id="65549" name="Rectangle 15"/>
          <p:cNvSpPr>
            <a:spLocks noChangeArrowheads="1"/>
          </p:cNvSpPr>
          <p:nvPr/>
        </p:nvSpPr>
        <p:spPr bwMode="invGray">
          <a:xfrm>
            <a:off x="1574800" y="4297363"/>
            <a:ext cx="500063" cy="33337"/>
          </a:xfrm>
          <a:prstGeom prst="rect">
            <a:avLst/>
          </a:prstGeom>
          <a:solidFill>
            <a:schemeClr val="folHlink"/>
          </a:solidFill>
          <a:ln w="9525">
            <a:noFill/>
            <a:miter lim="800000"/>
            <a:headEnd/>
            <a:tailEnd/>
          </a:ln>
        </p:spPr>
        <p:txBody>
          <a:bodyPr/>
          <a:lstStyle/>
          <a:p>
            <a:pPr algn="ctr" eaLnBrk="0" hangingPunct="0"/>
            <a:endParaRPr lang="hr-HR" sz="2600" b="1">
              <a:latin typeface="Calibri" pitchFamily="34" charset="0"/>
              <a:ea typeface="Arial Unicode MS"/>
              <a:cs typeface="Arial Unicode MS"/>
            </a:endParaRPr>
          </a:p>
        </p:txBody>
      </p:sp>
      <p:sp>
        <p:nvSpPr>
          <p:cNvPr id="65550" name="Rectangle 16"/>
          <p:cNvSpPr>
            <a:spLocks noChangeArrowheads="1"/>
          </p:cNvSpPr>
          <p:nvPr/>
        </p:nvSpPr>
        <p:spPr bwMode="invGray">
          <a:xfrm>
            <a:off x="1574800" y="4279900"/>
            <a:ext cx="500063" cy="17463"/>
          </a:xfrm>
          <a:prstGeom prst="rect">
            <a:avLst/>
          </a:prstGeom>
          <a:solidFill>
            <a:schemeClr val="hlink"/>
          </a:solidFill>
          <a:ln w="9525">
            <a:noFill/>
            <a:miter lim="800000"/>
            <a:headEnd/>
            <a:tailEnd/>
          </a:ln>
        </p:spPr>
        <p:txBody>
          <a:bodyPr/>
          <a:lstStyle/>
          <a:p>
            <a:pPr algn="ctr" eaLnBrk="0" hangingPunct="0"/>
            <a:endParaRPr lang="hr-HR" sz="2600" b="1">
              <a:latin typeface="Calibri" pitchFamily="34" charset="0"/>
              <a:ea typeface="Arial Unicode MS"/>
              <a:cs typeface="Arial Unicode MS"/>
            </a:endParaRPr>
          </a:p>
        </p:txBody>
      </p:sp>
      <p:sp>
        <p:nvSpPr>
          <p:cNvPr id="65551" name="Rectangle 17"/>
          <p:cNvSpPr>
            <a:spLocks noChangeArrowheads="1"/>
          </p:cNvSpPr>
          <p:nvPr/>
        </p:nvSpPr>
        <p:spPr bwMode="invGray">
          <a:xfrm>
            <a:off x="2490788" y="4295775"/>
            <a:ext cx="500062" cy="755650"/>
          </a:xfrm>
          <a:prstGeom prst="rect">
            <a:avLst/>
          </a:prstGeom>
          <a:solidFill>
            <a:schemeClr val="accent1"/>
          </a:solidFill>
          <a:ln w="9525">
            <a:noFill/>
            <a:miter lim="800000"/>
            <a:headEnd/>
            <a:tailEnd/>
          </a:ln>
        </p:spPr>
        <p:txBody>
          <a:bodyPr/>
          <a:lstStyle/>
          <a:p>
            <a:pPr algn="ctr" eaLnBrk="0" hangingPunct="0"/>
            <a:endParaRPr lang="hr-HR" sz="2600" b="1">
              <a:latin typeface="Calibri" pitchFamily="34" charset="0"/>
              <a:ea typeface="Arial Unicode MS"/>
              <a:cs typeface="Arial Unicode MS"/>
            </a:endParaRPr>
          </a:p>
        </p:txBody>
      </p:sp>
      <p:sp>
        <p:nvSpPr>
          <p:cNvPr id="65552" name="Rectangle 18"/>
          <p:cNvSpPr>
            <a:spLocks noChangeArrowheads="1"/>
          </p:cNvSpPr>
          <p:nvPr/>
        </p:nvSpPr>
        <p:spPr bwMode="invGray">
          <a:xfrm>
            <a:off x="2490788" y="4244975"/>
            <a:ext cx="500062" cy="50800"/>
          </a:xfrm>
          <a:prstGeom prst="rect">
            <a:avLst/>
          </a:prstGeom>
          <a:solidFill>
            <a:schemeClr val="folHlink"/>
          </a:solidFill>
          <a:ln w="9525">
            <a:noFill/>
            <a:miter lim="800000"/>
            <a:headEnd/>
            <a:tailEnd/>
          </a:ln>
        </p:spPr>
        <p:txBody>
          <a:bodyPr/>
          <a:lstStyle/>
          <a:p>
            <a:pPr algn="ctr" eaLnBrk="0" hangingPunct="0"/>
            <a:endParaRPr lang="hr-HR" sz="2600" b="1">
              <a:latin typeface="Calibri" pitchFamily="34" charset="0"/>
              <a:ea typeface="Arial Unicode MS"/>
              <a:cs typeface="Arial Unicode MS"/>
            </a:endParaRPr>
          </a:p>
        </p:txBody>
      </p:sp>
      <p:sp>
        <p:nvSpPr>
          <p:cNvPr id="65553" name="Rectangle 19"/>
          <p:cNvSpPr>
            <a:spLocks noChangeArrowheads="1"/>
          </p:cNvSpPr>
          <p:nvPr/>
        </p:nvSpPr>
        <p:spPr bwMode="invGray">
          <a:xfrm>
            <a:off x="2490788" y="4227513"/>
            <a:ext cx="500062" cy="17462"/>
          </a:xfrm>
          <a:prstGeom prst="rect">
            <a:avLst/>
          </a:prstGeom>
          <a:solidFill>
            <a:schemeClr val="hlink"/>
          </a:solidFill>
          <a:ln w="9525">
            <a:noFill/>
            <a:miter lim="800000"/>
            <a:headEnd/>
            <a:tailEnd/>
          </a:ln>
        </p:spPr>
        <p:txBody>
          <a:bodyPr/>
          <a:lstStyle/>
          <a:p>
            <a:pPr algn="ctr" eaLnBrk="0" hangingPunct="0"/>
            <a:endParaRPr lang="hr-HR" sz="2600" b="1">
              <a:latin typeface="Calibri" pitchFamily="34" charset="0"/>
              <a:ea typeface="Arial Unicode MS"/>
              <a:cs typeface="Arial Unicode MS"/>
            </a:endParaRPr>
          </a:p>
        </p:txBody>
      </p:sp>
      <p:sp>
        <p:nvSpPr>
          <p:cNvPr id="65554" name="Rectangle 20"/>
          <p:cNvSpPr>
            <a:spLocks noChangeArrowheads="1"/>
          </p:cNvSpPr>
          <p:nvPr/>
        </p:nvSpPr>
        <p:spPr bwMode="invGray">
          <a:xfrm>
            <a:off x="3876675" y="3689350"/>
            <a:ext cx="500063" cy="1362075"/>
          </a:xfrm>
          <a:prstGeom prst="rect">
            <a:avLst/>
          </a:prstGeom>
          <a:solidFill>
            <a:schemeClr val="accent1"/>
          </a:solidFill>
          <a:ln w="9525">
            <a:noFill/>
            <a:miter lim="800000"/>
            <a:headEnd/>
            <a:tailEnd/>
          </a:ln>
        </p:spPr>
        <p:txBody>
          <a:bodyPr/>
          <a:lstStyle/>
          <a:p>
            <a:pPr algn="ctr" eaLnBrk="0" hangingPunct="0"/>
            <a:r>
              <a:rPr lang="en-US" sz="1600" b="1">
                <a:solidFill>
                  <a:schemeClr val="bg1"/>
                </a:solidFill>
                <a:latin typeface="Calibri" pitchFamily="34" charset="0"/>
                <a:ea typeface="Arial Unicode MS"/>
                <a:cs typeface="Arial Unicode MS"/>
              </a:rPr>
              <a:t>8</a:t>
            </a:r>
          </a:p>
        </p:txBody>
      </p:sp>
      <p:sp>
        <p:nvSpPr>
          <p:cNvPr id="65555" name="Rectangle 21"/>
          <p:cNvSpPr>
            <a:spLocks noChangeArrowheads="1"/>
          </p:cNvSpPr>
          <p:nvPr/>
        </p:nvSpPr>
        <p:spPr bwMode="invGray">
          <a:xfrm>
            <a:off x="3876675" y="3175000"/>
            <a:ext cx="500063" cy="514350"/>
          </a:xfrm>
          <a:prstGeom prst="rect">
            <a:avLst/>
          </a:prstGeom>
          <a:solidFill>
            <a:schemeClr val="folHlink"/>
          </a:solidFill>
          <a:ln w="9525">
            <a:noFill/>
            <a:miter lim="800000"/>
            <a:headEnd/>
            <a:tailEnd/>
          </a:ln>
        </p:spPr>
        <p:txBody>
          <a:bodyPr/>
          <a:lstStyle/>
          <a:p>
            <a:pPr algn="ctr" eaLnBrk="0" hangingPunct="0"/>
            <a:r>
              <a:rPr lang="en-US" sz="1600" b="1">
                <a:latin typeface="Calibri" pitchFamily="34" charset="0"/>
                <a:ea typeface="Arial Unicode MS"/>
                <a:cs typeface="Arial Unicode MS"/>
              </a:rPr>
              <a:t>3</a:t>
            </a:r>
          </a:p>
        </p:txBody>
      </p:sp>
      <p:sp>
        <p:nvSpPr>
          <p:cNvPr id="65556" name="Rectangle 22"/>
          <p:cNvSpPr>
            <a:spLocks noChangeArrowheads="1"/>
          </p:cNvSpPr>
          <p:nvPr/>
        </p:nvSpPr>
        <p:spPr bwMode="invGray">
          <a:xfrm>
            <a:off x="3876675" y="2806700"/>
            <a:ext cx="500063" cy="368300"/>
          </a:xfrm>
          <a:prstGeom prst="rect">
            <a:avLst/>
          </a:prstGeom>
          <a:solidFill>
            <a:schemeClr val="hlink"/>
          </a:solidFill>
          <a:ln w="9525">
            <a:noFill/>
            <a:miter lim="800000"/>
            <a:headEnd/>
            <a:tailEnd/>
          </a:ln>
        </p:spPr>
        <p:txBody>
          <a:bodyPr/>
          <a:lstStyle/>
          <a:p>
            <a:pPr algn="ctr" eaLnBrk="0" hangingPunct="0"/>
            <a:r>
              <a:rPr lang="en-US" sz="1600" b="1">
                <a:latin typeface="Calibri" pitchFamily="34" charset="0"/>
                <a:ea typeface="Arial Unicode MS"/>
                <a:cs typeface="Arial Unicode MS"/>
              </a:rPr>
              <a:t>2</a:t>
            </a:r>
          </a:p>
        </p:txBody>
      </p:sp>
      <p:sp>
        <p:nvSpPr>
          <p:cNvPr id="65557" name="Rectangle 23"/>
          <p:cNvSpPr>
            <a:spLocks noChangeArrowheads="1"/>
          </p:cNvSpPr>
          <p:nvPr/>
        </p:nvSpPr>
        <p:spPr bwMode="invGray">
          <a:xfrm>
            <a:off x="4808538" y="3929063"/>
            <a:ext cx="515937" cy="1122362"/>
          </a:xfrm>
          <a:prstGeom prst="rect">
            <a:avLst/>
          </a:prstGeom>
          <a:solidFill>
            <a:schemeClr val="accent1"/>
          </a:solidFill>
          <a:ln w="9525">
            <a:noFill/>
            <a:miter lim="800000"/>
            <a:headEnd/>
            <a:tailEnd/>
          </a:ln>
        </p:spPr>
        <p:txBody>
          <a:bodyPr/>
          <a:lstStyle/>
          <a:p>
            <a:pPr algn="ctr" eaLnBrk="0" hangingPunct="0"/>
            <a:r>
              <a:rPr lang="en-US" sz="1600" b="1">
                <a:solidFill>
                  <a:schemeClr val="bg1"/>
                </a:solidFill>
                <a:latin typeface="Calibri" pitchFamily="34" charset="0"/>
                <a:ea typeface="Arial Unicode MS"/>
                <a:cs typeface="Arial Unicode MS"/>
              </a:rPr>
              <a:t>6</a:t>
            </a:r>
          </a:p>
        </p:txBody>
      </p:sp>
      <p:sp>
        <p:nvSpPr>
          <p:cNvPr id="65558" name="Rectangle 24"/>
          <p:cNvSpPr>
            <a:spLocks noChangeArrowheads="1"/>
          </p:cNvSpPr>
          <p:nvPr/>
        </p:nvSpPr>
        <p:spPr bwMode="invGray">
          <a:xfrm>
            <a:off x="4808538" y="3457575"/>
            <a:ext cx="515937" cy="471488"/>
          </a:xfrm>
          <a:prstGeom prst="rect">
            <a:avLst/>
          </a:prstGeom>
          <a:solidFill>
            <a:schemeClr val="folHlink"/>
          </a:solidFill>
          <a:ln w="9525">
            <a:noFill/>
            <a:miter lim="800000"/>
            <a:headEnd/>
            <a:tailEnd/>
          </a:ln>
        </p:spPr>
        <p:txBody>
          <a:bodyPr/>
          <a:lstStyle/>
          <a:p>
            <a:pPr algn="ctr" eaLnBrk="0" hangingPunct="0"/>
            <a:r>
              <a:rPr lang="en-US" sz="1600" b="1">
                <a:latin typeface="Calibri" pitchFamily="34" charset="0"/>
                <a:ea typeface="Arial Unicode MS"/>
                <a:cs typeface="Arial Unicode MS"/>
              </a:rPr>
              <a:t>3</a:t>
            </a:r>
          </a:p>
        </p:txBody>
      </p:sp>
      <p:sp>
        <p:nvSpPr>
          <p:cNvPr id="65559" name="Rectangle 25"/>
          <p:cNvSpPr>
            <a:spLocks noChangeArrowheads="1"/>
          </p:cNvSpPr>
          <p:nvPr/>
        </p:nvSpPr>
        <p:spPr bwMode="invGray">
          <a:xfrm>
            <a:off x="4808538" y="3040063"/>
            <a:ext cx="515937" cy="417512"/>
          </a:xfrm>
          <a:prstGeom prst="rect">
            <a:avLst/>
          </a:prstGeom>
          <a:solidFill>
            <a:schemeClr val="hlink"/>
          </a:solidFill>
          <a:ln w="9525">
            <a:noFill/>
            <a:miter lim="800000"/>
            <a:headEnd/>
            <a:tailEnd/>
          </a:ln>
        </p:spPr>
        <p:txBody>
          <a:bodyPr/>
          <a:lstStyle/>
          <a:p>
            <a:pPr algn="ctr" eaLnBrk="0" hangingPunct="0"/>
            <a:r>
              <a:rPr lang="en-US" sz="1600" b="1">
                <a:latin typeface="Calibri" pitchFamily="34" charset="0"/>
                <a:ea typeface="Arial Unicode MS"/>
                <a:cs typeface="Arial Unicode MS"/>
              </a:rPr>
              <a:t>3</a:t>
            </a:r>
          </a:p>
        </p:txBody>
      </p:sp>
      <p:sp>
        <p:nvSpPr>
          <p:cNvPr id="65560" name="Rectangle 26"/>
          <p:cNvSpPr>
            <a:spLocks noChangeArrowheads="1"/>
          </p:cNvSpPr>
          <p:nvPr/>
        </p:nvSpPr>
        <p:spPr bwMode="invGray">
          <a:xfrm>
            <a:off x="6229350" y="3929063"/>
            <a:ext cx="500063" cy="1122362"/>
          </a:xfrm>
          <a:prstGeom prst="rect">
            <a:avLst/>
          </a:prstGeom>
          <a:solidFill>
            <a:schemeClr val="accent1"/>
          </a:solidFill>
          <a:ln w="9525">
            <a:noFill/>
            <a:miter lim="800000"/>
            <a:headEnd/>
            <a:tailEnd/>
          </a:ln>
        </p:spPr>
        <p:txBody>
          <a:bodyPr/>
          <a:lstStyle/>
          <a:p>
            <a:pPr algn="ctr" eaLnBrk="0" hangingPunct="0"/>
            <a:r>
              <a:rPr lang="en-US" sz="1600" b="1">
                <a:solidFill>
                  <a:schemeClr val="bg1"/>
                </a:solidFill>
                <a:latin typeface="Calibri" pitchFamily="34" charset="0"/>
                <a:ea typeface="Arial Unicode MS"/>
                <a:cs typeface="Arial Unicode MS"/>
              </a:rPr>
              <a:t>6</a:t>
            </a:r>
          </a:p>
        </p:txBody>
      </p:sp>
      <p:sp>
        <p:nvSpPr>
          <p:cNvPr id="65561" name="Rectangle 27"/>
          <p:cNvSpPr>
            <a:spLocks noChangeArrowheads="1"/>
          </p:cNvSpPr>
          <p:nvPr/>
        </p:nvSpPr>
        <p:spPr bwMode="invGray">
          <a:xfrm>
            <a:off x="6229350" y="3243263"/>
            <a:ext cx="500063" cy="685800"/>
          </a:xfrm>
          <a:prstGeom prst="rect">
            <a:avLst/>
          </a:prstGeom>
          <a:solidFill>
            <a:schemeClr val="folHlink"/>
          </a:solidFill>
          <a:ln w="9525">
            <a:noFill/>
            <a:miter lim="800000"/>
            <a:headEnd/>
            <a:tailEnd/>
          </a:ln>
        </p:spPr>
        <p:txBody>
          <a:bodyPr/>
          <a:lstStyle/>
          <a:p>
            <a:pPr algn="ctr" eaLnBrk="0" hangingPunct="0"/>
            <a:r>
              <a:rPr lang="en-US" sz="1600" b="1">
                <a:latin typeface="Calibri" pitchFamily="34" charset="0"/>
                <a:ea typeface="Arial Unicode MS"/>
                <a:cs typeface="Arial Unicode MS"/>
              </a:rPr>
              <a:t>4</a:t>
            </a:r>
          </a:p>
        </p:txBody>
      </p:sp>
      <p:sp>
        <p:nvSpPr>
          <p:cNvPr id="65562" name="Rectangle 28"/>
          <p:cNvSpPr>
            <a:spLocks noChangeArrowheads="1"/>
          </p:cNvSpPr>
          <p:nvPr/>
        </p:nvSpPr>
        <p:spPr bwMode="invGray">
          <a:xfrm>
            <a:off x="6229350" y="2249488"/>
            <a:ext cx="500063" cy="993775"/>
          </a:xfrm>
          <a:prstGeom prst="rect">
            <a:avLst/>
          </a:prstGeom>
          <a:solidFill>
            <a:schemeClr val="hlink"/>
          </a:solidFill>
          <a:ln w="9525">
            <a:noFill/>
            <a:miter lim="800000"/>
            <a:headEnd/>
            <a:tailEnd/>
          </a:ln>
        </p:spPr>
        <p:txBody>
          <a:bodyPr/>
          <a:lstStyle/>
          <a:p>
            <a:pPr algn="ctr" eaLnBrk="0" hangingPunct="0"/>
            <a:r>
              <a:rPr lang="en-US" sz="1600" b="1">
                <a:latin typeface="Calibri" pitchFamily="34" charset="0"/>
                <a:ea typeface="Arial Unicode MS"/>
                <a:cs typeface="Arial Unicode MS"/>
              </a:rPr>
              <a:t>6</a:t>
            </a:r>
          </a:p>
        </p:txBody>
      </p:sp>
      <p:sp>
        <p:nvSpPr>
          <p:cNvPr id="65563" name="Rectangle 29"/>
          <p:cNvSpPr>
            <a:spLocks noChangeArrowheads="1"/>
          </p:cNvSpPr>
          <p:nvPr/>
        </p:nvSpPr>
        <p:spPr bwMode="invGray">
          <a:xfrm>
            <a:off x="7151688" y="4143375"/>
            <a:ext cx="500062" cy="908050"/>
          </a:xfrm>
          <a:prstGeom prst="rect">
            <a:avLst/>
          </a:prstGeom>
          <a:solidFill>
            <a:schemeClr val="accent1"/>
          </a:solidFill>
          <a:ln w="9525">
            <a:noFill/>
            <a:miter lim="800000"/>
            <a:headEnd/>
            <a:tailEnd/>
          </a:ln>
        </p:spPr>
        <p:txBody>
          <a:bodyPr/>
          <a:lstStyle/>
          <a:p>
            <a:pPr algn="ctr" eaLnBrk="0" hangingPunct="0"/>
            <a:r>
              <a:rPr lang="en-US" sz="1600" b="1">
                <a:solidFill>
                  <a:schemeClr val="bg1"/>
                </a:solidFill>
                <a:latin typeface="Calibri" pitchFamily="34" charset="0"/>
                <a:ea typeface="Arial Unicode MS"/>
                <a:cs typeface="Arial Unicode MS"/>
              </a:rPr>
              <a:t>5</a:t>
            </a:r>
          </a:p>
        </p:txBody>
      </p:sp>
      <p:sp>
        <p:nvSpPr>
          <p:cNvPr id="65564" name="Rectangle 30"/>
          <p:cNvSpPr>
            <a:spLocks noChangeArrowheads="1"/>
          </p:cNvSpPr>
          <p:nvPr/>
        </p:nvSpPr>
        <p:spPr bwMode="invGray">
          <a:xfrm>
            <a:off x="7151688" y="3613150"/>
            <a:ext cx="500062" cy="530225"/>
          </a:xfrm>
          <a:prstGeom prst="rect">
            <a:avLst/>
          </a:prstGeom>
          <a:solidFill>
            <a:schemeClr val="folHlink"/>
          </a:solidFill>
          <a:ln w="9525">
            <a:noFill/>
            <a:miter lim="800000"/>
            <a:headEnd/>
            <a:tailEnd/>
          </a:ln>
        </p:spPr>
        <p:txBody>
          <a:bodyPr/>
          <a:lstStyle/>
          <a:p>
            <a:pPr algn="ctr" eaLnBrk="0" hangingPunct="0"/>
            <a:r>
              <a:rPr lang="en-US" sz="1600" b="1">
                <a:latin typeface="Calibri" pitchFamily="34" charset="0"/>
                <a:ea typeface="Arial Unicode MS"/>
                <a:cs typeface="Arial Unicode MS"/>
              </a:rPr>
              <a:t>3</a:t>
            </a:r>
          </a:p>
        </p:txBody>
      </p:sp>
      <p:sp>
        <p:nvSpPr>
          <p:cNvPr id="65565" name="Rectangle 31"/>
          <p:cNvSpPr>
            <a:spLocks noChangeArrowheads="1"/>
          </p:cNvSpPr>
          <p:nvPr/>
        </p:nvSpPr>
        <p:spPr bwMode="invGray">
          <a:xfrm>
            <a:off x="7151688" y="2635250"/>
            <a:ext cx="500062" cy="977900"/>
          </a:xfrm>
          <a:prstGeom prst="rect">
            <a:avLst/>
          </a:prstGeom>
          <a:solidFill>
            <a:schemeClr val="hlink"/>
          </a:solidFill>
          <a:ln w="9525">
            <a:noFill/>
            <a:miter lim="800000"/>
            <a:headEnd/>
            <a:tailEnd/>
          </a:ln>
        </p:spPr>
        <p:txBody>
          <a:bodyPr/>
          <a:lstStyle/>
          <a:p>
            <a:pPr algn="ctr" eaLnBrk="0" hangingPunct="0"/>
            <a:r>
              <a:rPr lang="en-US" sz="1600" b="1">
                <a:latin typeface="Calibri" pitchFamily="34" charset="0"/>
                <a:ea typeface="Arial Unicode MS"/>
                <a:cs typeface="Arial Unicode MS"/>
              </a:rPr>
              <a:t>6</a:t>
            </a:r>
          </a:p>
        </p:txBody>
      </p:sp>
      <p:sp>
        <p:nvSpPr>
          <p:cNvPr id="65566" name="Line 32"/>
          <p:cNvSpPr>
            <a:spLocks noChangeShapeType="1"/>
          </p:cNvSpPr>
          <p:nvPr/>
        </p:nvSpPr>
        <p:spPr bwMode="invGray">
          <a:xfrm>
            <a:off x="1417638" y="1897063"/>
            <a:ext cx="0" cy="3154362"/>
          </a:xfrm>
          <a:prstGeom prst="line">
            <a:avLst/>
          </a:prstGeom>
          <a:noFill/>
          <a:ln w="19050">
            <a:solidFill>
              <a:schemeClr val="tx1"/>
            </a:solidFill>
            <a:round/>
            <a:headEnd/>
            <a:tailEnd/>
          </a:ln>
        </p:spPr>
        <p:txBody>
          <a:bodyPr/>
          <a:lstStyle/>
          <a:p>
            <a:endParaRPr lang="sr-Latn-CS"/>
          </a:p>
        </p:txBody>
      </p:sp>
      <p:sp>
        <p:nvSpPr>
          <p:cNvPr id="65567" name="Line 33"/>
          <p:cNvSpPr>
            <a:spLocks noChangeShapeType="1"/>
          </p:cNvSpPr>
          <p:nvPr/>
        </p:nvSpPr>
        <p:spPr bwMode="invGray">
          <a:xfrm>
            <a:off x="1360488" y="5051425"/>
            <a:ext cx="57150" cy="0"/>
          </a:xfrm>
          <a:prstGeom prst="line">
            <a:avLst/>
          </a:prstGeom>
          <a:noFill/>
          <a:ln w="19050">
            <a:solidFill>
              <a:schemeClr val="tx1"/>
            </a:solidFill>
            <a:round/>
            <a:headEnd/>
            <a:tailEnd/>
          </a:ln>
        </p:spPr>
        <p:txBody>
          <a:bodyPr/>
          <a:lstStyle/>
          <a:p>
            <a:endParaRPr lang="sr-Latn-CS"/>
          </a:p>
        </p:txBody>
      </p:sp>
      <p:sp>
        <p:nvSpPr>
          <p:cNvPr id="65568" name="Line 34"/>
          <p:cNvSpPr>
            <a:spLocks noChangeShapeType="1"/>
          </p:cNvSpPr>
          <p:nvPr/>
        </p:nvSpPr>
        <p:spPr bwMode="invGray">
          <a:xfrm>
            <a:off x="1360488" y="4699000"/>
            <a:ext cx="57150" cy="0"/>
          </a:xfrm>
          <a:prstGeom prst="line">
            <a:avLst/>
          </a:prstGeom>
          <a:noFill/>
          <a:ln w="19050">
            <a:solidFill>
              <a:schemeClr val="tx1"/>
            </a:solidFill>
            <a:round/>
            <a:headEnd/>
            <a:tailEnd/>
          </a:ln>
        </p:spPr>
        <p:txBody>
          <a:bodyPr/>
          <a:lstStyle/>
          <a:p>
            <a:endParaRPr lang="sr-Latn-CS"/>
          </a:p>
        </p:txBody>
      </p:sp>
      <p:sp>
        <p:nvSpPr>
          <p:cNvPr id="65569" name="Line 35"/>
          <p:cNvSpPr>
            <a:spLocks noChangeShapeType="1"/>
          </p:cNvSpPr>
          <p:nvPr/>
        </p:nvSpPr>
        <p:spPr bwMode="invGray">
          <a:xfrm>
            <a:off x="1360488" y="4348163"/>
            <a:ext cx="57150" cy="0"/>
          </a:xfrm>
          <a:prstGeom prst="line">
            <a:avLst/>
          </a:prstGeom>
          <a:noFill/>
          <a:ln w="19050">
            <a:solidFill>
              <a:schemeClr val="tx1"/>
            </a:solidFill>
            <a:round/>
            <a:headEnd/>
            <a:tailEnd/>
          </a:ln>
        </p:spPr>
        <p:txBody>
          <a:bodyPr/>
          <a:lstStyle/>
          <a:p>
            <a:endParaRPr lang="sr-Latn-CS"/>
          </a:p>
        </p:txBody>
      </p:sp>
      <p:sp>
        <p:nvSpPr>
          <p:cNvPr id="65570" name="Line 36"/>
          <p:cNvSpPr>
            <a:spLocks noChangeShapeType="1"/>
          </p:cNvSpPr>
          <p:nvPr/>
        </p:nvSpPr>
        <p:spPr bwMode="invGray">
          <a:xfrm>
            <a:off x="1360488" y="3995738"/>
            <a:ext cx="57150" cy="0"/>
          </a:xfrm>
          <a:prstGeom prst="line">
            <a:avLst/>
          </a:prstGeom>
          <a:noFill/>
          <a:ln w="19050">
            <a:solidFill>
              <a:schemeClr val="tx1"/>
            </a:solidFill>
            <a:round/>
            <a:headEnd/>
            <a:tailEnd/>
          </a:ln>
        </p:spPr>
        <p:txBody>
          <a:bodyPr/>
          <a:lstStyle/>
          <a:p>
            <a:endParaRPr lang="sr-Latn-CS"/>
          </a:p>
        </p:txBody>
      </p:sp>
      <p:sp>
        <p:nvSpPr>
          <p:cNvPr id="65571" name="Line 37"/>
          <p:cNvSpPr>
            <a:spLocks noChangeShapeType="1"/>
          </p:cNvSpPr>
          <p:nvPr/>
        </p:nvSpPr>
        <p:spPr bwMode="invGray">
          <a:xfrm>
            <a:off x="1360488" y="3646488"/>
            <a:ext cx="57150" cy="0"/>
          </a:xfrm>
          <a:prstGeom prst="line">
            <a:avLst/>
          </a:prstGeom>
          <a:noFill/>
          <a:ln w="19050">
            <a:solidFill>
              <a:schemeClr val="tx1"/>
            </a:solidFill>
            <a:round/>
            <a:headEnd/>
            <a:tailEnd/>
          </a:ln>
        </p:spPr>
        <p:txBody>
          <a:bodyPr/>
          <a:lstStyle/>
          <a:p>
            <a:endParaRPr lang="sr-Latn-CS"/>
          </a:p>
        </p:txBody>
      </p:sp>
      <p:sp>
        <p:nvSpPr>
          <p:cNvPr id="65572" name="Line 38"/>
          <p:cNvSpPr>
            <a:spLocks noChangeShapeType="1"/>
          </p:cNvSpPr>
          <p:nvPr/>
        </p:nvSpPr>
        <p:spPr bwMode="invGray">
          <a:xfrm>
            <a:off x="1360488" y="3303588"/>
            <a:ext cx="57150" cy="0"/>
          </a:xfrm>
          <a:prstGeom prst="line">
            <a:avLst/>
          </a:prstGeom>
          <a:noFill/>
          <a:ln w="19050">
            <a:solidFill>
              <a:schemeClr val="tx1"/>
            </a:solidFill>
            <a:round/>
            <a:headEnd/>
            <a:tailEnd/>
          </a:ln>
        </p:spPr>
        <p:txBody>
          <a:bodyPr/>
          <a:lstStyle/>
          <a:p>
            <a:endParaRPr lang="sr-Latn-CS"/>
          </a:p>
        </p:txBody>
      </p:sp>
      <p:sp>
        <p:nvSpPr>
          <p:cNvPr id="65573" name="Line 39"/>
          <p:cNvSpPr>
            <a:spLocks noChangeShapeType="1"/>
          </p:cNvSpPr>
          <p:nvPr/>
        </p:nvSpPr>
        <p:spPr bwMode="invGray">
          <a:xfrm>
            <a:off x="1360488" y="2951163"/>
            <a:ext cx="57150" cy="0"/>
          </a:xfrm>
          <a:prstGeom prst="line">
            <a:avLst/>
          </a:prstGeom>
          <a:noFill/>
          <a:ln w="19050">
            <a:solidFill>
              <a:schemeClr val="tx1"/>
            </a:solidFill>
            <a:round/>
            <a:headEnd/>
            <a:tailEnd/>
          </a:ln>
        </p:spPr>
        <p:txBody>
          <a:bodyPr/>
          <a:lstStyle/>
          <a:p>
            <a:endParaRPr lang="sr-Latn-CS"/>
          </a:p>
        </p:txBody>
      </p:sp>
      <p:sp>
        <p:nvSpPr>
          <p:cNvPr id="65574" name="Line 40"/>
          <p:cNvSpPr>
            <a:spLocks noChangeShapeType="1"/>
          </p:cNvSpPr>
          <p:nvPr/>
        </p:nvSpPr>
        <p:spPr bwMode="invGray">
          <a:xfrm>
            <a:off x="1360488" y="2600325"/>
            <a:ext cx="57150" cy="0"/>
          </a:xfrm>
          <a:prstGeom prst="line">
            <a:avLst/>
          </a:prstGeom>
          <a:noFill/>
          <a:ln w="19050">
            <a:solidFill>
              <a:schemeClr val="tx1"/>
            </a:solidFill>
            <a:round/>
            <a:headEnd/>
            <a:tailEnd/>
          </a:ln>
        </p:spPr>
        <p:txBody>
          <a:bodyPr/>
          <a:lstStyle/>
          <a:p>
            <a:endParaRPr lang="sr-Latn-CS"/>
          </a:p>
        </p:txBody>
      </p:sp>
      <p:sp>
        <p:nvSpPr>
          <p:cNvPr id="65575" name="Line 41"/>
          <p:cNvSpPr>
            <a:spLocks noChangeShapeType="1"/>
          </p:cNvSpPr>
          <p:nvPr/>
        </p:nvSpPr>
        <p:spPr bwMode="invGray">
          <a:xfrm>
            <a:off x="1360488" y="2249488"/>
            <a:ext cx="57150" cy="0"/>
          </a:xfrm>
          <a:prstGeom prst="line">
            <a:avLst/>
          </a:prstGeom>
          <a:noFill/>
          <a:ln w="19050">
            <a:solidFill>
              <a:schemeClr val="tx1"/>
            </a:solidFill>
            <a:round/>
            <a:headEnd/>
            <a:tailEnd/>
          </a:ln>
        </p:spPr>
        <p:txBody>
          <a:bodyPr/>
          <a:lstStyle/>
          <a:p>
            <a:endParaRPr lang="sr-Latn-CS"/>
          </a:p>
        </p:txBody>
      </p:sp>
      <p:sp>
        <p:nvSpPr>
          <p:cNvPr id="65576" name="Line 42"/>
          <p:cNvSpPr>
            <a:spLocks noChangeShapeType="1"/>
          </p:cNvSpPr>
          <p:nvPr/>
        </p:nvSpPr>
        <p:spPr bwMode="invGray">
          <a:xfrm>
            <a:off x="1360488" y="1897063"/>
            <a:ext cx="57150" cy="0"/>
          </a:xfrm>
          <a:prstGeom prst="line">
            <a:avLst/>
          </a:prstGeom>
          <a:noFill/>
          <a:ln w="19050">
            <a:solidFill>
              <a:schemeClr val="tx1"/>
            </a:solidFill>
            <a:round/>
            <a:headEnd/>
            <a:tailEnd/>
          </a:ln>
        </p:spPr>
        <p:txBody>
          <a:bodyPr/>
          <a:lstStyle/>
          <a:p>
            <a:endParaRPr lang="sr-Latn-CS"/>
          </a:p>
        </p:txBody>
      </p:sp>
      <p:sp>
        <p:nvSpPr>
          <p:cNvPr id="65577" name="Line 43"/>
          <p:cNvSpPr>
            <a:spLocks noChangeShapeType="1"/>
          </p:cNvSpPr>
          <p:nvPr/>
        </p:nvSpPr>
        <p:spPr bwMode="invGray">
          <a:xfrm>
            <a:off x="1417638" y="5051425"/>
            <a:ext cx="7035800" cy="0"/>
          </a:xfrm>
          <a:prstGeom prst="line">
            <a:avLst/>
          </a:prstGeom>
          <a:noFill/>
          <a:ln w="19050">
            <a:solidFill>
              <a:schemeClr val="tx1"/>
            </a:solidFill>
            <a:round/>
            <a:headEnd/>
            <a:tailEnd/>
          </a:ln>
        </p:spPr>
        <p:txBody>
          <a:bodyPr/>
          <a:lstStyle/>
          <a:p>
            <a:endParaRPr lang="sr-Latn-CS"/>
          </a:p>
        </p:txBody>
      </p:sp>
      <p:sp>
        <p:nvSpPr>
          <p:cNvPr id="65578" name="Rectangle 44"/>
          <p:cNvSpPr>
            <a:spLocks noChangeArrowheads="1"/>
          </p:cNvSpPr>
          <p:nvPr/>
        </p:nvSpPr>
        <p:spPr bwMode="invGray">
          <a:xfrm>
            <a:off x="1177925" y="4948238"/>
            <a:ext cx="80963" cy="212725"/>
          </a:xfrm>
          <a:prstGeom prst="rect">
            <a:avLst/>
          </a:prstGeom>
          <a:noFill/>
          <a:ln w="9525">
            <a:noFill/>
            <a:miter lim="800000"/>
            <a:headEnd/>
            <a:tailEnd/>
          </a:ln>
        </p:spPr>
        <p:txBody>
          <a:bodyPr wrap="none" lIns="0" tIns="0" rIns="0" bIns="0">
            <a:spAutoFit/>
          </a:bodyPr>
          <a:lstStyle/>
          <a:p>
            <a:pPr algn="r"/>
            <a:r>
              <a:rPr lang="en-US" sz="1400" b="1">
                <a:latin typeface="Calibri" pitchFamily="34" charset="0"/>
                <a:ea typeface="Arial Unicode MS"/>
                <a:cs typeface="Arial Unicode MS"/>
              </a:rPr>
              <a:t>0</a:t>
            </a:r>
          </a:p>
        </p:txBody>
      </p:sp>
      <p:sp>
        <p:nvSpPr>
          <p:cNvPr id="65579" name="Rectangle 45"/>
          <p:cNvSpPr>
            <a:spLocks noChangeArrowheads="1"/>
          </p:cNvSpPr>
          <p:nvPr/>
        </p:nvSpPr>
        <p:spPr bwMode="invGray">
          <a:xfrm>
            <a:off x="1177925" y="4597400"/>
            <a:ext cx="80963" cy="212725"/>
          </a:xfrm>
          <a:prstGeom prst="rect">
            <a:avLst/>
          </a:prstGeom>
          <a:noFill/>
          <a:ln w="9525">
            <a:noFill/>
            <a:miter lim="800000"/>
            <a:headEnd/>
            <a:tailEnd/>
          </a:ln>
        </p:spPr>
        <p:txBody>
          <a:bodyPr wrap="none" lIns="0" tIns="0" rIns="0" bIns="0">
            <a:spAutoFit/>
          </a:bodyPr>
          <a:lstStyle/>
          <a:p>
            <a:pPr algn="r"/>
            <a:r>
              <a:rPr lang="en-US" sz="1400" b="1">
                <a:latin typeface="Calibri" pitchFamily="34" charset="0"/>
                <a:ea typeface="Arial Unicode MS"/>
                <a:cs typeface="Arial Unicode MS"/>
              </a:rPr>
              <a:t>2</a:t>
            </a:r>
          </a:p>
        </p:txBody>
      </p:sp>
      <p:sp>
        <p:nvSpPr>
          <p:cNvPr id="65580" name="Rectangle 46"/>
          <p:cNvSpPr>
            <a:spLocks noChangeArrowheads="1"/>
          </p:cNvSpPr>
          <p:nvPr/>
        </p:nvSpPr>
        <p:spPr bwMode="invGray">
          <a:xfrm>
            <a:off x="1177925" y="4244975"/>
            <a:ext cx="80963" cy="212725"/>
          </a:xfrm>
          <a:prstGeom prst="rect">
            <a:avLst/>
          </a:prstGeom>
          <a:noFill/>
          <a:ln w="9525">
            <a:noFill/>
            <a:miter lim="800000"/>
            <a:headEnd/>
            <a:tailEnd/>
          </a:ln>
        </p:spPr>
        <p:txBody>
          <a:bodyPr wrap="none" lIns="0" tIns="0" rIns="0" bIns="0">
            <a:spAutoFit/>
          </a:bodyPr>
          <a:lstStyle/>
          <a:p>
            <a:pPr algn="r"/>
            <a:r>
              <a:rPr lang="en-US" sz="1400" b="1">
                <a:latin typeface="Calibri" pitchFamily="34" charset="0"/>
                <a:ea typeface="Arial Unicode MS"/>
                <a:cs typeface="Arial Unicode MS"/>
              </a:rPr>
              <a:t>4</a:t>
            </a:r>
          </a:p>
        </p:txBody>
      </p:sp>
      <p:sp>
        <p:nvSpPr>
          <p:cNvPr id="65581" name="Rectangle 47"/>
          <p:cNvSpPr>
            <a:spLocks noChangeArrowheads="1"/>
          </p:cNvSpPr>
          <p:nvPr/>
        </p:nvSpPr>
        <p:spPr bwMode="invGray">
          <a:xfrm>
            <a:off x="1177925" y="3894138"/>
            <a:ext cx="80963" cy="212725"/>
          </a:xfrm>
          <a:prstGeom prst="rect">
            <a:avLst/>
          </a:prstGeom>
          <a:noFill/>
          <a:ln w="9525">
            <a:noFill/>
            <a:miter lim="800000"/>
            <a:headEnd/>
            <a:tailEnd/>
          </a:ln>
        </p:spPr>
        <p:txBody>
          <a:bodyPr wrap="none" lIns="0" tIns="0" rIns="0" bIns="0">
            <a:spAutoFit/>
          </a:bodyPr>
          <a:lstStyle/>
          <a:p>
            <a:pPr algn="r"/>
            <a:r>
              <a:rPr lang="en-US" sz="1400" b="1">
                <a:latin typeface="Calibri" pitchFamily="34" charset="0"/>
                <a:ea typeface="Arial Unicode MS"/>
                <a:cs typeface="Arial Unicode MS"/>
              </a:rPr>
              <a:t>6</a:t>
            </a:r>
          </a:p>
        </p:txBody>
      </p:sp>
      <p:sp>
        <p:nvSpPr>
          <p:cNvPr id="65582" name="Rectangle 48"/>
          <p:cNvSpPr>
            <a:spLocks noChangeArrowheads="1"/>
          </p:cNvSpPr>
          <p:nvPr/>
        </p:nvSpPr>
        <p:spPr bwMode="invGray">
          <a:xfrm>
            <a:off x="1177925" y="3543300"/>
            <a:ext cx="80963" cy="212725"/>
          </a:xfrm>
          <a:prstGeom prst="rect">
            <a:avLst/>
          </a:prstGeom>
          <a:noFill/>
          <a:ln w="9525">
            <a:noFill/>
            <a:miter lim="800000"/>
            <a:headEnd/>
            <a:tailEnd/>
          </a:ln>
        </p:spPr>
        <p:txBody>
          <a:bodyPr wrap="none" lIns="0" tIns="0" rIns="0" bIns="0">
            <a:spAutoFit/>
          </a:bodyPr>
          <a:lstStyle/>
          <a:p>
            <a:pPr algn="r"/>
            <a:r>
              <a:rPr lang="en-US" sz="1400" b="1">
                <a:latin typeface="Calibri" pitchFamily="34" charset="0"/>
                <a:ea typeface="Arial Unicode MS"/>
                <a:cs typeface="Arial Unicode MS"/>
              </a:rPr>
              <a:t>8</a:t>
            </a:r>
          </a:p>
        </p:txBody>
      </p:sp>
      <p:sp>
        <p:nvSpPr>
          <p:cNvPr id="65583" name="Rectangle 49"/>
          <p:cNvSpPr>
            <a:spLocks noChangeArrowheads="1"/>
          </p:cNvSpPr>
          <p:nvPr/>
        </p:nvSpPr>
        <p:spPr bwMode="invGray">
          <a:xfrm>
            <a:off x="1096963" y="3200400"/>
            <a:ext cx="161925" cy="212725"/>
          </a:xfrm>
          <a:prstGeom prst="rect">
            <a:avLst/>
          </a:prstGeom>
          <a:noFill/>
          <a:ln w="9525">
            <a:noFill/>
            <a:miter lim="800000"/>
            <a:headEnd/>
            <a:tailEnd/>
          </a:ln>
        </p:spPr>
        <p:txBody>
          <a:bodyPr wrap="none" lIns="0" tIns="0" rIns="0" bIns="0">
            <a:spAutoFit/>
          </a:bodyPr>
          <a:lstStyle/>
          <a:p>
            <a:pPr algn="r"/>
            <a:r>
              <a:rPr lang="en-US" sz="1400" b="1">
                <a:latin typeface="Calibri" pitchFamily="34" charset="0"/>
                <a:ea typeface="Arial Unicode MS"/>
                <a:cs typeface="Arial Unicode MS"/>
              </a:rPr>
              <a:t>10</a:t>
            </a:r>
          </a:p>
        </p:txBody>
      </p:sp>
      <p:sp>
        <p:nvSpPr>
          <p:cNvPr id="65584" name="Rectangle 50"/>
          <p:cNvSpPr>
            <a:spLocks noChangeArrowheads="1"/>
          </p:cNvSpPr>
          <p:nvPr/>
        </p:nvSpPr>
        <p:spPr bwMode="invGray">
          <a:xfrm>
            <a:off x="1096963" y="2849563"/>
            <a:ext cx="161925" cy="212725"/>
          </a:xfrm>
          <a:prstGeom prst="rect">
            <a:avLst/>
          </a:prstGeom>
          <a:noFill/>
          <a:ln w="9525">
            <a:noFill/>
            <a:miter lim="800000"/>
            <a:headEnd/>
            <a:tailEnd/>
          </a:ln>
        </p:spPr>
        <p:txBody>
          <a:bodyPr wrap="none" lIns="0" tIns="0" rIns="0" bIns="0">
            <a:spAutoFit/>
          </a:bodyPr>
          <a:lstStyle/>
          <a:p>
            <a:pPr algn="r"/>
            <a:r>
              <a:rPr lang="en-US" sz="1400" b="1">
                <a:latin typeface="Calibri" pitchFamily="34" charset="0"/>
                <a:ea typeface="Arial Unicode MS"/>
                <a:cs typeface="Arial Unicode MS"/>
              </a:rPr>
              <a:t>12</a:t>
            </a:r>
          </a:p>
        </p:txBody>
      </p:sp>
      <p:sp>
        <p:nvSpPr>
          <p:cNvPr id="65585" name="Rectangle 51"/>
          <p:cNvSpPr>
            <a:spLocks noChangeArrowheads="1"/>
          </p:cNvSpPr>
          <p:nvPr/>
        </p:nvSpPr>
        <p:spPr bwMode="invGray">
          <a:xfrm>
            <a:off x="1096963" y="2497138"/>
            <a:ext cx="161925" cy="212725"/>
          </a:xfrm>
          <a:prstGeom prst="rect">
            <a:avLst/>
          </a:prstGeom>
          <a:noFill/>
          <a:ln w="9525">
            <a:noFill/>
            <a:miter lim="800000"/>
            <a:headEnd/>
            <a:tailEnd/>
          </a:ln>
        </p:spPr>
        <p:txBody>
          <a:bodyPr wrap="none" lIns="0" tIns="0" rIns="0" bIns="0">
            <a:spAutoFit/>
          </a:bodyPr>
          <a:lstStyle/>
          <a:p>
            <a:pPr algn="r"/>
            <a:r>
              <a:rPr lang="en-US" sz="1400" b="1">
                <a:latin typeface="Calibri" pitchFamily="34" charset="0"/>
                <a:ea typeface="Arial Unicode MS"/>
                <a:cs typeface="Arial Unicode MS"/>
              </a:rPr>
              <a:t>14</a:t>
            </a:r>
          </a:p>
        </p:txBody>
      </p:sp>
      <p:sp>
        <p:nvSpPr>
          <p:cNvPr id="65586" name="Rectangle 52"/>
          <p:cNvSpPr>
            <a:spLocks noChangeArrowheads="1"/>
          </p:cNvSpPr>
          <p:nvPr/>
        </p:nvSpPr>
        <p:spPr bwMode="invGray">
          <a:xfrm>
            <a:off x="1096963" y="2146300"/>
            <a:ext cx="161925" cy="212725"/>
          </a:xfrm>
          <a:prstGeom prst="rect">
            <a:avLst/>
          </a:prstGeom>
          <a:noFill/>
          <a:ln w="9525">
            <a:noFill/>
            <a:miter lim="800000"/>
            <a:headEnd/>
            <a:tailEnd/>
          </a:ln>
        </p:spPr>
        <p:txBody>
          <a:bodyPr wrap="none" lIns="0" tIns="0" rIns="0" bIns="0">
            <a:spAutoFit/>
          </a:bodyPr>
          <a:lstStyle/>
          <a:p>
            <a:pPr algn="r"/>
            <a:r>
              <a:rPr lang="en-US" sz="1400" b="1">
                <a:latin typeface="Calibri" pitchFamily="34" charset="0"/>
                <a:ea typeface="Arial Unicode MS"/>
                <a:cs typeface="Arial Unicode MS"/>
              </a:rPr>
              <a:t>16</a:t>
            </a:r>
          </a:p>
        </p:txBody>
      </p:sp>
      <p:sp>
        <p:nvSpPr>
          <p:cNvPr id="65587" name="Rectangle 53"/>
          <p:cNvSpPr>
            <a:spLocks noChangeArrowheads="1"/>
          </p:cNvSpPr>
          <p:nvPr/>
        </p:nvSpPr>
        <p:spPr bwMode="invGray">
          <a:xfrm>
            <a:off x="1096963" y="1795463"/>
            <a:ext cx="161925" cy="212725"/>
          </a:xfrm>
          <a:prstGeom prst="rect">
            <a:avLst/>
          </a:prstGeom>
          <a:noFill/>
          <a:ln w="9525">
            <a:noFill/>
            <a:miter lim="800000"/>
            <a:headEnd/>
            <a:tailEnd/>
          </a:ln>
        </p:spPr>
        <p:txBody>
          <a:bodyPr wrap="none" lIns="0" tIns="0" rIns="0" bIns="0">
            <a:spAutoFit/>
          </a:bodyPr>
          <a:lstStyle/>
          <a:p>
            <a:pPr algn="r"/>
            <a:r>
              <a:rPr lang="en-US" sz="1400" b="1">
                <a:latin typeface="Calibri" pitchFamily="34" charset="0"/>
                <a:ea typeface="Arial Unicode MS"/>
                <a:cs typeface="Arial Unicode MS"/>
              </a:rPr>
              <a:t>18</a:t>
            </a:r>
          </a:p>
        </p:txBody>
      </p:sp>
      <p:sp>
        <p:nvSpPr>
          <p:cNvPr id="65588" name="Rectangle 55"/>
          <p:cNvSpPr>
            <a:spLocks noChangeArrowheads="1"/>
          </p:cNvSpPr>
          <p:nvPr/>
        </p:nvSpPr>
        <p:spPr bwMode="invGray">
          <a:xfrm>
            <a:off x="3036888" y="5759450"/>
            <a:ext cx="146050" cy="128588"/>
          </a:xfrm>
          <a:prstGeom prst="rect">
            <a:avLst/>
          </a:prstGeom>
          <a:solidFill>
            <a:schemeClr val="accent1"/>
          </a:solidFill>
          <a:ln w="9525">
            <a:noFill/>
            <a:miter lim="800000"/>
            <a:headEnd/>
            <a:tailEnd/>
          </a:ln>
        </p:spPr>
        <p:txBody>
          <a:bodyPr/>
          <a:lstStyle/>
          <a:p>
            <a:pPr algn="ctr" eaLnBrk="0" hangingPunct="0"/>
            <a:endParaRPr lang="hr-HR" sz="2600" b="1">
              <a:latin typeface="Calibri" pitchFamily="34" charset="0"/>
              <a:ea typeface="Arial Unicode MS"/>
              <a:cs typeface="Arial Unicode MS"/>
            </a:endParaRPr>
          </a:p>
        </p:txBody>
      </p:sp>
      <p:sp>
        <p:nvSpPr>
          <p:cNvPr id="65589" name="Rectangle 56"/>
          <p:cNvSpPr>
            <a:spLocks noChangeArrowheads="1"/>
          </p:cNvSpPr>
          <p:nvPr/>
        </p:nvSpPr>
        <p:spPr bwMode="invGray">
          <a:xfrm>
            <a:off x="3214688" y="5740400"/>
            <a:ext cx="606425" cy="182563"/>
          </a:xfrm>
          <a:prstGeom prst="rect">
            <a:avLst/>
          </a:prstGeom>
          <a:noFill/>
          <a:ln w="9525">
            <a:noFill/>
            <a:miter lim="800000"/>
            <a:headEnd/>
            <a:tailEnd/>
          </a:ln>
        </p:spPr>
        <p:txBody>
          <a:bodyPr wrap="none" lIns="0" tIns="0" rIns="0" bIns="0">
            <a:spAutoFit/>
          </a:bodyPr>
          <a:lstStyle/>
          <a:p>
            <a:r>
              <a:rPr lang="en-US" sz="1200" b="1">
                <a:latin typeface="Calibri" pitchFamily="34" charset="0"/>
                <a:ea typeface="Arial Unicode MS"/>
                <a:cs typeface="Arial Unicode MS"/>
              </a:rPr>
              <a:t>11–14 mm</a:t>
            </a:r>
          </a:p>
        </p:txBody>
      </p:sp>
      <p:sp>
        <p:nvSpPr>
          <p:cNvPr id="65590" name="Rectangle 57"/>
          <p:cNvSpPr>
            <a:spLocks noChangeArrowheads="1"/>
          </p:cNvSpPr>
          <p:nvPr/>
        </p:nvSpPr>
        <p:spPr bwMode="invGray">
          <a:xfrm>
            <a:off x="4132263" y="5759450"/>
            <a:ext cx="146050" cy="128588"/>
          </a:xfrm>
          <a:prstGeom prst="rect">
            <a:avLst/>
          </a:prstGeom>
          <a:solidFill>
            <a:schemeClr val="folHlink"/>
          </a:solidFill>
          <a:ln w="9525">
            <a:noFill/>
            <a:miter lim="800000"/>
            <a:headEnd/>
            <a:tailEnd/>
          </a:ln>
        </p:spPr>
        <p:txBody>
          <a:bodyPr/>
          <a:lstStyle/>
          <a:p>
            <a:pPr algn="ctr" eaLnBrk="0" hangingPunct="0"/>
            <a:endParaRPr lang="hr-HR" sz="2600" b="1">
              <a:latin typeface="Calibri" pitchFamily="34" charset="0"/>
              <a:ea typeface="Arial Unicode MS"/>
              <a:cs typeface="Arial Unicode MS"/>
            </a:endParaRPr>
          </a:p>
        </p:txBody>
      </p:sp>
      <p:sp>
        <p:nvSpPr>
          <p:cNvPr id="65591" name="Rectangle 58"/>
          <p:cNvSpPr>
            <a:spLocks noChangeArrowheads="1"/>
          </p:cNvSpPr>
          <p:nvPr/>
        </p:nvSpPr>
        <p:spPr bwMode="invGray">
          <a:xfrm>
            <a:off x="4308475" y="5740400"/>
            <a:ext cx="606425" cy="182563"/>
          </a:xfrm>
          <a:prstGeom prst="rect">
            <a:avLst/>
          </a:prstGeom>
          <a:noFill/>
          <a:ln w="9525">
            <a:noFill/>
            <a:miter lim="800000"/>
            <a:headEnd/>
            <a:tailEnd/>
          </a:ln>
        </p:spPr>
        <p:txBody>
          <a:bodyPr wrap="none" lIns="0" tIns="0" rIns="0" bIns="0">
            <a:spAutoFit/>
          </a:bodyPr>
          <a:lstStyle/>
          <a:p>
            <a:r>
              <a:rPr lang="en-US" sz="1200" b="1">
                <a:latin typeface="Calibri" pitchFamily="34" charset="0"/>
                <a:ea typeface="Arial Unicode MS"/>
                <a:cs typeface="Arial Unicode MS"/>
              </a:rPr>
              <a:t>15–16 mm</a:t>
            </a:r>
          </a:p>
        </p:txBody>
      </p:sp>
      <p:sp>
        <p:nvSpPr>
          <p:cNvPr id="65592" name="Rectangle 59"/>
          <p:cNvSpPr>
            <a:spLocks noChangeArrowheads="1"/>
          </p:cNvSpPr>
          <p:nvPr/>
        </p:nvSpPr>
        <p:spPr bwMode="invGray">
          <a:xfrm>
            <a:off x="5226050" y="5759450"/>
            <a:ext cx="146050" cy="128588"/>
          </a:xfrm>
          <a:prstGeom prst="rect">
            <a:avLst/>
          </a:prstGeom>
          <a:solidFill>
            <a:schemeClr val="hlink"/>
          </a:solidFill>
          <a:ln w="9525">
            <a:noFill/>
            <a:miter lim="800000"/>
            <a:headEnd/>
            <a:tailEnd/>
          </a:ln>
        </p:spPr>
        <p:txBody>
          <a:bodyPr/>
          <a:lstStyle/>
          <a:p>
            <a:pPr algn="ctr" eaLnBrk="0" hangingPunct="0"/>
            <a:endParaRPr lang="hr-HR" sz="2600" b="1">
              <a:latin typeface="Calibri" pitchFamily="34" charset="0"/>
              <a:ea typeface="Arial Unicode MS"/>
              <a:cs typeface="Arial Unicode MS"/>
            </a:endParaRPr>
          </a:p>
        </p:txBody>
      </p:sp>
      <p:sp>
        <p:nvSpPr>
          <p:cNvPr id="65593" name="Rectangle 60"/>
          <p:cNvSpPr>
            <a:spLocks noChangeArrowheads="1"/>
          </p:cNvSpPr>
          <p:nvPr/>
        </p:nvSpPr>
        <p:spPr bwMode="invGray">
          <a:xfrm>
            <a:off x="5403850" y="5746750"/>
            <a:ext cx="481013" cy="182563"/>
          </a:xfrm>
          <a:prstGeom prst="rect">
            <a:avLst/>
          </a:prstGeom>
          <a:noFill/>
          <a:ln w="9525">
            <a:noFill/>
            <a:miter lim="800000"/>
            <a:headEnd/>
            <a:tailEnd/>
          </a:ln>
        </p:spPr>
        <p:txBody>
          <a:bodyPr wrap="none" lIns="0" tIns="0" rIns="0" bIns="0">
            <a:spAutoFit/>
          </a:bodyPr>
          <a:lstStyle/>
          <a:p>
            <a:r>
              <a:rPr lang="en-US" sz="1200" b="1">
                <a:latin typeface="Calibri" pitchFamily="34" charset="0"/>
                <a:ea typeface="Arial Unicode MS"/>
                <a:cs typeface="Arial Unicode MS"/>
                <a:sym typeface="Symbol" pitchFamily="18" charset="2"/>
              </a:rPr>
              <a:t></a:t>
            </a:r>
            <a:r>
              <a:rPr lang="en-US" sz="1200" b="1">
                <a:latin typeface="Calibri" pitchFamily="34" charset="0"/>
                <a:ea typeface="Arial Unicode MS"/>
                <a:cs typeface="Arial Unicode MS"/>
              </a:rPr>
              <a:t>17 mm</a:t>
            </a:r>
          </a:p>
        </p:txBody>
      </p:sp>
      <p:sp>
        <p:nvSpPr>
          <p:cNvPr id="65594" name="Rectangle 64"/>
          <p:cNvSpPr>
            <a:spLocks noChangeArrowheads="1"/>
          </p:cNvSpPr>
          <p:nvPr/>
        </p:nvSpPr>
        <p:spPr bwMode="auto">
          <a:xfrm>
            <a:off x="4186238" y="1612900"/>
            <a:ext cx="1109662" cy="307975"/>
          </a:xfrm>
          <a:prstGeom prst="rect">
            <a:avLst/>
          </a:prstGeom>
          <a:noFill/>
          <a:ln w="9525" algn="ctr">
            <a:noFill/>
            <a:miter lim="800000"/>
            <a:headEnd/>
            <a:tailEnd/>
          </a:ln>
        </p:spPr>
        <p:txBody>
          <a:bodyPr wrap="none" lIns="0" tIns="0" rIns="0" bIns="0">
            <a:spAutoFit/>
          </a:bodyPr>
          <a:lstStyle/>
          <a:p>
            <a:pPr algn="ctr" eaLnBrk="0" hangingPunct="0"/>
            <a:r>
              <a:rPr lang="en-US" sz="2000" b="1">
                <a:latin typeface="Calibri" pitchFamily="34" charset="0"/>
                <a:ea typeface="Arial Unicode MS"/>
                <a:cs typeface="Arial Unicode MS"/>
              </a:rPr>
              <a:t>AST Group</a:t>
            </a:r>
          </a:p>
        </p:txBody>
      </p:sp>
      <p:sp>
        <p:nvSpPr>
          <p:cNvPr id="65595" name="Rectangle 61"/>
          <p:cNvSpPr>
            <a:spLocks noChangeArrowheads="1"/>
          </p:cNvSpPr>
          <p:nvPr/>
        </p:nvSpPr>
        <p:spPr bwMode="auto">
          <a:xfrm>
            <a:off x="250825" y="6278563"/>
            <a:ext cx="8562975" cy="336550"/>
          </a:xfrm>
          <a:prstGeom prst="rect">
            <a:avLst/>
          </a:prstGeom>
          <a:noFill/>
          <a:ln w="12700" algn="ctr">
            <a:noFill/>
            <a:miter lim="800000"/>
            <a:headEnd/>
            <a:tailEnd/>
          </a:ln>
        </p:spPr>
        <p:txBody>
          <a:bodyPr lIns="0" tIns="0" rIns="0" bIns="0" anchor="b"/>
          <a:lstStyle/>
          <a:p>
            <a:pPr eaLnBrk="0" hangingPunct="0"/>
            <a:r>
              <a:rPr lang="en-US" sz="1200">
                <a:latin typeface="Calibri" pitchFamily="34" charset="0"/>
                <a:ea typeface="Arial Unicode MS"/>
                <a:cs typeface="Arial Unicode MS"/>
              </a:rPr>
              <a:t>The mean number in each follicle category is rounded off to the nearest whole number.  </a:t>
            </a:r>
          </a:p>
          <a:p>
            <a:pPr eaLnBrk="0" hangingPunct="0"/>
            <a:r>
              <a:rPr lang="en-US" sz="1200">
                <a:latin typeface="Calibri" pitchFamily="34" charset="0"/>
                <a:ea typeface="Arial Unicode MS"/>
                <a:cs typeface="Arial Unicode MS"/>
              </a:rPr>
              <a:t>AST = all subjects treated; rFSH = recombinant follicle-stimulating hormone; hCG = human chorionic gonadotropin</a:t>
            </a:r>
          </a:p>
          <a:p>
            <a:pPr eaLnBrk="0" hangingPunct="0">
              <a:spcBef>
                <a:spcPct val="25000"/>
              </a:spcBef>
            </a:pPr>
            <a:r>
              <a:rPr lang="en-US" sz="1000" b="1">
                <a:latin typeface="Calibri" pitchFamily="34" charset="0"/>
                <a:ea typeface="Arial Unicode MS"/>
                <a:cs typeface="Arial Unicode MS"/>
              </a:rPr>
              <a:t>1. </a:t>
            </a:r>
            <a:r>
              <a:rPr lang="en-US" sz="1000">
                <a:latin typeface="Calibri" pitchFamily="34" charset="0"/>
                <a:ea typeface="Arial Unicode MS"/>
                <a:cs typeface="Arial Unicode MS"/>
              </a:rPr>
              <a:t>Adapted with permission from Fauser BC et al. </a:t>
            </a:r>
            <a:r>
              <a:rPr lang="en-US" sz="1000" i="1">
                <a:latin typeface="Calibri" pitchFamily="34" charset="0"/>
                <a:ea typeface="Arial Unicode MS"/>
                <a:cs typeface="Arial Unicode MS"/>
              </a:rPr>
              <a:t>Reprod Biomed Online</a:t>
            </a:r>
            <a:r>
              <a:rPr lang="en-US" sz="1000">
                <a:latin typeface="Calibri" pitchFamily="34" charset="0"/>
                <a:ea typeface="Arial Unicode MS"/>
                <a:cs typeface="Arial Unicode MS"/>
              </a:rPr>
              <a:t>. 2010;21:593‒601.</a:t>
            </a:r>
          </a:p>
        </p:txBody>
      </p:sp>
      <p:sp>
        <p:nvSpPr>
          <p:cNvPr id="65596" name="Rectangle 32"/>
          <p:cNvSpPr>
            <a:spLocks noChangeArrowheads="1"/>
          </p:cNvSpPr>
          <p:nvPr/>
        </p:nvSpPr>
        <p:spPr bwMode="auto">
          <a:xfrm>
            <a:off x="1819275" y="981075"/>
            <a:ext cx="5556250" cy="304800"/>
          </a:xfrm>
          <a:prstGeom prst="rect">
            <a:avLst/>
          </a:prstGeom>
          <a:noFill/>
          <a:ln w="9525" algn="ctr">
            <a:noFill/>
            <a:miter lim="800000"/>
            <a:headEnd/>
            <a:tailEnd/>
          </a:ln>
        </p:spPr>
        <p:txBody>
          <a:bodyPr wrap="none" lIns="0" tIns="0" rIns="0" bIns="0">
            <a:spAutoFit/>
          </a:bodyPr>
          <a:lstStyle/>
          <a:p>
            <a:pPr algn="ctr" eaLnBrk="0" hangingPunct="0"/>
            <a:r>
              <a:rPr lang="en-US" sz="2000">
                <a:latin typeface="Calibri" pitchFamily="34" charset="0"/>
                <a:ea typeface="Arial Unicode MS"/>
                <a:cs typeface="Arial Unicode MS"/>
              </a:rPr>
              <a:t>Comparable ovarian stimulation with ELONVA vs rFSH</a:t>
            </a:r>
          </a:p>
        </p:txBody>
      </p:sp>
      <p:sp>
        <p:nvSpPr>
          <p:cNvPr id="65597" name="Text Box 223"/>
          <p:cNvSpPr txBox="1">
            <a:spLocks noChangeArrowheads="1"/>
          </p:cNvSpPr>
          <p:nvPr/>
        </p:nvSpPr>
        <p:spPr bwMode="auto">
          <a:xfrm>
            <a:off x="44450" y="0"/>
            <a:ext cx="603250" cy="168275"/>
          </a:xfrm>
          <a:prstGeom prst="rect">
            <a:avLst/>
          </a:prstGeom>
          <a:noFill/>
          <a:ln w="9525" algn="ctr">
            <a:solidFill>
              <a:schemeClr val="tx1"/>
            </a:solidFill>
            <a:miter lim="800000"/>
            <a:headEnd/>
            <a:tailEnd/>
          </a:ln>
        </p:spPr>
        <p:txBody>
          <a:bodyPr lIns="0" tIns="0" rIns="0" bIns="0">
            <a:spAutoFit/>
          </a:bodyPr>
          <a:lstStyle/>
          <a:p>
            <a:pPr algn="ctr" eaLnBrk="0" hangingPunct="0">
              <a:spcBef>
                <a:spcPct val="50000"/>
              </a:spcBef>
            </a:pPr>
            <a:r>
              <a:rPr lang="en-US" sz="1100">
                <a:latin typeface="Calibri" pitchFamily="34" charset="0"/>
                <a:ea typeface="Arial Unicode MS"/>
                <a:cs typeface="Arial Unicode MS"/>
              </a:rPr>
              <a:t>Engage</a:t>
            </a:r>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66"/>
          <p:cNvSpPr>
            <a:spLocks noGrp="1" noChangeArrowheads="1"/>
          </p:cNvSpPr>
          <p:nvPr>
            <p:ph type="title" idx="4294967295"/>
          </p:nvPr>
        </p:nvSpPr>
        <p:spPr/>
        <p:txBody>
          <a:bodyPr/>
          <a:lstStyle/>
          <a:p>
            <a:r>
              <a:rPr lang="en-US" smtClean="0"/>
              <a:t>Serum Estradiol (E</a:t>
            </a:r>
            <a:r>
              <a:rPr lang="en-US" baseline="-25000" smtClean="0"/>
              <a:t>2</a:t>
            </a:r>
            <a:r>
              <a:rPr lang="en-US" smtClean="0"/>
              <a:t>) Levels</a:t>
            </a:r>
            <a:r>
              <a:rPr lang="en-US" baseline="30000" smtClean="0"/>
              <a:t>1</a:t>
            </a:r>
          </a:p>
        </p:txBody>
      </p:sp>
      <p:sp>
        <p:nvSpPr>
          <p:cNvPr id="4100" name="Rectangle 41"/>
          <p:cNvSpPr>
            <a:spLocks noChangeArrowheads="1"/>
          </p:cNvSpPr>
          <p:nvPr/>
        </p:nvSpPr>
        <p:spPr bwMode="auto">
          <a:xfrm>
            <a:off x="250825" y="5954713"/>
            <a:ext cx="8693150" cy="684212"/>
          </a:xfrm>
          <a:prstGeom prst="rect">
            <a:avLst/>
          </a:prstGeom>
          <a:noFill/>
          <a:ln w="12700" algn="ctr">
            <a:noFill/>
            <a:miter lim="800000"/>
            <a:headEnd/>
            <a:tailEnd/>
          </a:ln>
        </p:spPr>
        <p:txBody>
          <a:bodyPr lIns="0" tIns="0" rIns="0" bIns="0" anchor="b"/>
          <a:lstStyle/>
          <a:p>
            <a:pPr eaLnBrk="0" hangingPunct="0">
              <a:spcBef>
                <a:spcPct val="25000"/>
              </a:spcBef>
            </a:pPr>
            <a:r>
              <a:rPr lang="en-US" sz="1200">
                <a:latin typeface="Calibri" pitchFamily="34" charset="0"/>
                <a:ea typeface="Arial Unicode MS"/>
                <a:cs typeface="Arial Unicode MS"/>
              </a:rPr>
              <a:t>E</a:t>
            </a:r>
            <a:r>
              <a:rPr lang="en-US" sz="1200" baseline="-25000">
                <a:latin typeface="Calibri" pitchFamily="34" charset="0"/>
                <a:ea typeface="Arial Unicode MS"/>
                <a:cs typeface="Arial Unicode MS"/>
              </a:rPr>
              <a:t>2</a:t>
            </a:r>
            <a:r>
              <a:rPr lang="en-US" sz="1200">
                <a:latin typeface="Calibri" pitchFamily="34" charset="0"/>
                <a:ea typeface="Arial Unicode MS"/>
                <a:cs typeface="Arial Unicode MS"/>
              </a:rPr>
              <a:t> = estradiol; rFSH = recombinant follicle-stimulating hormone.</a:t>
            </a:r>
          </a:p>
          <a:p>
            <a:pPr eaLnBrk="0" hangingPunct="0">
              <a:spcBef>
                <a:spcPct val="25000"/>
              </a:spcBef>
            </a:pPr>
            <a:r>
              <a:rPr lang="en-US" sz="1000" b="1">
                <a:latin typeface="Calibri" pitchFamily="34" charset="0"/>
                <a:ea typeface="Arial Unicode MS"/>
                <a:cs typeface="Arial Unicode MS"/>
              </a:rPr>
              <a:t>1. </a:t>
            </a:r>
            <a:r>
              <a:rPr lang="en-US" sz="1000">
                <a:latin typeface="Calibri" pitchFamily="34" charset="0"/>
                <a:ea typeface="Arial Unicode MS"/>
                <a:cs typeface="Arial Unicode MS"/>
              </a:rPr>
              <a:t>Fauser BC et al. </a:t>
            </a:r>
            <a:r>
              <a:rPr lang="en-US" sz="1000" i="1">
                <a:latin typeface="Calibri" pitchFamily="34" charset="0"/>
                <a:ea typeface="Arial Unicode MS"/>
                <a:cs typeface="Arial Unicode MS"/>
              </a:rPr>
              <a:t>Reprod Biomed Online</a:t>
            </a:r>
            <a:r>
              <a:rPr lang="en-US" sz="1000">
                <a:latin typeface="Calibri" pitchFamily="34" charset="0"/>
                <a:ea typeface="Arial Unicode MS"/>
                <a:cs typeface="Arial Unicode MS"/>
              </a:rPr>
              <a:t>. 2010;21:593‒601.</a:t>
            </a:r>
          </a:p>
        </p:txBody>
      </p:sp>
      <p:sp>
        <p:nvSpPr>
          <p:cNvPr id="4101" name="Rectangle 32"/>
          <p:cNvSpPr>
            <a:spLocks noChangeArrowheads="1"/>
          </p:cNvSpPr>
          <p:nvPr/>
        </p:nvSpPr>
        <p:spPr bwMode="auto">
          <a:xfrm>
            <a:off x="2081213" y="1552575"/>
            <a:ext cx="5830887" cy="304800"/>
          </a:xfrm>
          <a:prstGeom prst="rect">
            <a:avLst/>
          </a:prstGeom>
          <a:noFill/>
          <a:ln w="9525" algn="ctr">
            <a:noFill/>
            <a:miter lim="800000"/>
            <a:headEnd/>
            <a:tailEnd/>
          </a:ln>
        </p:spPr>
        <p:txBody>
          <a:bodyPr wrap="none" lIns="0" tIns="0" rIns="0" bIns="0">
            <a:spAutoFit/>
          </a:bodyPr>
          <a:lstStyle/>
          <a:p>
            <a:pPr algn="ctr" eaLnBrk="0" hangingPunct="0"/>
            <a:r>
              <a:rPr lang="en-US" sz="2000">
                <a:latin typeface="Calibri" pitchFamily="34" charset="0"/>
                <a:ea typeface="Arial Unicode MS"/>
                <a:cs typeface="Arial Unicode MS"/>
              </a:rPr>
              <a:t>Serum E</a:t>
            </a:r>
            <a:r>
              <a:rPr lang="en-US" sz="2000" baseline="-25000">
                <a:latin typeface="Calibri" pitchFamily="34" charset="0"/>
                <a:ea typeface="Arial Unicode MS"/>
                <a:cs typeface="Arial Unicode MS"/>
              </a:rPr>
              <a:t>2</a:t>
            </a:r>
            <a:r>
              <a:rPr lang="en-US" sz="2000">
                <a:latin typeface="Calibri" pitchFamily="34" charset="0"/>
                <a:ea typeface="Arial Unicode MS"/>
                <a:cs typeface="Arial Unicode MS"/>
              </a:rPr>
              <a:t> levels were comparable between ELONVA and rFSH</a:t>
            </a:r>
          </a:p>
        </p:txBody>
      </p:sp>
      <p:sp>
        <p:nvSpPr>
          <p:cNvPr id="4102" name="Text Box 223"/>
          <p:cNvSpPr txBox="1">
            <a:spLocks noChangeArrowheads="1"/>
          </p:cNvSpPr>
          <p:nvPr/>
        </p:nvSpPr>
        <p:spPr bwMode="auto">
          <a:xfrm>
            <a:off x="44450" y="0"/>
            <a:ext cx="603250" cy="168275"/>
          </a:xfrm>
          <a:prstGeom prst="rect">
            <a:avLst/>
          </a:prstGeom>
          <a:noFill/>
          <a:ln w="9525" algn="ctr">
            <a:solidFill>
              <a:schemeClr val="tx1"/>
            </a:solidFill>
            <a:miter lim="800000"/>
            <a:headEnd/>
            <a:tailEnd/>
          </a:ln>
        </p:spPr>
        <p:txBody>
          <a:bodyPr lIns="0" tIns="0" rIns="0" bIns="0">
            <a:spAutoFit/>
          </a:bodyPr>
          <a:lstStyle/>
          <a:p>
            <a:pPr algn="ctr" eaLnBrk="0" hangingPunct="0">
              <a:spcBef>
                <a:spcPct val="50000"/>
              </a:spcBef>
            </a:pPr>
            <a:r>
              <a:rPr lang="en-US" sz="1100">
                <a:latin typeface="Calibri" pitchFamily="34" charset="0"/>
                <a:ea typeface="Arial Unicode MS"/>
                <a:cs typeface="Arial Unicode MS"/>
              </a:rPr>
              <a:t>Engage</a:t>
            </a:r>
          </a:p>
        </p:txBody>
      </p:sp>
      <p:sp>
        <p:nvSpPr>
          <p:cNvPr id="4103" name="Rectangle 16"/>
          <p:cNvSpPr>
            <a:spLocks noChangeArrowheads="1"/>
          </p:cNvSpPr>
          <p:nvPr/>
        </p:nvSpPr>
        <p:spPr bwMode="auto">
          <a:xfrm>
            <a:off x="1673225" y="1963738"/>
            <a:ext cx="6630988" cy="304800"/>
          </a:xfrm>
          <a:prstGeom prst="rect">
            <a:avLst/>
          </a:prstGeom>
          <a:noFill/>
          <a:ln w="9525" algn="ctr">
            <a:noFill/>
            <a:miter lim="800000"/>
            <a:headEnd/>
            <a:tailEnd/>
          </a:ln>
        </p:spPr>
        <p:txBody>
          <a:bodyPr lIns="0" tIns="0" rIns="0" bIns="0">
            <a:spAutoFit/>
          </a:bodyPr>
          <a:lstStyle/>
          <a:p>
            <a:pPr algn="ctr" eaLnBrk="0" hangingPunct="0"/>
            <a:r>
              <a:rPr lang="en-US" sz="2000" b="1">
                <a:solidFill>
                  <a:srgbClr val="FFFFFF"/>
                </a:solidFill>
                <a:latin typeface="Calibri" pitchFamily="34" charset="0"/>
                <a:ea typeface="Arial Unicode MS"/>
                <a:cs typeface="Arial Unicode MS"/>
              </a:rPr>
              <a:t>ITT Group</a:t>
            </a:r>
          </a:p>
        </p:txBody>
      </p:sp>
      <p:graphicFrame>
        <p:nvGraphicFramePr>
          <p:cNvPr id="4098" name="Object 88"/>
          <p:cNvGraphicFramePr>
            <a:graphicFrameLocks noChangeAspect="1"/>
          </p:cNvGraphicFramePr>
          <p:nvPr/>
        </p:nvGraphicFramePr>
        <p:xfrm>
          <a:off x="830263" y="1624013"/>
          <a:ext cx="7377112" cy="4238625"/>
        </p:xfrm>
        <a:graphic>
          <a:graphicData uri="http://schemas.openxmlformats.org/presentationml/2006/ole">
            <p:oleObj spid="_x0000_s4098" name="Chart" r:id="rId4" imgW="7410498" imgH="4257532" progId="MSGraph.Chart.8">
              <p:embed followColorScheme="full"/>
            </p:oleObj>
          </a:graphicData>
        </a:graphic>
      </p:graphicFrame>
      <p:sp>
        <p:nvSpPr>
          <p:cNvPr id="4104" name="Rectangle 63"/>
          <p:cNvSpPr>
            <a:spLocks noChangeArrowheads="1"/>
          </p:cNvSpPr>
          <p:nvPr/>
        </p:nvSpPr>
        <p:spPr bwMode="auto">
          <a:xfrm rot="-5400000">
            <a:off x="-614362" y="3613150"/>
            <a:ext cx="3595687" cy="366713"/>
          </a:xfrm>
          <a:prstGeom prst="rect">
            <a:avLst/>
          </a:prstGeom>
          <a:noFill/>
          <a:ln w="9525">
            <a:noFill/>
            <a:miter lim="800000"/>
            <a:headEnd/>
            <a:tailEnd/>
          </a:ln>
        </p:spPr>
        <p:txBody>
          <a:bodyPr>
            <a:spAutoFit/>
          </a:bodyPr>
          <a:lstStyle/>
          <a:p>
            <a:pPr algn="ctr" eaLnBrk="0" hangingPunct="0">
              <a:spcBef>
                <a:spcPct val="50000"/>
              </a:spcBef>
            </a:pPr>
            <a:r>
              <a:rPr lang="en-US" b="1">
                <a:latin typeface="Calibri" pitchFamily="34" charset="0"/>
              </a:rPr>
              <a:t>Serum E</a:t>
            </a:r>
            <a:r>
              <a:rPr lang="en-US" b="1" baseline="-25000">
                <a:latin typeface="Calibri" pitchFamily="34" charset="0"/>
              </a:rPr>
              <a:t>2 </a:t>
            </a:r>
            <a:r>
              <a:rPr lang="en-US" b="1">
                <a:latin typeface="Calibri" pitchFamily="34" charset="0"/>
              </a:rPr>
              <a:t>Levels, pmol/L</a:t>
            </a:r>
          </a:p>
        </p:txBody>
      </p:sp>
      <p:sp>
        <p:nvSpPr>
          <p:cNvPr id="4105" name="Rectangle 64"/>
          <p:cNvSpPr>
            <a:spLocks noChangeArrowheads="1"/>
          </p:cNvSpPr>
          <p:nvPr/>
        </p:nvSpPr>
        <p:spPr bwMode="auto">
          <a:xfrm>
            <a:off x="2427288" y="2401888"/>
            <a:ext cx="2984500" cy="274637"/>
          </a:xfrm>
          <a:prstGeom prst="rect">
            <a:avLst/>
          </a:prstGeom>
          <a:noFill/>
          <a:ln w="9525">
            <a:noFill/>
            <a:miter lim="800000"/>
            <a:headEnd/>
            <a:tailEnd/>
          </a:ln>
        </p:spPr>
        <p:txBody>
          <a:bodyPr>
            <a:spAutoFit/>
          </a:bodyPr>
          <a:lstStyle/>
          <a:p>
            <a:r>
              <a:rPr lang="en-US" sz="1200" b="1"/>
              <a:t>ELONVA™ (corifollitropin alfa) 100 µg</a:t>
            </a:r>
          </a:p>
        </p:txBody>
      </p:sp>
      <p:sp>
        <p:nvSpPr>
          <p:cNvPr id="4106" name="Rectangle 65"/>
          <p:cNvSpPr>
            <a:spLocks noChangeArrowheads="1"/>
          </p:cNvSpPr>
          <p:nvPr/>
        </p:nvSpPr>
        <p:spPr bwMode="auto">
          <a:xfrm>
            <a:off x="2427288" y="2579688"/>
            <a:ext cx="2984500" cy="274637"/>
          </a:xfrm>
          <a:prstGeom prst="rect">
            <a:avLst/>
          </a:prstGeom>
          <a:noFill/>
          <a:ln w="9525">
            <a:noFill/>
            <a:miter lim="800000"/>
            <a:headEnd/>
            <a:tailEnd/>
          </a:ln>
        </p:spPr>
        <p:txBody>
          <a:bodyPr>
            <a:spAutoFit/>
          </a:bodyPr>
          <a:lstStyle/>
          <a:p>
            <a:r>
              <a:rPr lang="en-US" sz="1200" b="1"/>
              <a:t>rFSH 150 IU/d</a:t>
            </a:r>
          </a:p>
        </p:txBody>
      </p:sp>
      <p:sp>
        <p:nvSpPr>
          <p:cNvPr id="4107" name="Rectangle 66"/>
          <p:cNvSpPr>
            <a:spLocks noChangeArrowheads="1"/>
          </p:cNvSpPr>
          <p:nvPr/>
        </p:nvSpPr>
        <p:spPr bwMode="auto">
          <a:xfrm>
            <a:off x="2346325" y="2482850"/>
            <a:ext cx="93663" cy="93663"/>
          </a:xfrm>
          <a:prstGeom prst="rect">
            <a:avLst/>
          </a:prstGeom>
          <a:solidFill>
            <a:schemeClr val="accent1"/>
          </a:solidFill>
          <a:ln w="9525">
            <a:solidFill>
              <a:srgbClr val="A3DAFF"/>
            </a:solidFill>
            <a:miter lim="800000"/>
            <a:headEnd/>
            <a:tailEnd/>
          </a:ln>
        </p:spPr>
        <p:txBody>
          <a:bodyPr wrap="none" anchor="ctr"/>
          <a:lstStyle/>
          <a:p>
            <a:endParaRPr lang="hr-HR" sz="1200" b="1"/>
          </a:p>
        </p:txBody>
      </p:sp>
      <p:sp>
        <p:nvSpPr>
          <p:cNvPr id="4108" name="Rectangle 67"/>
          <p:cNvSpPr>
            <a:spLocks noChangeArrowheads="1"/>
          </p:cNvSpPr>
          <p:nvPr/>
        </p:nvSpPr>
        <p:spPr bwMode="auto">
          <a:xfrm>
            <a:off x="2346325" y="2681288"/>
            <a:ext cx="93663" cy="93662"/>
          </a:xfrm>
          <a:prstGeom prst="rect">
            <a:avLst/>
          </a:prstGeom>
          <a:solidFill>
            <a:schemeClr val="folHlink"/>
          </a:solidFill>
          <a:ln w="9525">
            <a:solidFill>
              <a:schemeClr val="folHlink"/>
            </a:solidFill>
            <a:miter lim="800000"/>
            <a:headEnd/>
            <a:tailEnd/>
          </a:ln>
        </p:spPr>
        <p:txBody>
          <a:bodyPr wrap="none" anchor="ctr"/>
          <a:lstStyle/>
          <a:p>
            <a:pPr algn="ctr"/>
            <a:endParaRPr lang="hr-HR" sz="1200" b="1"/>
          </a:p>
        </p:txBody>
      </p:sp>
      <p:sp>
        <p:nvSpPr>
          <p:cNvPr id="4109" name="Rectangle 68"/>
          <p:cNvSpPr>
            <a:spLocks noChangeArrowheads="1"/>
          </p:cNvSpPr>
          <p:nvPr/>
        </p:nvSpPr>
        <p:spPr bwMode="auto">
          <a:xfrm>
            <a:off x="1863725" y="5556250"/>
            <a:ext cx="6053138" cy="336550"/>
          </a:xfrm>
          <a:prstGeom prst="rect">
            <a:avLst/>
          </a:prstGeom>
          <a:noFill/>
          <a:ln w="9525">
            <a:noFill/>
            <a:miter lim="800000"/>
            <a:headEnd/>
            <a:tailEnd/>
          </a:ln>
        </p:spPr>
        <p:txBody>
          <a:bodyPr>
            <a:spAutoFit/>
          </a:bodyPr>
          <a:lstStyle/>
          <a:p>
            <a:pPr algn="ctr"/>
            <a:r>
              <a:rPr lang="en-US" sz="1600" b="1">
                <a:latin typeface="Calibri" pitchFamily="34" charset="0"/>
              </a:rPr>
              <a:t>Stimulation Days</a:t>
            </a:r>
          </a:p>
        </p:txBody>
      </p:sp>
      <p:sp>
        <p:nvSpPr>
          <p:cNvPr id="4110" name="Rectangle 69"/>
          <p:cNvSpPr>
            <a:spLocks noChangeArrowheads="1"/>
          </p:cNvSpPr>
          <p:nvPr/>
        </p:nvSpPr>
        <p:spPr bwMode="auto">
          <a:xfrm>
            <a:off x="2482850" y="5238750"/>
            <a:ext cx="874713" cy="304800"/>
          </a:xfrm>
          <a:prstGeom prst="rect">
            <a:avLst/>
          </a:prstGeom>
          <a:noFill/>
          <a:ln w="9525">
            <a:noFill/>
            <a:miter lim="800000"/>
            <a:headEnd/>
            <a:tailEnd/>
          </a:ln>
        </p:spPr>
        <p:txBody>
          <a:bodyPr>
            <a:spAutoFit/>
          </a:bodyPr>
          <a:lstStyle/>
          <a:p>
            <a:pPr algn="ctr"/>
            <a:r>
              <a:rPr lang="en-US" sz="1400" b="1">
                <a:latin typeface="Calibri" pitchFamily="34" charset="0"/>
              </a:rPr>
              <a:t>5</a:t>
            </a:r>
          </a:p>
        </p:txBody>
      </p:sp>
      <p:sp>
        <p:nvSpPr>
          <p:cNvPr id="4111" name="Rectangle 70"/>
          <p:cNvSpPr>
            <a:spLocks noChangeArrowheads="1"/>
          </p:cNvSpPr>
          <p:nvPr/>
        </p:nvSpPr>
        <p:spPr bwMode="auto">
          <a:xfrm>
            <a:off x="4381500" y="5238750"/>
            <a:ext cx="874713" cy="304800"/>
          </a:xfrm>
          <a:prstGeom prst="rect">
            <a:avLst/>
          </a:prstGeom>
          <a:noFill/>
          <a:ln w="9525">
            <a:noFill/>
            <a:miter lim="800000"/>
            <a:headEnd/>
            <a:tailEnd/>
          </a:ln>
        </p:spPr>
        <p:txBody>
          <a:bodyPr>
            <a:spAutoFit/>
          </a:bodyPr>
          <a:lstStyle/>
          <a:p>
            <a:pPr algn="ctr"/>
            <a:r>
              <a:rPr lang="en-US" sz="1400" b="1">
                <a:latin typeface="Calibri" pitchFamily="34" charset="0"/>
              </a:rPr>
              <a:t>8</a:t>
            </a:r>
          </a:p>
        </p:txBody>
      </p:sp>
      <p:sp>
        <p:nvSpPr>
          <p:cNvPr id="4112" name="Rectangle 71"/>
          <p:cNvSpPr>
            <a:spLocks noChangeArrowheads="1"/>
          </p:cNvSpPr>
          <p:nvPr/>
        </p:nvSpPr>
        <p:spPr bwMode="auto">
          <a:xfrm>
            <a:off x="6257925" y="5238750"/>
            <a:ext cx="874713" cy="304800"/>
          </a:xfrm>
          <a:prstGeom prst="rect">
            <a:avLst/>
          </a:prstGeom>
          <a:noFill/>
          <a:ln w="9525">
            <a:noFill/>
            <a:miter lim="800000"/>
            <a:headEnd/>
            <a:tailEnd/>
          </a:ln>
        </p:spPr>
        <p:txBody>
          <a:bodyPr>
            <a:spAutoFit/>
          </a:bodyPr>
          <a:lstStyle/>
          <a:p>
            <a:pPr algn="ctr"/>
            <a:r>
              <a:rPr lang="en-US" sz="1400" b="1">
                <a:latin typeface="Calibri" pitchFamily="34" charset="0"/>
              </a:rPr>
              <a:t>hCG</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22" name="Object 2"/>
          <p:cNvGraphicFramePr>
            <a:graphicFrameLocks/>
          </p:cNvGraphicFramePr>
          <p:nvPr/>
        </p:nvGraphicFramePr>
        <p:xfrm>
          <a:off x="441325" y="1684338"/>
          <a:ext cx="8208963" cy="4241800"/>
        </p:xfrm>
        <a:graphic>
          <a:graphicData uri="http://schemas.openxmlformats.org/presentationml/2006/ole">
            <p:oleObj spid="_x0000_s5122" name="Chart" r:id="rId4" imgW="8210740" imgH="4238673" progId="MSGraph.Chart.8">
              <p:embed followColorScheme="full"/>
            </p:oleObj>
          </a:graphicData>
        </a:graphic>
      </p:graphicFrame>
      <p:sp>
        <p:nvSpPr>
          <p:cNvPr id="5123" name="Rectangle 3"/>
          <p:cNvSpPr>
            <a:spLocks noGrp="1" noChangeArrowheads="1"/>
          </p:cNvSpPr>
          <p:nvPr>
            <p:ph type="title"/>
          </p:nvPr>
        </p:nvSpPr>
        <p:spPr/>
        <p:txBody>
          <a:bodyPr/>
          <a:lstStyle/>
          <a:p>
            <a:r>
              <a:rPr lang="en-US" smtClean="0"/>
              <a:t>Live Birth Rate</a:t>
            </a:r>
            <a:r>
              <a:rPr lang="en-US" baseline="30000" smtClean="0"/>
              <a:t>1</a:t>
            </a:r>
          </a:p>
        </p:txBody>
      </p:sp>
      <p:sp>
        <p:nvSpPr>
          <p:cNvPr id="5124" name="Text Box 10"/>
          <p:cNvSpPr txBox="1">
            <a:spLocks noChangeArrowheads="1"/>
          </p:cNvSpPr>
          <p:nvPr/>
        </p:nvSpPr>
        <p:spPr bwMode="auto">
          <a:xfrm rot="10800000">
            <a:off x="406400" y="2100263"/>
            <a:ext cx="214313" cy="2982912"/>
          </a:xfrm>
          <a:prstGeom prst="rect">
            <a:avLst/>
          </a:prstGeom>
          <a:noFill/>
          <a:ln w="9525" algn="ctr">
            <a:noFill/>
            <a:miter lim="800000"/>
            <a:headEnd/>
            <a:tailEnd/>
          </a:ln>
        </p:spPr>
        <p:txBody>
          <a:bodyPr vert="eaVert" lIns="0" tIns="0" rIns="0" bIns="0">
            <a:spAutoFit/>
          </a:bodyPr>
          <a:lstStyle/>
          <a:p>
            <a:pPr algn="ctr" eaLnBrk="0" hangingPunct="0">
              <a:spcBef>
                <a:spcPct val="50000"/>
              </a:spcBef>
            </a:pPr>
            <a:r>
              <a:rPr lang="en-US" sz="1400" b="1">
                <a:ea typeface="Arial Unicode MS"/>
                <a:cs typeface="Arial Unicode MS"/>
              </a:rPr>
              <a:t>Patients, %</a:t>
            </a:r>
            <a:r>
              <a:rPr lang="en-US" sz="1400" b="1" baseline="30000">
                <a:ea typeface="Arial Unicode MS"/>
                <a:cs typeface="Arial Unicode MS"/>
              </a:rPr>
              <a:t>a</a:t>
            </a:r>
            <a:endParaRPr lang="en-US" sz="1400" b="1">
              <a:ea typeface="Arial Unicode MS"/>
              <a:cs typeface="Arial Unicode MS"/>
            </a:endParaRPr>
          </a:p>
        </p:txBody>
      </p:sp>
      <p:sp>
        <p:nvSpPr>
          <p:cNvPr id="5125" name="Text Box 14"/>
          <p:cNvSpPr txBox="1">
            <a:spLocks noChangeArrowheads="1"/>
          </p:cNvSpPr>
          <p:nvPr/>
        </p:nvSpPr>
        <p:spPr bwMode="auto">
          <a:xfrm>
            <a:off x="2987675" y="2276475"/>
            <a:ext cx="3429000" cy="304800"/>
          </a:xfrm>
          <a:prstGeom prst="rect">
            <a:avLst/>
          </a:prstGeom>
          <a:noFill/>
          <a:ln w="9525" algn="ctr">
            <a:noFill/>
            <a:miter lim="800000"/>
            <a:headEnd/>
            <a:tailEnd/>
          </a:ln>
        </p:spPr>
        <p:txBody>
          <a:bodyPr lIns="0" tIns="0" rIns="0" bIns="0">
            <a:spAutoFit/>
          </a:bodyPr>
          <a:lstStyle/>
          <a:p>
            <a:pPr algn="ctr" eaLnBrk="0" hangingPunct="0">
              <a:spcBef>
                <a:spcPct val="50000"/>
              </a:spcBef>
            </a:pPr>
            <a:r>
              <a:rPr lang="en-US" sz="2000" b="1">
                <a:ea typeface="Arial Unicode MS"/>
                <a:cs typeface="Arial Unicode MS"/>
              </a:rPr>
              <a:t>ITT Group</a:t>
            </a:r>
          </a:p>
        </p:txBody>
      </p:sp>
      <p:sp>
        <p:nvSpPr>
          <p:cNvPr id="5126" name="Rectangle 19"/>
          <p:cNvSpPr>
            <a:spLocks noChangeArrowheads="1"/>
          </p:cNvSpPr>
          <p:nvPr/>
        </p:nvSpPr>
        <p:spPr bwMode="auto">
          <a:xfrm>
            <a:off x="185738" y="5975350"/>
            <a:ext cx="8820150" cy="669925"/>
          </a:xfrm>
          <a:prstGeom prst="rect">
            <a:avLst/>
          </a:prstGeom>
          <a:noFill/>
          <a:ln w="9525" algn="ctr">
            <a:noFill/>
            <a:miter lim="800000"/>
            <a:headEnd/>
            <a:tailEnd/>
          </a:ln>
        </p:spPr>
        <p:txBody>
          <a:bodyPr lIns="0" tIns="0" rIns="0" bIns="0" anchor="b"/>
          <a:lstStyle/>
          <a:p>
            <a:pPr marL="46038" indent="-46038"/>
            <a:r>
              <a:rPr lang="en-US" sz="1200" baseline="30000">
                <a:latin typeface="Calibri" pitchFamily="34" charset="0"/>
                <a:ea typeface="Arial Unicode MS"/>
                <a:cs typeface="Arial Unicode MS"/>
              </a:rPr>
              <a:t>a</a:t>
            </a:r>
            <a:r>
              <a:rPr lang="en-US" sz="1200">
                <a:latin typeface="Calibri" pitchFamily="34" charset="0"/>
                <a:ea typeface="Arial Unicode MS"/>
                <a:cs typeface="Arial Unicode MS"/>
              </a:rPr>
              <a:t>Live birth rate calculated as the number of patients with an ongoing pregnancy with at least 1 liveborn infant relative to the total number of patients in that arm of the Engage trial (ie, per started COS cycle).</a:t>
            </a:r>
          </a:p>
          <a:p>
            <a:pPr marL="46038" indent="-46038"/>
            <a:r>
              <a:rPr lang="en-US" sz="1200">
                <a:latin typeface="Calibri" pitchFamily="34" charset="0"/>
                <a:ea typeface="Arial Unicode MS"/>
                <a:cs typeface="Arial Unicode MS"/>
              </a:rPr>
              <a:t>	ITT = intent to treat; rFSH = recombinant follicle-stimulating hormone; COS = controlled ovarian stimulation. </a:t>
            </a:r>
          </a:p>
          <a:p>
            <a:pPr marL="46038" indent="-46038"/>
            <a:r>
              <a:rPr lang="en-US" sz="1000" b="1">
                <a:latin typeface="Calibri" pitchFamily="34" charset="0"/>
                <a:ea typeface="Arial Unicode MS"/>
                <a:cs typeface="Arial Unicode MS"/>
              </a:rPr>
              <a:t>	1.</a:t>
            </a:r>
            <a:r>
              <a:rPr lang="en-US" sz="1000">
                <a:latin typeface="Calibri" pitchFamily="34" charset="0"/>
                <a:ea typeface="Arial Unicode MS"/>
                <a:cs typeface="Arial Unicode MS"/>
              </a:rPr>
              <a:t> Boostanfar R et al. </a:t>
            </a:r>
            <a:r>
              <a:rPr lang="en-US" sz="1000" i="1">
                <a:latin typeface="Calibri" pitchFamily="34" charset="0"/>
                <a:ea typeface="Arial Unicode MS"/>
                <a:cs typeface="Arial Unicode MS"/>
              </a:rPr>
              <a:t>Fertil Steril</a:t>
            </a:r>
            <a:r>
              <a:rPr lang="en-US" sz="1000">
                <a:latin typeface="Calibri" pitchFamily="34" charset="0"/>
                <a:ea typeface="Arial Unicode MS"/>
                <a:cs typeface="Arial Unicode MS"/>
              </a:rPr>
              <a:t>. 2012;97:1351–1358.</a:t>
            </a:r>
            <a:endParaRPr lang="en-US" sz="500" b="1">
              <a:latin typeface="Calibri" pitchFamily="34" charset="0"/>
              <a:ea typeface="Arial Unicode MS"/>
              <a:cs typeface="Arial Unicode MS"/>
            </a:endParaRPr>
          </a:p>
        </p:txBody>
      </p:sp>
      <p:sp>
        <p:nvSpPr>
          <p:cNvPr id="5127" name="Text Box 24"/>
          <p:cNvSpPr txBox="1">
            <a:spLocks noChangeArrowheads="1"/>
          </p:cNvSpPr>
          <p:nvPr/>
        </p:nvSpPr>
        <p:spPr bwMode="auto">
          <a:xfrm>
            <a:off x="2476500" y="4240213"/>
            <a:ext cx="927100" cy="215900"/>
          </a:xfrm>
          <a:prstGeom prst="rect">
            <a:avLst/>
          </a:prstGeom>
          <a:noFill/>
          <a:ln w="9525" algn="ctr">
            <a:noFill/>
            <a:miter lim="800000"/>
            <a:headEnd/>
            <a:tailEnd/>
          </a:ln>
        </p:spPr>
        <p:txBody>
          <a:bodyPr lIns="0" tIns="0" rIns="0" bIns="0">
            <a:spAutoFit/>
          </a:bodyPr>
          <a:lstStyle/>
          <a:p>
            <a:pPr algn="ctr">
              <a:spcBef>
                <a:spcPts val="1400"/>
              </a:spcBef>
            </a:pPr>
            <a:r>
              <a:rPr lang="en-US" sz="1400" b="1">
                <a:solidFill>
                  <a:schemeClr val="bg1"/>
                </a:solidFill>
                <a:ea typeface="Arial Unicode MS"/>
                <a:cs typeface="Arial Unicode MS"/>
              </a:rPr>
              <a:t>35.6</a:t>
            </a:r>
          </a:p>
        </p:txBody>
      </p:sp>
      <p:sp>
        <p:nvSpPr>
          <p:cNvPr id="5128" name="Text Box 25"/>
          <p:cNvSpPr txBox="1">
            <a:spLocks noChangeArrowheads="1"/>
          </p:cNvSpPr>
          <p:nvPr/>
        </p:nvSpPr>
        <p:spPr bwMode="auto">
          <a:xfrm>
            <a:off x="6156325" y="4281488"/>
            <a:ext cx="927100" cy="215900"/>
          </a:xfrm>
          <a:prstGeom prst="rect">
            <a:avLst/>
          </a:prstGeom>
          <a:noFill/>
          <a:ln w="9525" algn="ctr">
            <a:noFill/>
            <a:miter lim="800000"/>
            <a:headEnd/>
            <a:tailEnd/>
          </a:ln>
        </p:spPr>
        <p:txBody>
          <a:bodyPr lIns="0" tIns="0" rIns="0" bIns="0">
            <a:spAutoFit/>
          </a:bodyPr>
          <a:lstStyle/>
          <a:p>
            <a:pPr algn="ctr">
              <a:spcBef>
                <a:spcPts val="1400"/>
              </a:spcBef>
            </a:pPr>
            <a:r>
              <a:rPr lang="en-US" sz="1400" b="1">
                <a:solidFill>
                  <a:schemeClr val="bg1"/>
                </a:solidFill>
                <a:ea typeface="Arial Unicode MS"/>
                <a:cs typeface="Arial Unicode MS"/>
              </a:rPr>
              <a:t>34.4</a:t>
            </a:r>
          </a:p>
        </p:txBody>
      </p:sp>
      <p:sp>
        <p:nvSpPr>
          <p:cNvPr id="5129" name="Rectangle 10"/>
          <p:cNvSpPr>
            <a:spLocks noChangeArrowheads="1"/>
          </p:cNvSpPr>
          <p:nvPr/>
        </p:nvSpPr>
        <p:spPr bwMode="auto">
          <a:xfrm>
            <a:off x="2146300" y="5341938"/>
            <a:ext cx="1573213" cy="523875"/>
          </a:xfrm>
          <a:prstGeom prst="rect">
            <a:avLst/>
          </a:prstGeom>
          <a:noFill/>
          <a:ln w="9525">
            <a:noFill/>
            <a:miter lim="800000"/>
            <a:headEnd/>
            <a:tailEnd/>
          </a:ln>
        </p:spPr>
        <p:txBody>
          <a:bodyPr wrap="none">
            <a:spAutoFit/>
          </a:bodyPr>
          <a:lstStyle/>
          <a:p>
            <a:pPr algn="ctr"/>
            <a:r>
              <a:rPr lang="en-US" sz="1400" b="1"/>
              <a:t>ELONVA 150 µg </a:t>
            </a:r>
            <a:br>
              <a:rPr lang="en-US" sz="1400" b="1"/>
            </a:br>
            <a:r>
              <a:rPr lang="en-US" sz="1400" b="1"/>
              <a:t>(n=756)</a:t>
            </a:r>
          </a:p>
        </p:txBody>
      </p:sp>
      <p:sp>
        <p:nvSpPr>
          <p:cNvPr id="5130" name="Rectangle 11"/>
          <p:cNvSpPr>
            <a:spLocks noChangeArrowheads="1"/>
          </p:cNvSpPr>
          <p:nvPr/>
        </p:nvSpPr>
        <p:spPr bwMode="auto">
          <a:xfrm>
            <a:off x="5902325" y="5341938"/>
            <a:ext cx="1477963" cy="523875"/>
          </a:xfrm>
          <a:prstGeom prst="rect">
            <a:avLst/>
          </a:prstGeom>
          <a:noFill/>
          <a:ln w="9525">
            <a:noFill/>
            <a:miter lim="800000"/>
            <a:headEnd/>
            <a:tailEnd/>
          </a:ln>
        </p:spPr>
        <p:txBody>
          <a:bodyPr>
            <a:spAutoFit/>
          </a:bodyPr>
          <a:lstStyle/>
          <a:p>
            <a:pPr algn="ctr"/>
            <a:r>
              <a:rPr lang="en-US" sz="1400" b="1"/>
              <a:t>rFSH 200IU/d </a:t>
            </a:r>
            <a:br>
              <a:rPr lang="en-US" sz="1400" b="1"/>
            </a:br>
            <a:r>
              <a:rPr lang="en-US" sz="1400" b="1"/>
              <a:t>(n=750)</a:t>
            </a:r>
          </a:p>
        </p:txBody>
      </p:sp>
      <p:sp>
        <p:nvSpPr>
          <p:cNvPr id="5131" name="Rectangle 32"/>
          <p:cNvSpPr>
            <a:spLocks noChangeArrowheads="1"/>
          </p:cNvSpPr>
          <p:nvPr/>
        </p:nvSpPr>
        <p:spPr bwMode="auto">
          <a:xfrm>
            <a:off x="696913" y="1238250"/>
            <a:ext cx="7743825" cy="307975"/>
          </a:xfrm>
          <a:prstGeom prst="rect">
            <a:avLst/>
          </a:prstGeom>
          <a:noFill/>
          <a:ln w="9525" algn="ctr">
            <a:noFill/>
            <a:miter lim="800000"/>
            <a:headEnd/>
            <a:tailEnd/>
          </a:ln>
        </p:spPr>
        <p:txBody>
          <a:bodyPr wrap="none" lIns="0" tIns="0" rIns="0" bIns="0">
            <a:spAutoFit/>
          </a:bodyPr>
          <a:lstStyle/>
          <a:p>
            <a:pPr algn="ctr" eaLnBrk="0" hangingPunct="0"/>
            <a:r>
              <a:rPr lang="en-US" sz="2000">
                <a:latin typeface="Calibri" pitchFamily="34" charset="0"/>
                <a:ea typeface="Arial Unicode MS"/>
                <a:cs typeface="Arial Unicode MS"/>
              </a:rPr>
              <a:t>Live birth rates were comparable between ELONVA™ (corifollitropin alfa) and rFSH</a:t>
            </a:r>
          </a:p>
        </p:txBody>
      </p:sp>
      <p:sp>
        <p:nvSpPr>
          <p:cNvPr id="5132" name="Text Box 223"/>
          <p:cNvSpPr txBox="1">
            <a:spLocks noChangeArrowheads="1"/>
          </p:cNvSpPr>
          <p:nvPr/>
        </p:nvSpPr>
        <p:spPr bwMode="auto">
          <a:xfrm>
            <a:off x="44450" y="0"/>
            <a:ext cx="603250" cy="168275"/>
          </a:xfrm>
          <a:prstGeom prst="rect">
            <a:avLst/>
          </a:prstGeom>
          <a:noFill/>
          <a:ln w="9525" algn="ctr">
            <a:solidFill>
              <a:schemeClr val="tx1"/>
            </a:solidFill>
            <a:miter lim="800000"/>
            <a:headEnd/>
            <a:tailEnd/>
          </a:ln>
        </p:spPr>
        <p:txBody>
          <a:bodyPr lIns="0" tIns="0" rIns="0" bIns="0">
            <a:spAutoFit/>
          </a:bodyPr>
          <a:lstStyle/>
          <a:p>
            <a:pPr algn="ctr" eaLnBrk="0" hangingPunct="0">
              <a:spcBef>
                <a:spcPct val="50000"/>
              </a:spcBef>
            </a:pPr>
            <a:r>
              <a:rPr lang="en-US" sz="1100">
                <a:latin typeface="Calibri" pitchFamily="34" charset="0"/>
                <a:ea typeface="Arial Unicode MS"/>
                <a:cs typeface="Arial Unicode MS"/>
              </a:rPr>
              <a:t>Engage</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Text Box 26"/>
          <p:cNvSpPr txBox="1">
            <a:spLocks noChangeArrowheads="1"/>
          </p:cNvSpPr>
          <p:nvPr/>
        </p:nvSpPr>
        <p:spPr bwMode="auto">
          <a:xfrm>
            <a:off x="193675" y="5811838"/>
            <a:ext cx="8910638" cy="819150"/>
          </a:xfrm>
          <a:prstGeom prst="rect">
            <a:avLst/>
          </a:prstGeom>
          <a:noFill/>
          <a:ln w="12700">
            <a:noFill/>
            <a:miter lim="800000"/>
            <a:headEnd/>
            <a:tailEnd/>
          </a:ln>
        </p:spPr>
        <p:txBody>
          <a:bodyPr lIns="0" tIns="0" rIns="0" bIns="0" anchor="b"/>
          <a:lstStyle/>
          <a:p>
            <a:pPr marL="52388" indent="-52388" eaLnBrk="0" hangingPunct="0">
              <a:spcBef>
                <a:spcPct val="25000"/>
              </a:spcBef>
            </a:pPr>
            <a:r>
              <a:rPr lang="en-GB" sz="1200" baseline="30000" dirty="0" err="1">
                <a:latin typeface="Calibri" pitchFamily="34" charset="0"/>
                <a:ea typeface="Arial Unicode MS"/>
                <a:cs typeface="Arial Unicode MS"/>
              </a:rPr>
              <a:t>a</a:t>
            </a:r>
            <a:r>
              <a:rPr lang="en-GB" sz="1200" dirty="0" err="1">
                <a:latin typeface="Calibri" pitchFamily="34" charset="0"/>
                <a:ea typeface="Arial Unicode MS"/>
                <a:cs typeface="Arial Unicode MS"/>
              </a:rPr>
              <a:t>Total</a:t>
            </a:r>
            <a:r>
              <a:rPr lang="en-GB" sz="1200" dirty="0">
                <a:latin typeface="Calibri" pitchFamily="34" charset="0"/>
                <a:ea typeface="Arial Unicode MS"/>
                <a:cs typeface="Arial Unicode MS"/>
              </a:rPr>
              <a:t> FTET cycles = 225 for ELONVA </a:t>
            </a:r>
            <a:r>
              <a:rPr lang="en-GB" sz="1200" dirty="0" err="1">
                <a:latin typeface="Calibri" pitchFamily="34" charset="0"/>
                <a:ea typeface="Arial Unicode MS"/>
                <a:cs typeface="Arial Unicode MS"/>
              </a:rPr>
              <a:t>vs</a:t>
            </a:r>
            <a:r>
              <a:rPr lang="en-GB" sz="1200" dirty="0">
                <a:latin typeface="Calibri" pitchFamily="34" charset="0"/>
                <a:ea typeface="Arial Unicode MS"/>
                <a:cs typeface="Arial Unicode MS"/>
              </a:rPr>
              <a:t> 224 for </a:t>
            </a:r>
            <a:r>
              <a:rPr lang="en-GB" sz="1200" dirty="0" err="1">
                <a:latin typeface="Calibri" pitchFamily="34" charset="0"/>
                <a:ea typeface="Arial Unicode MS"/>
                <a:cs typeface="Arial Unicode MS"/>
              </a:rPr>
              <a:t>rFSH</a:t>
            </a:r>
            <a:r>
              <a:rPr lang="en-GB" sz="1200" dirty="0">
                <a:latin typeface="Calibri" pitchFamily="34" charset="0"/>
                <a:ea typeface="Arial Unicode MS"/>
                <a:cs typeface="Arial Unicode MS"/>
              </a:rPr>
              <a:t>. Patients in FTET cycle 1: 148 </a:t>
            </a:r>
            <a:r>
              <a:rPr lang="en-GB" sz="1200" dirty="0" err="1">
                <a:latin typeface="Calibri" pitchFamily="34" charset="0"/>
                <a:ea typeface="Arial Unicode MS"/>
                <a:cs typeface="Arial Unicode MS"/>
              </a:rPr>
              <a:t>vs</a:t>
            </a:r>
            <a:r>
              <a:rPr lang="en-GB" sz="1200" dirty="0">
                <a:latin typeface="Calibri" pitchFamily="34" charset="0"/>
                <a:ea typeface="Arial Unicode MS"/>
                <a:cs typeface="Arial Unicode MS"/>
              </a:rPr>
              <a:t> 147; cycle 2: 38 </a:t>
            </a:r>
            <a:r>
              <a:rPr lang="en-GB" sz="1200" dirty="0" err="1">
                <a:latin typeface="Calibri" pitchFamily="34" charset="0"/>
                <a:ea typeface="Arial Unicode MS"/>
                <a:cs typeface="Arial Unicode MS"/>
              </a:rPr>
              <a:t>vs</a:t>
            </a:r>
            <a:r>
              <a:rPr lang="en-GB" sz="1200" dirty="0">
                <a:latin typeface="Calibri" pitchFamily="34" charset="0"/>
                <a:ea typeface="Arial Unicode MS"/>
                <a:cs typeface="Arial Unicode MS"/>
              </a:rPr>
              <a:t> 31; cycle 3: 9 </a:t>
            </a:r>
            <a:r>
              <a:rPr lang="en-GB" sz="1200" dirty="0" err="1">
                <a:latin typeface="Calibri" pitchFamily="34" charset="0"/>
                <a:ea typeface="Arial Unicode MS"/>
                <a:cs typeface="Arial Unicode MS"/>
              </a:rPr>
              <a:t>vs</a:t>
            </a:r>
            <a:r>
              <a:rPr lang="en-GB" sz="1200" dirty="0">
                <a:latin typeface="Calibri" pitchFamily="34" charset="0"/>
                <a:ea typeface="Arial Unicode MS"/>
                <a:cs typeface="Arial Unicode MS"/>
              </a:rPr>
              <a:t> 4; cycles 4, 5, or 6: 3 </a:t>
            </a:r>
            <a:r>
              <a:rPr lang="en-GB" sz="1200" dirty="0" err="1">
                <a:latin typeface="Calibri" pitchFamily="34" charset="0"/>
                <a:ea typeface="Arial Unicode MS"/>
                <a:cs typeface="Arial Unicode MS"/>
              </a:rPr>
              <a:t>vs</a:t>
            </a:r>
            <a:r>
              <a:rPr lang="en-GB" sz="1200" dirty="0">
                <a:latin typeface="Calibri" pitchFamily="34" charset="0"/>
                <a:ea typeface="Arial Unicode MS"/>
                <a:cs typeface="Arial Unicode MS"/>
              </a:rPr>
              <a:t> 1.</a:t>
            </a:r>
          </a:p>
          <a:p>
            <a:pPr marL="52388" indent="-52388" eaLnBrk="0" hangingPunct="0">
              <a:spcBef>
                <a:spcPct val="25000"/>
              </a:spcBef>
            </a:pPr>
            <a:r>
              <a:rPr lang="en-GB" sz="1200" baseline="30000" dirty="0" err="1">
                <a:latin typeface="Calibri" pitchFamily="34" charset="0"/>
                <a:ea typeface="Arial Unicode MS"/>
                <a:cs typeface="Arial Unicode MS"/>
              </a:rPr>
              <a:t>b</a:t>
            </a:r>
            <a:r>
              <a:rPr lang="en-GB" sz="1200" dirty="0" err="1">
                <a:latin typeface="Calibri" pitchFamily="34" charset="0"/>
                <a:ea typeface="Arial Unicode MS"/>
                <a:cs typeface="Arial Unicode MS"/>
              </a:rPr>
              <a:t>Region</a:t>
            </a:r>
            <a:r>
              <a:rPr lang="en-GB" sz="1200" dirty="0">
                <a:latin typeface="Calibri" pitchFamily="34" charset="0"/>
                <a:ea typeface="Arial Unicode MS"/>
                <a:cs typeface="Arial Unicode MS"/>
              </a:rPr>
              <a:t>: Europe or North America, age: &lt;32 years or ≥32 years.</a:t>
            </a:r>
          </a:p>
          <a:p>
            <a:pPr marL="52388" indent="-52388" eaLnBrk="0" hangingPunct="0"/>
            <a:r>
              <a:rPr lang="en-US" sz="1200" dirty="0">
                <a:latin typeface="Calibri" pitchFamily="34" charset="0"/>
                <a:ea typeface="Arial Unicode MS"/>
                <a:cs typeface="Arial Unicode MS"/>
              </a:rPr>
              <a:t>	ET = embryo transfer; FTET= frozen-thawed embryo transfer; COS = controlled ovarian stimulation; </a:t>
            </a:r>
            <a:r>
              <a:rPr lang="en-US" sz="1200" dirty="0" err="1">
                <a:latin typeface="Calibri" pitchFamily="34" charset="0"/>
                <a:ea typeface="Arial Unicode MS"/>
                <a:cs typeface="Arial Unicode MS"/>
              </a:rPr>
              <a:t>rFSH</a:t>
            </a:r>
            <a:r>
              <a:rPr lang="en-US" sz="1200" dirty="0">
                <a:latin typeface="Calibri" pitchFamily="34" charset="0"/>
                <a:ea typeface="Arial Unicode MS"/>
                <a:cs typeface="Arial Unicode MS"/>
              </a:rPr>
              <a:t> = recombinant follicle-stimulating hormone; </a:t>
            </a:r>
            <a:br>
              <a:rPr lang="en-US" sz="1200" dirty="0">
                <a:latin typeface="Calibri" pitchFamily="34" charset="0"/>
                <a:ea typeface="Arial Unicode MS"/>
                <a:cs typeface="Arial Unicode MS"/>
              </a:rPr>
            </a:br>
            <a:r>
              <a:rPr lang="en-US" sz="1200" dirty="0">
                <a:latin typeface="Calibri" pitchFamily="34" charset="0"/>
                <a:ea typeface="Arial Unicode MS"/>
                <a:cs typeface="Arial Unicode MS"/>
              </a:rPr>
              <a:t>CI =confidence interval; NS = not significant.</a:t>
            </a:r>
          </a:p>
          <a:p>
            <a:pPr marL="52388" indent="-52388" eaLnBrk="0" hangingPunct="0"/>
            <a:r>
              <a:rPr lang="en-US" sz="1000" b="1" dirty="0">
                <a:latin typeface="Calibri" pitchFamily="34" charset="0"/>
                <a:ea typeface="Arial Unicode MS"/>
                <a:cs typeface="Arial Unicode MS"/>
              </a:rPr>
              <a:t>	1.</a:t>
            </a:r>
            <a:r>
              <a:rPr lang="en-US" sz="1000" dirty="0">
                <a:latin typeface="Calibri" pitchFamily="34" charset="0"/>
                <a:ea typeface="Arial Unicode MS"/>
                <a:cs typeface="Arial Unicode MS"/>
              </a:rPr>
              <a:t> </a:t>
            </a:r>
            <a:r>
              <a:rPr lang="en-US" sz="1000" dirty="0" err="1">
                <a:latin typeface="Calibri" pitchFamily="34" charset="0"/>
                <a:ea typeface="Arial Unicode MS"/>
                <a:cs typeface="Arial Unicode MS"/>
              </a:rPr>
              <a:t>Boostanfar</a:t>
            </a:r>
            <a:r>
              <a:rPr lang="en-US" sz="1000" dirty="0">
                <a:latin typeface="Calibri" pitchFamily="34" charset="0"/>
                <a:ea typeface="Arial Unicode MS"/>
                <a:cs typeface="Arial Unicode MS"/>
              </a:rPr>
              <a:t> R et al. </a:t>
            </a:r>
            <a:r>
              <a:rPr lang="en-US" sz="1000" i="1" dirty="0" err="1">
                <a:latin typeface="Calibri" pitchFamily="34" charset="0"/>
                <a:ea typeface="Arial Unicode MS"/>
                <a:cs typeface="Arial Unicode MS"/>
              </a:rPr>
              <a:t>Fertil</a:t>
            </a:r>
            <a:r>
              <a:rPr lang="en-US" sz="1000" i="1" dirty="0">
                <a:latin typeface="Calibri" pitchFamily="34" charset="0"/>
                <a:ea typeface="Arial Unicode MS"/>
                <a:cs typeface="Arial Unicode MS"/>
              </a:rPr>
              <a:t> </a:t>
            </a:r>
            <a:r>
              <a:rPr lang="en-US" sz="1000" i="1" dirty="0" err="1">
                <a:latin typeface="Calibri" pitchFamily="34" charset="0"/>
                <a:ea typeface="Arial Unicode MS"/>
                <a:cs typeface="Arial Unicode MS"/>
              </a:rPr>
              <a:t>Steril</a:t>
            </a:r>
            <a:r>
              <a:rPr lang="en-US" sz="1000" dirty="0">
                <a:latin typeface="Calibri" pitchFamily="34" charset="0"/>
                <a:ea typeface="Arial Unicode MS"/>
                <a:cs typeface="Arial Unicode MS"/>
              </a:rPr>
              <a:t>. 2012;97:1351–1358.</a:t>
            </a:r>
          </a:p>
        </p:txBody>
      </p:sp>
      <p:sp>
        <p:nvSpPr>
          <p:cNvPr id="73730" name="Rectangle 3"/>
          <p:cNvSpPr>
            <a:spLocks noGrp="1" noChangeArrowheads="1"/>
          </p:cNvSpPr>
          <p:nvPr>
            <p:ph type="title"/>
          </p:nvPr>
        </p:nvSpPr>
        <p:spPr/>
        <p:txBody>
          <a:bodyPr/>
          <a:lstStyle/>
          <a:p>
            <a:r>
              <a:rPr lang="en-GB" sz="2400" smtClean="0"/>
              <a:t>Cumulative Ongoing Pregnancy Rates From Fresh </a:t>
            </a:r>
            <a:r>
              <a:rPr lang="en-US" sz="2400" smtClean="0"/>
              <a:t>Embryo Transfer (ET)</a:t>
            </a:r>
            <a:r>
              <a:rPr lang="en-GB" sz="2400" smtClean="0"/>
              <a:t> and </a:t>
            </a:r>
            <a:r>
              <a:rPr lang="en-US" sz="2400" smtClean="0"/>
              <a:t>Frozen-Thawed Embryo Transfer (FTET) </a:t>
            </a:r>
            <a:r>
              <a:rPr lang="en-GB" sz="2400" smtClean="0"/>
              <a:t>Cycles</a:t>
            </a:r>
            <a:r>
              <a:rPr lang="en-GB" sz="2400" baseline="30000" smtClean="0"/>
              <a:t>1</a:t>
            </a:r>
          </a:p>
        </p:txBody>
      </p:sp>
      <p:sp>
        <p:nvSpPr>
          <p:cNvPr id="73731" name="Rectangle 4"/>
          <p:cNvSpPr>
            <a:spLocks noGrp="1" noChangeArrowheads="1"/>
          </p:cNvSpPr>
          <p:nvPr>
            <p:ph type="body" idx="1"/>
          </p:nvPr>
        </p:nvSpPr>
        <p:spPr>
          <a:xfrm>
            <a:off x="468313" y="1341438"/>
            <a:ext cx="8229600" cy="1147762"/>
          </a:xfrm>
        </p:spPr>
        <p:txBody>
          <a:bodyPr/>
          <a:lstStyle/>
          <a:p>
            <a:r>
              <a:rPr lang="en-US" sz="1800" smtClean="0"/>
              <a:t>Cumulative ongoing pregnancy rate after a single cycle of COS, ie, the percentage of patients from Engage who had an ongoing pregnancy after a fresh ET or after 1 or more FTET cycles following embryo cryopreservation</a:t>
            </a:r>
            <a:r>
              <a:rPr lang="en-US" sz="1800" baseline="30000" smtClean="0"/>
              <a:t>a</a:t>
            </a:r>
            <a:endParaRPr lang="en-US" sz="1800" smtClean="0"/>
          </a:p>
        </p:txBody>
      </p:sp>
      <p:sp>
        <p:nvSpPr>
          <p:cNvPr id="73732" name="Text Box 56"/>
          <p:cNvSpPr txBox="1">
            <a:spLocks noChangeArrowheads="1"/>
          </p:cNvSpPr>
          <p:nvPr/>
        </p:nvSpPr>
        <p:spPr bwMode="auto">
          <a:xfrm>
            <a:off x="350838" y="4533900"/>
            <a:ext cx="8586787" cy="701675"/>
          </a:xfrm>
          <a:prstGeom prst="rect">
            <a:avLst/>
          </a:prstGeom>
          <a:noFill/>
          <a:ln w="9525">
            <a:noFill/>
            <a:miter lim="800000"/>
            <a:headEnd/>
            <a:tailEnd/>
          </a:ln>
        </p:spPr>
        <p:txBody>
          <a:bodyPr>
            <a:spAutoFit/>
          </a:bodyPr>
          <a:lstStyle/>
          <a:p>
            <a:pPr algn="ctr" eaLnBrk="0" hangingPunct="0">
              <a:spcBef>
                <a:spcPct val="50000"/>
              </a:spcBef>
            </a:pPr>
            <a:r>
              <a:rPr lang="en-GB" sz="2000">
                <a:latin typeface="Calibri" pitchFamily="34" charset="0"/>
                <a:ea typeface="Arial Unicode MS"/>
                <a:cs typeface="Arial Unicode MS"/>
              </a:rPr>
              <a:t>Estimated difference between treatment groups (adjusted for region </a:t>
            </a:r>
            <a:br>
              <a:rPr lang="en-GB" sz="2000">
                <a:latin typeface="Calibri" pitchFamily="34" charset="0"/>
                <a:ea typeface="Arial Unicode MS"/>
                <a:cs typeface="Arial Unicode MS"/>
              </a:rPr>
            </a:br>
            <a:r>
              <a:rPr lang="en-GB" sz="2000">
                <a:latin typeface="Calibri" pitchFamily="34" charset="0"/>
                <a:ea typeface="Arial Unicode MS"/>
                <a:cs typeface="Arial Unicode MS"/>
              </a:rPr>
              <a:t>and age</a:t>
            </a:r>
            <a:r>
              <a:rPr lang="en-GB" sz="2000" baseline="30000">
                <a:latin typeface="Calibri" pitchFamily="34" charset="0"/>
                <a:ea typeface="Arial Unicode MS"/>
                <a:cs typeface="Arial Unicode MS"/>
              </a:rPr>
              <a:t>b</a:t>
            </a:r>
            <a:r>
              <a:rPr lang="en-GB" sz="2000">
                <a:latin typeface="Calibri" pitchFamily="34" charset="0"/>
                <a:ea typeface="Arial Unicode MS"/>
                <a:cs typeface="Arial Unicode MS"/>
              </a:rPr>
              <a:t>): 2.4% in favor of ELONVA (95% CI, 2.6%‒7.4%, NS)</a:t>
            </a:r>
          </a:p>
        </p:txBody>
      </p:sp>
      <p:sp>
        <p:nvSpPr>
          <p:cNvPr id="73733" name="Text Box 223"/>
          <p:cNvSpPr txBox="1">
            <a:spLocks noChangeArrowheads="1"/>
          </p:cNvSpPr>
          <p:nvPr/>
        </p:nvSpPr>
        <p:spPr bwMode="auto">
          <a:xfrm>
            <a:off x="44450" y="0"/>
            <a:ext cx="603250" cy="168275"/>
          </a:xfrm>
          <a:prstGeom prst="rect">
            <a:avLst/>
          </a:prstGeom>
          <a:noFill/>
          <a:ln w="9525" algn="ctr">
            <a:solidFill>
              <a:schemeClr val="tx1"/>
            </a:solidFill>
            <a:miter lim="800000"/>
            <a:headEnd/>
            <a:tailEnd/>
          </a:ln>
        </p:spPr>
        <p:txBody>
          <a:bodyPr lIns="0" tIns="0" rIns="0" bIns="0">
            <a:spAutoFit/>
          </a:bodyPr>
          <a:lstStyle/>
          <a:p>
            <a:pPr algn="ctr" eaLnBrk="0" hangingPunct="0">
              <a:spcBef>
                <a:spcPct val="50000"/>
              </a:spcBef>
            </a:pPr>
            <a:r>
              <a:rPr lang="en-US" sz="1100">
                <a:solidFill>
                  <a:srgbClr val="FFFFFF"/>
                </a:solidFill>
                <a:latin typeface="Calibri" pitchFamily="34" charset="0"/>
                <a:ea typeface="Arial Unicode MS"/>
                <a:cs typeface="Arial Unicode MS"/>
              </a:rPr>
              <a:t>Engage</a:t>
            </a:r>
          </a:p>
        </p:txBody>
      </p:sp>
      <p:pic>
        <p:nvPicPr>
          <p:cNvPr id="73734" name="Picture 15" descr="slidenumber25"/>
          <p:cNvPicPr>
            <a:picLocks noChangeAspect="1" noChangeArrowheads="1"/>
          </p:cNvPicPr>
          <p:nvPr/>
        </p:nvPicPr>
        <p:blipFill>
          <a:blip r:embed="rId3" cstate="print"/>
          <a:srcRect/>
          <a:stretch>
            <a:fillRect/>
          </a:stretch>
        </p:blipFill>
        <p:spPr bwMode="auto">
          <a:xfrm>
            <a:off x="755650" y="2565400"/>
            <a:ext cx="7502525" cy="172878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64"/>
          <p:cNvSpPr>
            <a:spLocks noGrp="1" noChangeArrowheads="1"/>
          </p:cNvSpPr>
          <p:nvPr>
            <p:ph type="title"/>
          </p:nvPr>
        </p:nvSpPr>
        <p:spPr/>
        <p:txBody>
          <a:bodyPr rtlCol="0">
            <a:normAutofit fontScale="90000"/>
          </a:bodyPr>
          <a:lstStyle/>
          <a:p>
            <a:pPr fontAlgn="auto">
              <a:spcAft>
                <a:spcPts val="0"/>
              </a:spcAft>
              <a:defRPr/>
            </a:pPr>
            <a:r>
              <a:rPr lang="en-US" dirty="0" smtClean="0"/>
              <a:t>The Growth of In Vitro Fertilization (IVF)</a:t>
            </a:r>
            <a:r>
              <a:rPr lang="en-US" baseline="30000" dirty="0" smtClean="0"/>
              <a:t>1</a:t>
            </a:r>
            <a:r>
              <a:rPr lang="en-US" baseline="30000" dirty="0" smtClean="0">
                <a:latin typeface="Arial" pitchFamily="34" charset="0"/>
              </a:rPr>
              <a:t>‒</a:t>
            </a:r>
            <a:r>
              <a:rPr lang="en-US" baseline="30000" dirty="0" smtClean="0"/>
              <a:t>10</a:t>
            </a:r>
            <a:r>
              <a:rPr lang="en-US" dirty="0" smtClean="0"/>
              <a:t> </a:t>
            </a:r>
          </a:p>
        </p:txBody>
      </p:sp>
      <p:sp>
        <p:nvSpPr>
          <p:cNvPr id="19458" name="Rectangle 6"/>
          <p:cNvSpPr>
            <a:spLocks noChangeArrowheads="1"/>
          </p:cNvSpPr>
          <p:nvPr/>
        </p:nvSpPr>
        <p:spPr bwMode="auto">
          <a:xfrm>
            <a:off x="244475" y="6316663"/>
            <a:ext cx="8812213" cy="328612"/>
          </a:xfrm>
          <a:prstGeom prst="rect">
            <a:avLst/>
          </a:prstGeom>
          <a:noFill/>
          <a:ln w="9525">
            <a:noFill/>
            <a:miter lim="800000"/>
            <a:headEnd/>
            <a:tailEnd/>
          </a:ln>
        </p:spPr>
        <p:txBody>
          <a:bodyPr lIns="0" tIns="0" rIns="0" bIns="0" anchor="b"/>
          <a:lstStyle/>
          <a:p>
            <a:pPr eaLnBrk="0" hangingPunct="0">
              <a:spcBef>
                <a:spcPct val="25000"/>
              </a:spcBef>
            </a:pPr>
            <a:r>
              <a:rPr lang="en-US" sz="1200">
                <a:latin typeface="Calibri" pitchFamily="34" charset="0"/>
                <a:ea typeface="Arial Unicode MS"/>
                <a:cs typeface="Arial Unicode MS"/>
              </a:rPr>
              <a:t>IVF = in vitro fertilization. </a:t>
            </a:r>
            <a:endParaRPr lang="en-US" sz="1200" b="1">
              <a:latin typeface="Calibri" pitchFamily="34" charset="0"/>
              <a:ea typeface="Arial Unicode MS"/>
              <a:cs typeface="Arial Unicode MS"/>
            </a:endParaRPr>
          </a:p>
          <a:p>
            <a:pPr eaLnBrk="0" hangingPunct="0">
              <a:spcBef>
                <a:spcPct val="25000"/>
              </a:spcBef>
              <a:buFont typeface="Wingdings" pitchFamily="2" charset="2"/>
              <a:buNone/>
            </a:pPr>
            <a:r>
              <a:rPr lang="en-US" sz="1000" b="1">
                <a:latin typeface="Calibri" pitchFamily="34" charset="0"/>
                <a:ea typeface="Arial Unicode MS"/>
                <a:cs typeface="Arial Unicode MS"/>
              </a:rPr>
              <a:t>1. </a:t>
            </a:r>
            <a:r>
              <a:rPr lang="en-US" sz="1000">
                <a:latin typeface="Calibri" pitchFamily="34" charset="0"/>
                <a:ea typeface="Arial Unicode MS"/>
                <a:cs typeface="Arial Unicode MS"/>
              </a:rPr>
              <a:t>Nygren KG et al. </a:t>
            </a:r>
            <a:r>
              <a:rPr lang="en-US" sz="1000" i="1">
                <a:latin typeface="Calibri" pitchFamily="34" charset="0"/>
                <a:ea typeface="Arial Unicode MS"/>
                <a:cs typeface="Arial Unicode MS"/>
              </a:rPr>
              <a:t>Hum Reprod. </a:t>
            </a:r>
            <a:r>
              <a:rPr lang="en-US" sz="1000">
                <a:latin typeface="Calibri" pitchFamily="34" charset="0"/>
                <a:ea typeface="Arial Unicode MS"/>
                <a:cs typeface="Arial Unicode MS"/>
              </a:rPr>
              <a:t>2001;16:384‒391; </a:t>
            </a:r>
            <a:r>
              <a:rPr lang="en-US" sz="1000" b="1">
                <a:latin typeface="Calibri" pitchFamily="34" charset="0"/>
                <a:ea typeface="Arial Unicode MS"/>
                <a:cs typeface="Arial Unicode MS"/>
              </a:rPr>
              <a:t>2. </a:t>
            </a:r>
            <a:r>
              <a:rPr lang="en-US" sz="1000">
                <a:latin typeface="Calibri" pitchFamily="34" charset="0"/>
                <a:ea typeface="Arial Unicode MS"/>
                <a:cs typeface="Arial Unicode MS"/>
              </a:rPr>
              <a:t>Nygren KG et al. </a:t>
            </a:r>
            <a:r>
              <a:rPr lang="en-US" sz="1000" i="1">
                <a:latin typeface="Calibri" pitchFamily="34" charset="0"/>
                <a:ea typeface="Arial Unicode MS"/>
                <a:cs typeface="Arial Unicode MS"/>
              </a:rPr>
              <a:t>Hum Reprod. </a:t>
            </a:r>
            <a:r>
              <a:rPr lang="en-US" sz="1000">
                <a:latin typeface="Calibri" pitchFamily="34" charset="0"/>
                <a:ea typeface="Arial Unicode MS"/>
                <a:cs typeface="Arial Unicode MS"/>
              </a:rPr>
              <a:t>2001;16:2459‒2471; </a:t>
            </a:r>
            <a:r>
              <a:rPr lang="en-US" sz="1000" b="1">
                <a:latin typeface="Calibri" pitchFamily="34" charset="0"/>
                <a:ea typeface="Arial Unicode MS"/>
                <a:cs typeface="Arial Unicode MS"/>
              </a:rPr>
              <a:t>3. </a:t>
            </a:r>
            <a:r>
              <a:rPr lang="en-US" sz="1000">
                <a:latin typeface="Calibri" pitchFamily="34" charset="0"/>
                <a:ea typeface="Arial Unicode MS"/>
                <a:cs typeface="Arial Unicode MS"/>
              </a:rPr>
              <a:t>Nygren KG et al. </a:t>
            </a:r>
            <a:r>
              <a:rPr lang="en-US" sz="1000" i="1">
                <a:latin typeface="Calibri" pitchFamily="34" charset="0"/>
                <a:ea typeface="Arial Unicode MS"/>
                <a:cs typeface="Arial Unicode MS"/>
              </a:rPr>
              <a:t>Hum Reprod. </a:t>
            </a:r>
            <a:r>
              <a:rPr lang="en-US" sz="1000">
                <a:latin typeface="Calibri" pitchFamily="34" charset="0"/>
                <a:ea typeface="Arial Unicode MS"/>
                <a:cs typeface="Arial Unicode MS"/>
              </a:rPr>
              <a:t>2002;17:3260‒3274; </a:t>
            </a:r>
            <a:r>
              <a:rPr lang="en-US" sz="1000" b="1">
                <a:latin typeface="Calibri" pitchFamily="34" charset="0"/>
                <a:ea typeface="Arial Unicode MS"/>
                <a:cs typeface="Arial Unicode MS"/>
              </a:rPr>
              <a:t>4. </a:t>
            </a:r>
            <a:r>
              <a:rPr lang="en-US" sz="1000">
                <a:latin typeface="Calibri" pitchFamily="34" charset="0"/>
                <a:ea typeface="Arial Unicode MS"/>
                <a:cs typeface="Arial Unicode MS"/>
              </a:rPr>
              <a:t>Nyboe Andersen A et al. </a:t>
            </a:r>
            <a:r>
              <a:rPr lang="en-US" sz="1000" i="1">
                <a:latin typeface="Calibri" pitchFamily="34" charset="0"/>
                <a:ea typeface="Arial Unicode MS"/>
                <a:cs typeface="Arial Unicode MS"/>
              </a:rPr>
              <a:t>Hum Reprod. </a:t>
            </a:r>
            <a:r>
              <a:rPr lang="en-US" sz="1000">
                <a:latin typeface="Calibri" pitchFamily="34" charset="0"/>
                <a:ea typeface="Arial Unicode MS"/>
                <a:cs typeface="Arial Unicode MS"/>
              </a:rPr>
              <a:t>2004;19:490‒503; </a:t>
            </a:r>
            <a:r>
              <a:rPr lang="en-US" sz="1000" b="1">
                <a:latin typeface="Calibri" pitchFamily="34" charset="0"/>
                <a:ea typeface="Arial Unicode MS"/>
                <a:cs typeface="Arial Unicode MS"/>
              </a:rPr>
              <a:t>5. </a:t>
            </a:r>
            <a:r>
              <a:rPr lang="en-US" sz="1000">
                <a:latin typeface="Calibri" pitchFamily="34" charset="0"/>
                <a:ea typeface="Arial Unicode MS"/>
                <a:cs typeface="Arial Unicode MS"/>
              </a:rPr>
              <a:t>Andersen AN et al. </a:t>
            </a:r>
            <a:r>
              <a:rPr lang="en-US" sz="1000" i="1">
                <a:latin typeface="Calibri" pitchFamily="34" charset="0"/>
                <a:ea typeface="Arial Unicode MS"/>
                <a:cs typeface="Arial Unicode MS"/>
              </a:rPr>
              <a:t>Hum Reprod. </a:t>
            </a:r>
            <a:r>
              <a:rPr lang="en-US" sz="1000">
                <a:latin typeface="Calibri" pitchFamily="34" charset="0"/>
                <a:ea typeface="Arial Unicode MS"/>
                <a:cs typeface="Arial Unicode MS"/>
              </a:rPr>
              <a:t>2005;20:1158‒1176; </a:t>
            </a:r>
            <a:r>
              <a:rPr lang="en-US" sz="1000" b="1">
                <a:latin typeface="Calibri" pitchFamily="34" charset="0"/>
                <a:ea typeface="Arial Unicode MS"/>
                <a:cs typeface="Arial Unicode MS"/>
              </a:rPr>
              <a:t>6. </a:t>
            </a:r>
            <a:r>
              <a:rPr lang="en-US" sz="1000">
                <a:latin typeface="Calibri" pitchFamily="34" charset="0"/>
                <a:ea typeface="Arial Unicode MS"/>
                <a:cs typeface="Arial Unicode MS"/>
              </a:rPr>
              <a:t>Andersen AN et al. </a:t>
            </a:r>
            <a:r>
              <a:rPr lang="en-US" sz="1000" i="1">
                <a:latin typeface="Calibri" pitchFamily="34" charset="0"/>
                <a:ea typeface="Arial Unicode MS"/>
                <a:cs typeface="Arial Unicode MS"/>
              </a:rPr>
              <a:t>Hum Reprod. </a:t>
            </a:r>
            <a:r>
              <a:rPr lang="en-US" sz="1000">
                <a:latin typeface="Calibri" pitchFamily="34" charset="0"/>
                <a:ea typeface="Arial Unicode MS"/>
                <a:cs typeface="Arial Unicode MS"/>
              </a:rPr>
              <a:t>2006;21:1680‒1697; </a:t>
            </a:r>
            <a:r>
              <a:rPr lang="en-US" sz="1000" b="1">
                <a:latin typeface="Calibri" pitchFamily="34" charset="0"/>
                <a:ea typeface="Arial Unicode MS"/>
                <a:cs typeface="Arial Unicode MS"/>
              </a:rPr>
              <a:t>7.</a:t>
            </a:r>
            <a:r>
              <a:rPr lang="en-US" sz="1000">
                <a:latin typeface="Calibri" pitchFamily="34" charset="0"/>
                <a:ea typeface="Arial Unicode MS"/>
                <a:cs typeface="Arial Unicode MS"/>
              </a:rPr>
              <a:t> Andersen AN et al. </a:t>
            </a:r>
            <a:r>
              <a:rPr lang="en-US" sz="1000" i="1">
                <a:latin typeface="Calibri" pitchFamily="34" charset="0"/>
                <a:ea typeface="Arial Unicode MS"/>
                <a:cs typeface="Arial Unicode MS"/>
              </a:rPr>
              <a:t>Hum Reprod. </a:t>
            </a:r>
            <a:r>
              <a:rPr lang="en-US" sz="1000">
                <a:latin typeface="Calibri" pitchFamily="34" charset="0"/>
                <a:ea typeface="Arial Unicode MS"/>
                <a:cs typeface="Arial Unicode MS"/>
              </a:rPr>
              <a:t>2007;22:1513‒1525; </a:t>
            </a:r>
            <a:r>
              <a:rPr lang="en-US" sz="1000" b="1">
                <a:latin typeface="Calibri" pitchFamily="34" charset="0"/>
                <a:ea typeface="Arial Unicode MS"/>
                <a:cs typeface="Arial Unicode MS"/>
              </a:rPr>
              <a:t>8. </a:t>
            </a:r>
            <a:r>
              <a:rPr lang="en-US" sz="1000">
                <a:latin typeface="Calibri" pitchFamily="34" charset="0"/>
                <a:ea typeface="Arial Unicode MS"/>
                <a:cs typeface="Arial Unicode MS"/>
              </a:rPr>
              <a:t>Andersen AN et al. </a:t>
            </a:r>
            <a:r>
              <a:rPr lang="en-US" sz="1000" i="1">
                <a:latin typeface="Calibri" pitchFamily="34" charset="0"/>
                <a:ea typeface="Arial Unicode MS"/>
                <a:cs typeface="Arial Unicode MS"/>
              </a:rPr>
              <a:t>Hum Reprod. </a:t>
            </a:r>
            <a:r>
              <a:rPr lang="en-US" sz="1000">
                <a:latin typeface="Calibri" pitchFamily="34" charset="0"/>
                <a:ea typeface="Arial Unicode MS"/>
                <a:cs typeface="Arial Unicode MS"/>
              </a:rPr>
              <a:t>2008;23:756‒771; </a:t>
            </a:r>
            <a:r>
              <a:rPr lang="en-US" sz="1000" b="1">
                <a:latin typeface="Calibri" pitchFamily="34" charset="0"/>
                <a:ea typeface="Arial Unicode MS"/>
                <a:cs typeface="Arial Unicode MS"/>
              </a:rPr>
              <a:t>9. </a:t>
            </a:r>
            <a:r>
              <a:rPr lang="en-US" sz="1000">
                <a:latin typeface="Calibri" pitchFamily="34" charset="0"/>
                <a:ea typeface="Arial Unicode MS"/>
                <a:cs typeface="Arial Unicode MS"/>
              </a:rPr>
              <a:t>Andersen AN et al. </a:t>
            </a:r>
            <a:r>
              <a:rPr lang="en-US" sz="1000" i="1">
                <a:latin typeface="Calibri" pitchFamily="34" charset="0"/>
                <a:ea typeface="Arial Unicode MS"/>
                <a:cs typeface="Arial Unicode MS"/>
              </a:rPr>
              <a:t>Hum Reprod. </a:t>
            </a:r>
            <a:r>
              <a:rPr lang="en-US" sz="1000">
                <a:latin typeface="Calibri" pitchFamily="34" charset="0"/>
                <a:ea typeface="Arial Unicode MS"/>
                <a:cs typeface="Arial Unicode MS"/>
              </a:rPr>
              <a:t>2009;24:1267‒1287; </a:t>
            </a:r>
            <a:r>
              <a:rPr lang="en-US" sz="1000" b="1">
                <a:latin typeface="Calibri" pitchFamily="34" charset="0"/>
                <a:ea typeface="Arial Unicode MS"/>
                <a:cs typeface="Arial Unicode MS"/>
              </a:rPr>
              <a:t>10. </a:t>
            </a:r>
            <a:r>
              <a:rPr lang="en-US" sz="1000">
                <a:latin typeface="Calibri" pitchFamily="34" charset="0"/>
                <a:ea typeface="Arial Unicode MS"/>
                <a:cs typeface="Arial Unicode MS"/>
              </a:rPr>
              <a:t>de Mouzon J et al. </a:t>
            </a:r>
            <a:r>
              <a:rPr lang="en-US" sz="1000" i="1">
                <a:latin typeface="Calibri" pitchFamily="34" charset="0"/>
                <a:ea typeface="Arial Unicode MS"/>
                <a:cs typeface="Arial Unicode MS"/>
              </a:rPr>
              <a:t>Hum Reprod. </a:t>
            </a:r>
            <a:r>
              <a:rPr lang="en-US" sz="1000">
                <a:latin typeface="Calibri" pitchFamily="34" charset="0"/>
                <a:ea typeface="Arial Unicode MS"/>
                <a:cs typeface="Arial Unicode MS"/>
              </a:rPr>
              <a:t>2010;25:1851‒1862.</a:t>
            </a:r>
          </a:p>
        </p:txBody>
      </p:sp>
      <p:sp>
        <p:nvSpPr>
          <p:cNvPr id="19459" name="Text Box 7"/>
          <p:cNvSpPr txBox="1">
            <a:spLocks noChangeArrowheads="1"/>
          </p:cNvSpPr>
          <p:nvPr/>
        </p:nvSpPr>
        <p:spPr bwMode="auto">
          <a:xfrm>
            <a:off x="719138" y="5019675"/>
            <a:ext cx="3140075" cy="806450"/>
          </a:xfrm>
          <a:prstGeom prst="rect">
            <a:avLst/>
          </a:prstGeom>
          <a:noFill/>
          <a:ln w="9525">
            <a:solidFill>
              <a:schemeClr val="tx1"/>
            </a:solidFill>
            <a:miter lim="800000"/>
            <a:headEnd/>
            <a:tailEnd/>
          </a:ln>
        </p:spPr>
        <p:txBody>
          <a:bodyPr>
            <a:spAutoFit/>
          </a:bodyPr>
          <a:lstStyle/>
          <a:p>
            <a:pPr marL="136525" indent="-136525" eaLnBrk="0" hangingPunct="0">
              <a:buFont typeface="Wingdings" pitchFamily="2" charset="2"/>
              <a:buChar char="§"/>
            </a:pPr>
            <a:r>
              <a:rPr lang="en-US" sz="1400">
                <a:ea typeface="Arial Unicode MS"/>
                <a:cs typeface="Arial Unicode MS"/>
              </a:rPr>
              <a:t>2005: 418,111 cycles</a:t>
            </a:r>
          </a:p>
          <a:p>
            <a:pPr marL="136525" indent="-136525" eaLnBrk="0" hangingPunct="0">
              <a:spcAft>
                <a:spcPts val="600"/>
              </a:spcAft>
              <a:buFont typeface="Wingdings" pitchFamily="2" charset="2"/>
              <a:buChar char="§"/>
            </a:pPr>
            <a:r>
              <a:rPr lang="en-US" sz="1400">
                <a:ea typeface="Arial Unicode MS"/>
                <a:cs typeface="Arial Unicode MS"/>
              </a:rPr>
              <a:t>2006: 458,759 cycles</a:t>
            </a:r>
          </a:p>
          <a:p>
            <a:pPr marL="136525" indent="-136525" eaLnBrk="0" hangingPunct="0">
              <a:buFont typeface="Wingdings" pitchFamily="2" charset="2"/>
              <a:buChar char="§"/>
            </a:pPr>
            <a:r>
              <a:rPr lang="en-US" sz="1400">
                <a:ea typeface="Arial Unicode MS"/>
                <a:cs typeface="Arial Unicode MS"/>
              </a:rPr>
              <a:t>Increase of 40,648 cycles (+9.7%)</a:t>
            </a:r>
          </a:p>
        </p:txBody>
      </p:sp>
      <p:pic>
        <p:nvPicPr>
          <p:cNvPr id="19460" name="Picture 66" descr="slidenumber3"/>
          <p:cNvPicPr>
            <a:picLocks noChangeAspect="1" noChangeArrowheads="1"/>
          </p:cNvPicPr>
          <p:nvPr/>
        </p:nvPicPr>
        <p:blipFill>
          <a:blip r:embed="rId3" cstate="print"/>
          <a:srcRect/>
          <a:stretch>
            <a:fillRect/>
          </a:stretch>
        </p:blipFill>
        <p:spPr bwMode="auto">
          <a:xfrm>
            <a:off x="212725" y="1552575"/>
            <a:ext cx="8737600" cy="3406775"/>
          </a:xfrm>
          <a:prstGeom prst="rect">
            <a:avLst/>
          </a:prstGeom>
          <a:noFill/>
          <a:ln w="9525">
            <a:noFill/>
            <a:miter lim="800000"/>
            <a:headEnd/>
            <a:tailEnd/>
          </a:ln>
        </p:spPr>
      </p:pic>
      <p:sp>
        <p:nvSpPr>
          <p:cNvPr id="19461" name="Rectangle 264"/>
          <p:cNvSpPr>
            <a:spLocks noChangeArrowheads="1"/>
          </p:cNvSpPr>
          <p:nvPr/>
        </p:nvSpPr>
        <p:spPr bwMode="auto">
          <a:xfrm>
            <a:off x="5292080" y="1124744"/>
            <a:ext cx="3375025" cy="425450"/>
          </a:xfrm>
          <a:prstGeom prst="rect">
            <a:avLst/>
          </a:prstGeom>
          <a:noFill/>
          <a:ln w="9525" algn="ctr">
            <a:noFill/>
            <a:miter lim="800000"/>
            <a:headEnd/>
            <a:tailEnd/>
          </a:ln>
        </p:spPr>
        <p:txBody>
          <a:bodyPr lIns="0" tIns="0" rIns="0" bIns="0">
            <a:spAutoFit/>
          </a:bodyPr>
          <a:lstStyle/>
          <a:p>
            <a:pPr algn="ctr" eaLnBrk="0" hangingPunct="0">
              <a:buFont typeface="Wingdings" pitchFamily="2" charset="2"/>
              <a:buNone/>
            </a:pPr>
            <a:r>
              <a:rPr lang="en-US" sz="1400" b="1" dirty="0">
                <a:ea typeface="Arial Unicode MS"/>
                <a:cs typeface="Arial Unicode MS"/>
              </a:rPr>
              <a:t>Total </a:t>
            </a:r>
            <a:r>
              <a:rPr lang="en-US" sz="1400" b="1" dirty="0" err="1">
                <a:ea typeface="Arial Unicode MS"/>
                <a:cs typeface="Arial Unicode MS"/>
              </a:rPr>
              <a:t>PubMed</a:t>
            </a:r>
            <a:r>
              <a:rPr lang="en-US" sz="1400" b="1" dirty="0">
                <a:ea typeface="Arial Unicode MS"/>
                <a:cs typeface="Arial Unicode MS"/>
              </a:rPr>
              <a:t> Hits for “IVF” in Title/Abstract by Year</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2"/>
          <p:cNvSpPr>
            <a:spLocks noGrp="1" noChangeArrowheads="1"/>
          </p:cNvSpPr>
          <p:nvPr>
            <p:ph type="title"/>
          </p:nvPr>
        </p:nvSpPr>
        <p:spPr/>
        <p:txBody>
          <a:bodyPr/>
          <a:lstStyle/>
          <a:p>
            <a:r>
              <a:rPr lang="en-US" sz="3600" smtClean="0"/>
              <a:t>Association Between Endogenous LH and Pregnancy Outcomes</a:t>
            </a:r>
          </a:p>
        </p:txBody>
      </p:sp>
      <p:sp>
        <p:nvSpPr>
          <p:cNvPr id="78850" name="Rectangle 3"/>
          <p:cNvSpPr>
            <a:spLocks noGrp="1" noChangeArrowheads="1"/>
          </p:cNvSpPr>
          <p:nvPr>
            <p:ph type="body" idx="1"/>
          </p:nvPr>
        </p:nvSpPr>
        <p:spPr/>
        <p:txBody>
          <a:bodyPr/>
          <a:lstStyle/>
          <a:p>
            <a:r>
              <a:rPr lang="en-US" sz="2800" smtClean="0"/>
              <a:t>Retrospective analysis to evaluate the impact of endogenous LH levels on pregnancy outcome in a double-blind, double-dummy, randomized trial of ELONVA</a:t>
            </a:r>
            <a:r>
              <a:rPr lang="en-US" sz="2800" baseline="30000" smtClean="0"/>
              <a:t>™</a:t>
            </a:r>
            <a:r>
              <a:rPr lang="en-US" sz="2800" smtClean="0"/>
              <a:t> (corifollitropin alfa) (Engage Trial Substudy)</a:t>
            </a:r>
            <a:r>
              <a:rPr lang="en-US" sz="2800" baseline="30000" smtClean="0"/>
              <a:t>1</a:t>
            </a:r>
          </a:p>
          <a:p>
            <a:r>
              <a:rPr lang="en-US" sz="2800" smtClean="0"/>
              <a:t>In total, 750 IVF/ICSI patients in Europe and North America (34 sites) were treated in the reference group with an rFSH/GnRH antagonist protocol</a:t>
            </a:r>
            <a:r>
              <a:rPr lang="en-US" sz="2800" baseline="30000" smtClean="0"/>
              <a:t>2</a:t>
            </a:r>
            <a:endParaRPr lang="en-US" sz="2800" smtClean="0"/>
          </a:p>
        </p:txBody>
      </p:sp>
      <p:sp>
        <p:nvSpPr>
          <p:cNvPr id="78851" name="Text Box 29"/>
          <p:cNvSpPr txBox="1">
            <a:spLocks noChangeArrowheads="1"/>
          </p:cNvSpPr>
          <p:nvPr/>
        </p:nvSpPr>
        <p:spPr bwMode="auto">
          <a:xfrm>
            <a:off x="250825" y="5951538"/>
            <a:ext cx="8564563" cy="663575"/>
          </a:xfrm>
          <a:prstGeom prst="rect">
            <a:avLst/>
          </a:prstGeom>
          <a:noFill/>
          <a:ln w="9525">
            <a:noFill/>
            <a:miter lim="800000"/>
            <a:headEnd/>
            <a:tailEnd/>
          </a:ln>
        </p:spPr>
        <p:txBody>
          <a:bodyPr lIns="0" tIns="0" rIns="0" bIns="0" anchor="b"/>
          <a:lstStyle/>
          <a:p>
            <a:r>
              <a:rPr lang="en-US" sz="1200">
                <a:latin typeface="Calibri" pitchFamily="34" charset="0"/>
                <a:ea typeface="MS PGothic"/>
                <a:cs typeface="MS PGothic"/>
              </a:rPr>
              <a:t>rFSH = </a:t>
            </a:r>
            <a:r>
              <a:rPr lang="en-US" sz="1200">
                <a:latin typeface="Calibri" pitchFamily="34" charset="0"/>
                <a:ea typeface="Arial Unicode MS"/>
                <a:cs typeface="Arial Unicode MS"/>
              </a:rPr>
              <a:t>recombinant follicle-stimulating hormone; IVF = in vitro fertilization; ICSI = intracytoplasmic sperm injection; </a:t>
            </a:r>
            <a:br>
              <a:rPr lang="en-US" sz="1200">
                <a:latin typeface="Calibri" pitchFamily="34" charset="0"/>
                <a:ea typeface="Arial Unicode MS"/>
                <a:cs typeface="Arial Unicode MS"/>
              </a:rPr>
            </a:br>
            <a:r>
              <a:rPr lang="en-US" sz="1200">
                <a:latin typeface="Calibri" pitchFamily="34" charset="0"/>
                <a:ea typeface="Arial Unicode MS"/>
                <a:cs typeface="Arial Unicode MS"/>
              </a:rPr>
              <a:t>GnRH = gonadotropin-releasing hormone. </a:t>
            </a:r>
          </a:p>
          <a:p>
            <a:pPr eaLnBrk="0" hangingPunct="0">
              <a:spcBef>
                <a:spcPct val="25000"/>
              </a:spcBef>
            </a:pPr>
            <a:r>
              <a:rPr lang="en-US" sz="1000" b="1">
                <a:latin typeface="Calibri" pitchFamily="34" charset="0"/>
                <a:ea typeface="Arial Unicode MS"/>
                <a:cs typeface="Arial Unicode MS"/>
              </a:rPr>
              <a:t>1. </a:t>
            </a:r>
            <a:r>
              <a:rPr lang="en-US" sz="1000">
                <a:latin typeface="Calibri" pitchFamily="34" charset="0"/>
                <a:ea typeface="Arial Unicode MS"/>
                <a:cs typeface="Arial Unicode MS"/>
              </a:rPr>
              <a:t>Doody KJ et al. </a:t>
            </a:r>
            <a:r>
              <a:rPr lang="en-US" sz="1000" i="1">
                <a:latin typeface="Calibri" pitchFamily="34" charset="0"/>
                <a:ea typeface="Arial Unicode MS"/>
                <a:cs typeface="Arial Unicode MS"/>
              </a:rPr>
              <a:t>Reprod Biomed Online. </a:t>
            </a:r>
            <a:r>
              <a:rPr lang="en-US" sz="1000">
                <a:latin typeface="Calibri" pitchFamily="34" charset="0"/>
                <a:ea typeface="Arial Unicode MS"/>
                <a:cs typeface="Arial Unicode MS"/>
              </a:rPr>
              <a:t>2011</a:t>
            </a:r>
            <a:r>
              <a:rPr lang="en-US" sz="1000">
                <a:latin typeface="Calibri" pitchFamily="34" charset="0"/>
              </a:rPr>
              <a:t>2011;23:449–456. </a:t>
            </a:r>
            <a:r>
              <a:rPr lang="en-US" sz="1000">
                <a:latin typeface="Calibri" pitchFamily="34" charset="0"/>
                <a:ea typeface="Arial Unicode MS"/>
                <a:cs typeface="Arial Unicode MS"/>
              </a:rPr>
              <a:t/>
            </a:r>
            <a:br>
              <a:rPr lang="en-US" sz="1000">
                <a:latin typeface="Calibri" pitchFamily="34" charset="0"/>
                <a:ea typeface="Arial Unicode MS"/>
                <a:cs typeface="Arial Unicode MS"/>
              </a:rPr>
            </a:br>
            <a:r>
              <a:rPr lang="en-US" sz="1000" b="1">
                <a:latin typeface="Calibri" pitchFamily="34" charset="0"/>
                <a:ea typeface="Arial Unicode MS"/>
                <a:cs typeface="Arial Unicode MS"/>
              </a:rPr>
              <a:t>2. </a:t>
            </a:r>
            <a:r>
              <a:rPr lang="en-US" sz="1000">
                <a:latin typeface="Calibri" pitchFamily="34" charset="0"/>
                <a:ea typeface="Arial Unicode MS"/>
                <a:cs typeface="Arial Unicode MS"/>
              </a:rPr>
              <a:t>Devroey P et al. </a:t>
            </a:r>
            <a:r>
              <a:rPr lang="en-US" sz="1000" i="1">
                <a:latin typeface="Calibri" pitchFamily="34" charset="0"/>
                <a:ea typeface="Arial Unicode MS"/>
                <a:cs typeface="Arial Unicode MS"/>
              </a:rPr>
              <a:t>Hum Reprod. </a:t>
            </a:r>
            <a:r>
              <a:rPr lang="en-US" sz="1000">
                <a:latin typeface="Calibri" pitchFamily="34" charset="0"/>
                <a:ea typeface="Arial Unicode MS"/>
                <a:cs typeface="Arial Unicode MS"/>
              </a:rPr>
              <a:t>2009;24:3063–3072.</a:t>
            </a:r>
          </a:p>
        </p:txBody>
      </p:sp>
      <p:sp>
        <p:nvSpPr>
          <p:cNvPr id="78852" name="Text Box 223"/>
          <p:cNvSpPr txBox="1">
            <a:spLocks noChangeArrowheads="1"/>
          </p:cNvSpPr>
          <p:nvPr/>
        </p:nvSpPr>
        <p:spPr bwMode="auto">
          <a:xfrm>
            <a:off x="44450" y="0"/>
            <a:ext cx="603250" cy="168275"/>
          </a:xfrm>
          <a:prstGeom prst="rect">
            <a:avLst/>
          </a:prstGeom>
          <a:noFill/>
          <a:ln w="9525" algn="ctr">
            <a:solidFill>
              <a:schemeClr val="tx1"/>
            </a:solidFill>
            <a:miter lim="800000"/>
            <a:headEnd/>
            <a:tailEnd/>
          </a:ln>
        </p:spPr>
        <p:txBody>
          <a:bodyPr lIns="0" tIns="0" rIns="0" bIns="0">
            <a:spAutoFit/>
          </a:bodyPr>
          <a:lstStyle/>
          <a:p>
            <a:pPr algn="ctr" eaLnBrk="0" hangingPunct="0">
              <a:spcBef>
                <a:spcPct val="50000"/>
              </a:spcBef>
            </a:pPr>
            <a:r>
              <a:rPr lang="en-US" sz="1100">
                <a:solidFill>
                  <a:srgbClr val="FFFFFF"/>
                </a:solidFill>
                <a:latin typeface="Calibri" pitchFamily="34" charset="0"/>
                <a:ea typeface="Arial Unicode MS"/>
                <a:cs typeface="Arial Unicode MS"/>
              </a:rPr>
              <a:t>Engage</a:t>
            </a: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2"/>
          <p:cNvSpPr>
            <a:spLocks noGrp="1" noChangeArrowheads="1"/>
          </p:cNvSpPr>
          <p:nvPr>
            <p:ph type="title"/>
          </p:nvPr>
        </p:nvSpPr>
        <p:spPr/>
        <p:txBody>
          <a:bodyPr/>
          <a:lstStyle/>
          <a:p>
            <a:r>
              <a:rPr lang="en-US" smtClean="0"/>
              <a:t>Serum LH Measurements</a:t>
            </a:r>
            <a:r>
              <a:rPr lang="en-US" baseline="30000" smtClean="0"/>
              <a:t>1</a:t>
            </a:r>
          </a:p>
        </p:txBody>
      </p:sp>
      <p:sp>
        <p:nvSpPr>
          <p:cNvPr id="80898" name="Rectangle 3"/>
          <p:cNvSpPr>
            <a:spLocks noGrp="1" noChangeArrowheads="1"/>
          </p:cNvSpPr>
          <p:nvPr>
            <p:ph type="body" idx="1"/>
          </p:nvPr>
        </p:nvSpPr>
        <p:spPr/>
        <p:txBody>
          <a:bodyPr/>
          <a:lstStyle/>
          <a:p>
            <a:r>
              <a:rPr lang="en-US" sz="2800" smtClean="0"/>
              <a:t>LH measured on stimulation days 1, 5, and 8</a:t>
            </a:r>
          </a:p>
          <a:p>
            <a:pPr lvl="1"/>
            <a:r>
              <a:rPr lang="en-US" smtClean="0"/>
              <a:t>Central laboratory (fluoroimmunoassay, DELFIA)</a:t>
            </a:r>
          </a:p>
          <a:p>
            <a:r>
              <a:rPr lang="en-US" sz="2800" smtClean="0"/>
              <a:t>Patients grouped by LH levels into 3 categories (&lt;P25, P25–P75, &gt;P75) at each of the 3 cycle days</a:t>
            </a:r>
          </a:p>
          <a:p>
            <a:r>
              <a:rPr lang="en-US" sz="2800" smtClean="0"/>
              <a:t>Comparison of ongoing pregnancy rates by category</a:t>
            </a:r>
          </a:p>
        </p:txBody>
      </p:sp>
      <p:sp>
        <p:nvSpPr>
          <p:cNvPr id="80899" name="Text Box 29"/>
          <p:cNvSpPr txBox="1">
            <a:spLocks noChangeArrowheads="1"/>
          </p:cNvSpPr>
          <p:nvPr/>
        </p:nvSpPr>
        <p:spPr bwMode="auto">
          <a:xfrm>
            <a:off x="250825" y="5951538"/>
            <a:ext cx="8564563" cy="663575"/>
          </a:xfrm>
          <a:prstGeom prst="rect">
            <a:avLst/>
          </a:prstGeom>
          <a:noFill/>
          <a:ln w="9525">
            <a:noFill/>
            <a:miter lim="800000"/>
            <a:headEnd/>
            <a:tailEnd/>
          </a:ln>
        </p:spPr>
        <p:txBody>
          <a:bodyPr lIns="0" tIns="0" rIns="0" bIns="0" anchor="b"/>
          <a:lstStyle/>
          <a:p>
            <a:r>
              <a:rPr lang="en-US" sz="1200">
                <a:latin typeface="Calibri" pitchFamily="34" charset="0"/>
                <a:ea typeface="Arial Unicode MS"/>
                <a:cs typeface="Arial Unicode MS"/>
              </a:rPr>
              <a:t>DELFIA = dissociation-enhanced lanthanide fluorescent immunoassay; LH = luteinizing hormone; P = progesterone. </a:t>
            </a:r>
          </a:p>
          <a:p>
            <a:r>
              <a:rPr lang="en-US" sz="1000" b="1">
                <a:latin typeface="Calibri" pitchFamily="34" charset="0"/>
                <a:ea typeface="Arial Unicode MS"/>
                <a:cs typeface="Arial Unicode MS"/>
              </a:rPr>
              <a:t>1. </a:t>
            </a:r>
            <a:r>
              <a:rPr lang="en-US" sz="1000">
                <a:latin typeface="Calibri" pitchFamily="34" charset="0"/>
                <a:ea typeface="Arial Unicode MS"/>
                <a:cs typeface="Arial Unicode MS"/>
              </a:rPr>
              <a:t>Doody KJ et al. </a:t>
            </a:r>
            <a:r>
              <a:rPr lang="en-US" sz="1000" i="1">
                <a:latin typeface="Calibri" pitchFamily="34" charset="0"/>
                <a:ea typeface="Arial Unicode MS"/>
                <a:cs typeface="Arial Unicode MS"/>
              </a:rPr>
              <a:t>Reprod Biomed Online. </a:t>
            </a:r>
            <a:r>
              <a:rPr lang="en-US" sz="1000">
                <a:latin typeface="Calibri" pitchFamily="34" charset="0"/>
                <a:ea typeface="Arial Unicode MS"/>
                <a:cs typeface="Arial Unicode MS"/>
              </a:rPr>
              <a:t>2011</a:t>
            </a:r>
            <a:r>
              <a:rPr lang="en-US" sz="1000">
                <a:latin typeface="Calibri" pitchFamily="34" charset="0"/>
              </a:rPr>
              <a:t>2011;23:449–456.</a:t>
            </a:r>
          </a:p>
        </p:txBody>
      </p:sp>
      <p:sp>
        <p:nvSpPr>
          <p:cNvPr id="80900" name="Text Box 223"/>
          <p:cNvSpPr txBox="1">
            <a:spLocks noChangeArrowheads="1"/>
          </p:cNvSpPr>
          <p:nvPr/>
        </p:nvSpPr>
        <p:spPr bwMode="auto">
          <a:xfrm>
            <a:off x="44450" y="0"/>
            <a:ext cx="603250" cy="168275"/>
          </a:xfrm>
          <a:prstGeom prst="rect">
            <a:avLst/>
          </a:prstGeom>
          <a:noFill/>
          <a:ln w="9525" algn="ctr">
            <a:solidFill>
              <a:schemeClr val="tx1"/>
            </a:solidFill>
            <a:miter lim="800000"/>
            <a:headEnd/>
            <a:tailEnd/>
          </a:ln>
        </p:spPr>
        <p:txBody>
          <a:bodyPr lIns="0" tIns="0" rIns="0" bIns="0">
            <a:spAutoFit/>
          </a:bodyPr>
          <a:lstStyle/>
          <a:p>
            <a:pPr algn="ctr" eaLnBrk="0" hangingPunct="0">
              <a:spcBef>
                <a:spcPct val="50000"/>
              </a:spcBef>
            </a:pPr>
            <a:r>
              <a:rPr lang="en-US" sz="1100">
                <a:solidFill>
                  <a:srgbClr val="FFFFFF"/>
                </a:solidFill>
                <a:latin typeface="Calibri" pitchFamily="34" charset="0"/>
                <a:ea typeface="Arial Unicode MS"/>
                <a:cs typeface="Arial Unicode MS"/>
              </a:rPr>
              <a:t>Engage</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76" name="Rectangle 16"/>
          <p:cNvSpPr>
            <a:spLocks noGrp="1" noChangeArrowheads="1"/>
          </p:cNvSpPr>
          <p:nvPr>
            <p:ph type="title"/>
          </p:nvPr>
        </p:nvSpPr>
        <p:spPr/>
        <p:txBody>
          <a:bodyPr rtlCol="0">
            <a:normAutofit fontScale="90000"/>
          </a:bodyPr>
          <a:lstStyle/>
          <a:p>
            <a:pPr fontAlgn="auto">
              <a:spcAft>
                <a:spcPts val="0"/>
              </a:spcAft>
              <a:defRPr/>
            </a:pPr>
            <a:r>
              <a:rPr lang="en-US" sz="3500" dirty="0"/>
              <a:t>Comparable Ongoing Pregnancy Rates </a:t>
            </a:r>
            <a:br>
              <a:rPr lang="en-US" sz="3500" dirty="0"/>
            </a:br>
            <a:r>
              <a:rPr lang="en-US" sz="3500" dirty="0"/>
              <a:t>per Started Cycle Regardless of </a:t>
            </a:r>
            <a:r>
              <a:rPr lang="en-US" sz="3500" dirty="0" smtClean="0"/>
              <a:t>Day 8 Serum </a:t>
            </a:r>
            <a:r>
              <a:rPr lang="en-US" sz="3500" dirty="0"/>
              <a:t>LH</a:t>
            </a:r>
            <a:r>
              <a:rPr lang="en-US" sz="3500" baseline="30000" dirty="0"/>
              <a:t>1</a:t>
            </a:r>
          </a:p>
        </p:txBody>
      </p:sp>
      <p:sp>
        <p:nvSpPr>
          <p:cNvPr id="7173" name="Text Box 29"/>
          <p:cNvSpPr txBox="1">
            <a:spLocks noChangeArrowheads="1"/>
          </p:cNvSpPr>
          <p:nvPr/>
        </p:nvSpPr>
        <p:spPr bwMode="auto">
          <a:xfrm>
            <a:off x="195263" y="5967413"/>
            <a:ext cx="8564562" cy="663575"/>
          </a:xfrm>
          <a:prstGeom prst="rect">
            <a:avLst/>
          </a:prstGeom>
          <a:noFill/>
          <a:ln w="9525">
            <a:noFill/>
            <a:miter lim="800000"/>
            <a:headEnd/>
            <a:tailEnd/>
          </a:ln>
        </p:spPr>
        <p:txBody>
          <a:bodyPr lIns="0" tIns="0" rIns="0" bIns="0" anchor="b"/>
          <a:lstStyle/>
          <a:p>
            <a:pPr marL="46038" indent="-46038"/>
            <a:r>
              <a:rPr lang="en-US" sz="1200" baseline="30000" dirty="0">
                <a:latin typeface="Calibri" pitchFamily="34" charset="0"/>
                <a:ea typeface="Arial Unicode MS"/>
                <a:cs typeface="Arial Unicode MS"/>
              </a:rPr>
              <a:t>a</a:t>
            </a:r>
            <a:r>
              <a:rPr lang="en-US" sz="1200" dirty="0">
                <a:latin typeface="Calibri" pitchFamily="34" charset="0"/>
                <a:ea typeface="Arial Unicode MS"/>
                <a:cs typeface="Arial Unicode MS"/>
              </a:rPr>
              <a:t>&gt;25% of patients had a value below the lower limit of quantification and were all included in the &lt;P25 group.</a:t>
            </a:r>
          </a:p>
          <a:p>
            <a:pPr marL="46038" indent="-46038"/>
            <a:r>
              <a:rPr lang="en-US" sz="1200" dirty="0">
                <a:latin typeface="Calibri" pitchFamily="34" charset="0"/>
                <a:ea typeface="Arial Unicode MS"/>
                <a:cs typeface="Arial Unicode MS"/>
              </a:rPr>
              <a:t>	LH = luteinizing hormone; P = progesterone; </a:t>
            </a:r>
            <a:r>
              <a:rPr lang="en-US" sz="1200" dirty="0" err="1">
                <a:latin typeface="Calibri" pitchFamily="34" charset="0"/>
                <a:ea typeface="MS PGothic"/>
                <a:cs typeface="MS PGothic"/>
              </a:rPr>
              <a:t>rFSH</a:t>
            </a:r>
            <a:r>
              <a:rPr lang="en-US" sz="1200" dirty="0">
                <a:latin typeface="Calibri" pitchFamily="34" charset="0"/>
                <a:ea typeface="MS PGothic"/>
                <a:cs typeface="MS PGothic"/>
              </a:rPr>
              <a:t> = </a:t>
            </a:r>
            <a:r>
              <a:rPr lang="en-US" sz="1200" dirty="0">
                <a:latin typeface="Calibri" pitchFamily="34" charset="0"/>
                <a:ea typeface="Arial Unicode MS"/>
                <a:cs typeface="Arial Unicode MS"/>
              </a:rPr>
              <a:t>recombinant follicle-stimulating hormone.</a:t>
            </a:r>
          </a:p>
          <a:p>
            <a:pPr marL="46038" indent="-46038" eaLnBrk="0" hangingPunct="0">
              <a:spcBef>
                <a:spcPct val="25000"/>
              </a:spcBef>
            </a:pPr>
            <a:r>
              <a:rPr lang="en-US" sz="1000" b="1" dirty="0">
                <a:latin typeface="Calibri" pitchFamily="34" charset="0"/>
                <a:ea typeface="Arial Unicode MS"/>
                <a:cs typeface="Arial Unicode MS"/>
              </a:rPr>
              <a:t>	1. </a:t>
            </a:r>
            <a:r>
              <a:rPr lang="en-US" sz="1000" dirty="0" err="1">
                <a:latin typeface="Calibri" pitchFamily="34" charset="0"/>
                <a:ea typeface="Arial Unicode MS"/>
                <a:cs typeface="Arial Unicode MS"/>
              </a:rPr>
              <a:t>Doody</a:t>
            </a:r>
            <a:r>
              <a:rPr lang="en-US" sz="1000" dirty="0">
                <a:latin typeface="Calibri" pitchFamily="34" charset="0"/>
                <a:ea typeface="Arial Unicode MS"/>
                <a:cs typeface="Arial Unicode MS"/>
              </a:rPr>
              <a:t> KJ et al. </a:t>
            </a:r>
            <a:r>
              <a:rPr lang="en-US" sz="1000" i="1" dirty="0" err="1">
                <a:latin typeface="Calibri" pitchFamily="34" charset="0"/>
                <a:ea typeface="Arial Unicode MS"/>
                <a:cs typeface="Arial Unicode MS"/>
              </a:rPr>
              <a:t>Reprod</a:t>
            </a:r>
            <a:r>
              <a:rPr lang="en-US" sz="1000" i="1" dirty="0">
                <a:latin typeface="Calibri" pitchFamily="34" charset="0"/>
                <a:ea typeface="Arial Unicode MS"/>
                <a:cs typeface="Arial Unicode MS"/>
              </a:rPr>
              <a:t> Biomed Online. </a:t>
            </a:r>
            <a:r>
              <a:rPr lang="en-US" sz="1000" dirty="0">
                <a:latin typeface="Calibri" pitchFamily="34" charset="0"/>
                <a:ea typeface="Arial Unicode MS"/>
                <a:cs typeface="Arial Unicode MS"/>
              </a:rPr>
              <a:t>2011;23:449–456.</a:t>
            </a:r>
          </a:p>
        </p:txBody>
      </p:sp>
      <p:sp>
        <p:nvSpPr>
          <p:cNvPr id="7174" name="Text Box 223"/>
          <p:cNvSpPr txBox="1">
            <a:spLocks noChangeArrowheads="1"/>
          </p:cNvSpPr>
          <p:nvPr/>
        </p:nvSpPr>
        <p:spPr bwMode="auto">
          <a:xfrm>
            <a:off x="44450" y="0"/>
            <a:ext cx="603250" cy="168275"/>
          </a:xfrm>
          <a:prstGeom prst="rect">
            <a:avLst/>
          </a:prstGeom>
          <a:noFill/>
          <a:ln w="9525" algn="ctr">
            <a:solidFill>
              <a:schemeClr val="tx1"/>
            </a:solidFill>
            <a:miter lim="800000"/>
            <a:headEnd/>
            <a:tailEnd/>
          </a:ln>
        </p:spPr>
        <p:txBody>
          <a:bodyPr lIns="0" tIns="0" rIns="0" bIns="0">
            <a:spAutoFit/>
          </a:bodyPr>
          <a:lstStyle/>
          <a:p>
            <a:pPr algn="ctr" eaLnBrk="0" hangingPunct="0">
              <a:spcBef>
                <a:spcPct val="50000"/>
              </a:spcBef>
            </a:pPr>
            <a:r>
              <a:rPr lang="en-US" sz="1100">
                <a:solidFill>
                  <a:srgbClr val="FFFFFF"/>
                </a:solidFill>
                <a:latin typeface="Calibri" pitchFamily="34" charset="0"/>
                <a:ea typeface="Arial Unicode MS"/>
                <a:cs typeface="Arial Unicode MS"/>
              </a:rPr>
              <a:t>Engage</a:t>
            </a:r>
          </a:p>
        </p:txBody>
      </p:sp>
      <p:graphicFrame>
        <p:nvGraphicFramePr>
          <p:cNvPr id="7170" name="Object 88"/>
          <p:cNvGraphicFramePr>
            <a:graphicFrameLocks noChangeAspect="1"/>
          </p:cNvGraphicFramePr>
          <p:nvPr/>
        </p:nvGraphicFramePr>
        <p:xfrm>
          <a:off x="719138" y="2166938"/>
          <a:ext cx="3830637" cy="2965450"/>
        </p:xfrm>
        <a:graphic>
          <a:graphicData uri="http://schemas.openxmlformats.org/presentationml/2006/ole">
            <p:oleObj spid="_x0000_s7170" name="Chart" r:id="rId4" imgW="3828907" imgH="2962227" progId="MSGraph.Chart.8">
              <p:embed followColorScheme="full"/>
            </p:oleObj>
          </a:graphicData>
        </a:graphic>
      </p:graphicFrame>
      <p:sp>
        <p:nvSpPr>
          <p:cNvPr id="7175" name="Rectangle 10"/>
          <p:cNvSpPr>
            <a:spLocks noChangeArrowheads="1"/>
          </p:cNvSpPr>
          <p:nvPr/>
        </p:nvSpPr>
        <p:spPr bwMode="auto">
          <a:xfrm>
            <a:off x="1414463" y="1860550"/>
            <a:ext cx="3122612" cy="304800"/>
          </a:xfrm>
          <a:prstGeom prst="rect">
            <a:avLst/>
          </a:prstGeom>
          <a:noFill/>
          <a:ln w="9525">
            <a:noFill/>
            <a:miter lim="800000"/>
            <a:headEnd/>
            <a:tailEnd/>
          </a:ln>
        </p:spPr>
        <p:txBody>
          <a:bodyPr>
            <a:spAutoFit/>
          </a:bodyPr>
          <a:lstStyle/>
          <a:p>
            <a:pPr algn="ctr"/>
            <a:r>
              <a:rPr lang="en-US" sz="1400" b="1">
                <a:latin typeface="Calibri" pitchFamily="34" charset="0"/>
              </a:rPr>
              <a:t>ELONVA™ (corifollitropin alfa)</a:t>
            </a:r>
          </a:p>
        </p:txBody>
      </p:sp>
      <p:sp>
        <p:nvSpPr>
          <p:cNvPr id="7176" name="Rectangle 11"/>
          <p:cNvSpPr>
            <a:spLocks noChangeArrowheads="1"/>
          </p:cNvSpPr>
          <p:nvPr/>
        </p:nvSpPr>
        <p:spPr bwMode="auto">
          <a:xfrm>
            <a:off x="5286375" y="1860550"/>
            <a:ext cx="3122613" cy="304800"/>
          </a:xfrm>
          <a:prstGeom prst="rect">
            <a:avLst/>
          </a:prstGeom>
          <a:noFill/>
          <a:ln w="9525">
            <a:noFill/>
            <a:miter lim="800000"/>
            <a:headEnd/>
            <a:tailEnd/>
          </a:ln>
        </p:spPr>
        <p:txBody>
          <a:bodyPr>
            <a:spAutoFit/>
          </a:bodyPr>
          <a:lstStyle/>
          <a:p>
            <a:pPr algn="ctr"/>
            <a:r>
              <a:rPr lang="en-US" sz="1400" b="1">
                <a:latin typeface="Calibri" pitchFamily="34" charset="0"/>
              </a:rPr>
              <a:t>rFSH</a:t>
            </a:r>
          </a:p>
        </p:txBody>
      </p:sp>
      <p:sp>
        <p:nvSpPr>
          <p:cNvPr id="7177" name="Rectangle 12"/>
          <p:cNvSpPr>
            <a:spLocks noChangeArrowheads="1"/>
          </p:cNvSpPr>
          <p:nvPr/>
        </p:nvSpPr>
        <p:spPr bwMode="auto">
          <a:xfrm>
            <a:off x="1123950" y="5084763"/>
            <a:ext cx="3122613" cy="274637"/>
          </a:xfrm>
          <a:prstGeom prst="rect">
            <a:avLst/>
          </a:prstGeom>
          <a:noFill/>
          <a:ln w="9525">
            <a:noFill/>
            <a:miter lim="800000"/>
            <a:headEnd/>
            <a:tailEnd/>
          </a:ln>
        </p:spPr>
        <p:txBody>
          <a:bodyPr>
            <a:spAutoFit/>
          </a:bodyPr>
          <a:lstStyle/>
          <a:p>
            <a:pPr>
              <a:tabLst>
                <a:tab pos="550863" algn="l"/>
                <a:tab pos="1549400" algn="l"/>
                <a:tab pos="2525713" algn="l"/>
              </a:tabLst>
            </a:pPr>
            <a:r>
              <a:rPr lang="en-US" sz="1200" b="1">
                <a:latin typeface="Calibri" pitchFamily="34" charset="0"/>
              </a:rPr>
              <a:t>N = 	216</a:t>
            </a:r>
            <a:r>
              <a:rPr lang="en-US" sz="1200" b="1" baseline="30000">
                <a:latin typeface="Calibri" pitchFamily="34" charset="0"/>
              </a:rPr>
              <a:t>a</a:t>
            </a:r>
            <a:r>
              <a:rPr lang="en-US" sz="1200" b="1">
                <a:latin typeface="Calibri" pitchFamily="34" charset="0"/>
              </a:rPr>
              <a:t> 	316 	176</a:t>
            </a:r>
          </a:p>
        </p:txBody>
      </p:sp>
      <p:graphicFrame>
        <p:nvGraphicFramePr>
          <p:cNvPr id="7171" name="Object 3"/>
          <p:cNvGraphicFramePr>
            <a:graphicFrameLocks noChangeAspect="1"/>
          </p:cNvGraphicFramePr>
          <p:nvPr/>
        </p:nvGraphicFramePr>
        <p:xfrm>
          <a:off x="4689475" y="2166938"/>
          <a:ext cx="3830638" cy="2965450"/>
        </p:xfrm>
        <a:graphic>
          <a:graphicData uri="http://schemas.openxmlformats.org/presentationml/2006/ole">
            <p:oleObj spid="_x0000_s7171" name="Chart" r:id="rId5" imgW="3828907" imgH="2962227" progId="MSGraph.Chart.8">
              <p:embed followColorScheme="full"/>
            </p:oleObj>
          </a:graphicData>
        </a:graphic>
      </p:graphicFrame>
      <p:sp>
        <p:nvSpPr>
          <p:cNvPr id="7178" name="Rectangle 14"/>
          <p:cNvSpPr>
            <a:spLocks noChangeArrowheads="1"/>
          </p:cNvSpPr>
          <p:nvPr/>
        </p:nvSpPr>
        <p:spPr bwMode="auto">
          <a:xfrm>
            <a:off x="5094288" y="5084763"/>
            <a:ext cx="3122612" cy="274637"/>
          </a:xfrm>
          <a:prstGeom prst="rect">
            <a:avLst/>
          </a:prstGeom>
          <a:noFill/>
          <a:ln w="9525">
            <a:noFill/>
            <a:miter lim="800000"/>
            <a:headEnd/>
            <a:tailEnd/>
          </a:ln>
        </p:spPr>
        <p:txBody>
          <a:bodyPr>
            <a:spAutoFit/>
          </a:bodyPr>
          <a:lstStyle/>
          <a:p>
            <a:pPr>
              <a:tabLst>
                <a:tab pos="550863" algn="l"/>
                <a:tab pos="1549400" algn="l"/>
                <a:tab pos="2525713" algn="l"/>
              </a:tabLst>
            </a:pPr>
            <a:r>
              <a:rPr lang="en-US" sz="1200" b="1">
                <a:latin typeface="Calibri" pitchFamily="34" charset="0"/>
              </a:rPr>
              <a:t>N = 	169 	340 	169</a:t>
            </a:r>
          </a:p>
        </p:txBody>
      </p:sp>
      <p:sp>
        <p:nvSpPr>
          <p:cNvPr id="7179" name="Rectangle 15"/>
          <p:cNvSpPr>
            <a:spLocks noChangeArrowheads="1"/>
          </p:cNvSpPr>
          <p:nvPr/>
        </p:nvSpPr>
        <p:spPr bwMode="auto">
          <a:xfrm rot="-5400000">
            <a:off x="-274638" y="3314701"/>
            <a:ext cx="2384425" cy="304800"/>
          </a:xfrm>
          <a:prstGeom prst="rect">
            <a:avLst/>
          </a:prstGeom>
          <a:noFill/>
          <a:ln w="9525">
            <a:noFill/>
            <a:miter lim="800000"/>
            <a:headEnd/>
            <a:tailEnd/>
          </a:ln>
        </p:spPr>
        <p:txBody>
          <a:bodyPr>
            <a:spAutoFit/>
          </a:bodyPr>
          <a:lstStyle/>
          <a:p>
            <a:pPr algn="ctr"/>
            <a:r>
              <a:rPr lang="en-US" sz="1400" b="1">
                <a:latin typeface="Calibri" pitchFamily="34" charset="0"/>
              </a:rPr>
              <a:t>Ongoing Pregnancy Rate, %</a:t>
            </a:r>
          </a:p>
        </p:txBody>
      </p:sp>
      <p:sp>
        <p:nvSpPr>
          <p:cNvPr id="12" name="TextBox 11"/>
          <p:cNvSpPr txBox="1">
            <a:spLocks noChangeArrowheads="1"/>
          </p:cNvSpPr>
          <p:nvPr/>
        </p:nvSpPr>
        <p:spPr bwMode="auto">
          <a:xfrm>
            <a:off x="1763713" y="3549650"/>
            <a:ext cx="458787" cy="261938"/>
          </a:xfrm>
          <a:prstGeom prst="rect">
            <a:avLst/>
          </a:prstGeom>
          <a:noFill/>
          <a:ln w="9525">
            <a:noFill/>
            <a:miter lim="800000"/>
            <a:headEnd/>
            <a:tailEnd/>
          </a:ln>
        </p:spPr>
        <p:txBody>
          <a:bodyPr wrap="none">
            <a:spAutoFit/>
          </a:bodyPr>
          <a:lstStyle/>
          <a:p>
            <a:pPr fontAlgn="auto">
              <a:spcBef>
                <a:spcPts val="0"/>
              </a:spcBef>
              <a:spcAft>
                <a:spcPts val="0"/>
              </a:spcAft>
              <a:defRPr/>
            </a:pPr>
            <a:r>
              <a:rPr lang="en-US" sz="1050" b="1" dirty="0">
                <a:latin typeface="Arial" pitchFamily="34" charset="0"/>
              </a:rPr>
              <a:t>35.6</a:t>
            </a:r>
          </a:p>
        </p:txBody>
      </p:sp>
      <p:sp>
        <p:nvSpPr>
          <p:cNvPr id="13" name="TextBox 12"/>
          <p:cNvSpPr txBox="1">
            <a:spLocks noChangeArrowheads="1"/>
          </p:cNvSpPr>
          <p:nvPr/>
        </p:nvSpPr>
        <p:spPr bwMode="auto">
          <a:xfrm>
            <a:off x="2697163" y="3433763"/>
            <a:ext cx="458787" cy="261937"/>
          </a:xfrm>
          <a:prstGeom prst="rect">
            <a:avLst/>
          </a:prstGeom>
          <a:noFill/>
          <a:ln w="9525">
            <a:noFill/>
            <a:miter lim="800000"/>
            <a:headEnd/>
            <a:tailEnd/>
          </a:ln>
        </p:spPr>
        <p:txBody>
          <a:bodyPr wrap="none">
            <a:spAutoFit/>
          </a:bodyPr>
          <a:lstStyle/>
          <a:p>
            <a:pPr fontAlgn="auto">
              <a:spcBef>
                <a:spcPts val="0"/>
              </a:spcBef>
              <a:spcAft>
                <a:spcPts val="0"/>
              </a:spcAft>
              <a:defRPr/>
            </a:pPr>
            <a:r>
              <a:rPr lang="en-US" sz="1050" b="1" dirty="0">
                <a:latin typeface="Arial" pitchFamily="34" charset="0"/>
              </a:rPr>
              <a:t>39.6</a:t>
            </a:r>
          </a:p>
        </p:txBody>
      </p:sp>
      <p:sp>
        <p:nvSpPr>
          <p:cNvPr id="14" name="TextBox 13"/>
          <p:cNvSpPr txBox="1">
            <a:spLocks noChangeArrowheads="1"/>
          </p:cNvSpPr>
          <p:nvPr/>
        </p:nvSpPr>
        <p:spPr bwMode="auto">
          <a:xfrm>
            <a:off x="3627438" y="3433763"/>
            <a:ext cx="458787" cy="261937"/>
          </a:xfrm>
          <a:prstGeom prst="rect">
            <a:avLst/>
          </a:prstGeom>
          <a:noFill/>
          <a:ln w="9525">
            <a:noFill/>
            <a:miter lim="800000"/>
            <a:headEnd/>
            <a:tailEnd/>
          </a:ln>
        </p:spPr>
        <p:txBody>
          <a:bodyPr wrap="none">
            <a:spAutoFit/>
          </a:bodyPr>
          <a:lstStyle/>
          <a:p>
            <a:pPr fontAlgn="auto">
              <a:spcBef>
                <a:spcPts val="0"/>
              </a:spcBef>
              <a:spcAft>
                <a:spcPts val="0"/>
              </a:spcAft>
              <a:defRPr/>
            </a:pPr>
            <a:r>
              <a:rPr lang="en-US" sz="1050" b="1" dirty="0">
                <a:latin typeface="Arial" pitchFamily="34" charset="0"/>
              </a:rPr>
              <a:t>38.6</a:t>
            </a:r>
          </a:p>
        </p:txBody>
      </p:sp>
      <p:sp>
        <p:nvSpPr>
          <p:cNvPr id="15" name="TextBox 14"/>
          <p:cNvSpPr txBox="1">
            <a:spLocks noChangeArrowheads="1"/>
          </p:cNvSpPr>
          <p:nvPr/>
        </p:nvSpPr>
        <p:spPr bwMode="auto">
          <a:xfrm>
            <a:off x="5724525" y="3533775"/>
            <a:ext cx="458788" cy="261938"/>
          </a:xfrm>
          <a:prstGeom prst="rect">
            <a:avLst/>
          </a:prstGeom>
          <a:noFill/>
          <a:ln w="9525">
            <a:noFill/>
            <a:miter lim="800000"/>
            <a:headEnd/>
            <a:tailEnd/>
          </a:ln>
        </p:spPr>
        <p:txBody>
          <a:bodyPr wrap="none">
            <a:spAutoFit/>
          </a:bodyPr>
          <a:lstStyle/>
          <a:p>
            <a:pPr fontAlgn="auto">
              <a:spcBef>
                <a:spcPts val="0"/>
              </a:spcBef>
              <a:spcAft>
                <a:spcPts val="0"/>
              </a:spcAft>
              <a:defRPr/>
            </a:pPr>
            <a:r>
              <a:rPr lang="en-US" sz="1050" b="1" dirty="0">
                <a:latin typeface="Arial" pitchFamily="34" charset="0"/>
              </a:rPr>
              <a:t>35.5</a:t>
            </a:r>
          </a:p>
        </p:txBody>
      </p:sp>
      <p:sp>
        <p:nvSpPr>
          <p:cNvPr id="16" name="TextBox 15"/>
          <p:cNvSpPr txBox="1">
            <a:spLocks noChangeArrowheads="1"/>
          </p:cNvSpPr>
          <p:nvPr/>
        </p:nvSpPr>
        <p:spPr bwMode="auto">
          <a:xfrm>
            <a:off x="6675438" y="3494088"/>
            <a:ext cx="458787" cy="261937"/>
          </a:xfrm>
          <a:prstGeom prst="rect">
            <a:avLst/>
          </a:prstGeom>
          <a:noFill/>
          <a:ln w="9525">
            <a:noFill/>
            <a:miter lim="800000"/>
            <a:headEnd/>
            <a:tailEnd/>
          </a:ln>
        </p:spPr>
        <p:txBody>
          <a:bodyPr wrap="none">
            <a:spAutoFit/>
          </a:bodyPr>
          <a:lstStyle/>
          <a:p>
            <a:pPr fontAlgn="auto">
              <a:spcBef>
                <a:spcPts val="0"/>
              </a:spcBef>
              <a:spcAft>
                <a:spcPts val="0"/>
              </a:spcAft>
              <a:defRPr/>
            </a:pPr>
            <a:r>
              <a:rPr lang="en-US" sz="1050" b="1" dirty="0">
                <a:latin typeface="Arial" pitchFamily="34" charset="0"/>
              </a:rPr>
              <a:t>36.8</a:t>
            </a:r>
          </a:p>
        </p:txBody>
      </p:sp>
      <p:sp>
        <p:nvSpPr>
          <p:cNvPr id="17" name="TextBox 16"/>
          <p:cNvSpPr txBox="1">
            <a:spLocks noChangeArrowheads="1"/>
          </p:cNvSpPr>
          <p:nvPr/>
        </p:nvSpPr>
        <p:spPr bwMode="auto">
          <a:xfrm>
            <a:off x="7599363" y="3462338"/>
            <a:ext cx="458787" cy="260350"/>
          </a:xfrm>
          <a:prstGeom prst="rect">
            <a:avLst/>
          </a:prstGeom>
          <a:noFill/>
          <a:ln w="9525">
            <a:noFill/>
            <a:miter lim="800000"/>
            <a:headEnd/>
            <a:tailEnd/>
          </a:ln>
        </p:spPr>
        <p:txBody>
          <a:bodyPr wrap="none">
            <a:spAutoFit/>
          </a:bodyPr>
          <a:lstStyle/>
          <a:p>
            <a:pPr fontAlgn="auto">
              <a:spcBef>
                <a:spcPts val="0"/>
              </a:spcBef>
              <a:spcAft>
                <a:spcPts val="0"/>
              </a:spcAft>
              <a:defRPr/>
            </a:pPr>
            <a:r>
              <a:rPr lang="en-US" sz="1050" b="1" dirty="0">
                <a:latin typeface="Arial" pitchFamily="34" charset="0"/>
              </a:rPr>
              <a:t>38.5</a:t>
            </a:r>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p:txBody>
          <a:bodyPr/>
          <a:lstStyle/>
          <a:p>
            <a:r>
              <a:rPr lang="en-US" sz="3200" smtClean="0"/>
              <a:t>Comparable Ongoing Pregnancy Rates per Started </a:t>
            </a:r>
            <a:br>
              <a:rPr lang="en-US" sz="3200" smtClean="0"/>
            </a:br>
            <a:r>
              <a:rPr lang="en-US" sz="3200" smtClean="0"/>
              <a:t>Cycle Regardless of Serum LH on Day of hCG</a:t>
            </a:r>
            <a:r>
              <a:rPr lang="en-US" sz="3200" baseline="30000" smtClean="0"/>
              <a:t>1</a:t>
            </a:r>
          </a:p>
        </p:txBody>
      </p:sp>
      <p:sp>
        <p:nvSpPr>
          <p:cNvPr id="8197" name="Text Box 29"/>
          <p:cNvSpPr txBox="1">
            <a:spLocks noChangeArrowheads="1"/>
          </p:cNvSpPr>
          <p:nvPr/>
        </p:nvSpPr>
        <p:spPr bwMode="auto">
          <a:xfrm>
            <a:off x="187325" y="5959475"/>
            <a:ext cx="8564563" cy="663575"/>
          </a:xfrm>
          <a:prstGeom prst="rect">
            <a:avLst/>
          </a:prstGeom>
          <a:noFill/>
          <a:ln w="9525">
            <a:noFill/>
            <a:miter lim="800000"/>
            <a:headEnd/>
            <a:tailEnd/>
          </a:ln>
        </p:spPr>
        <p:txBody>
          <a:bodyPr lIns="0" tIns="0" rIns="0" bIns="0" anchor="b"/>
          <a:lstStyle/>
          <a:p>
            <a:pPr marL="46038" indent="-46038"/>
            <a:r>
              <a:rPr lang="en-US" sz="1200" baseline="30000">
                <a:latin typeface="Calibri" pitchFamily="34" charset="0"/>
                <a:ea typeface="Arial Unicode MS"/>
                <a:cs typeface="Arial Unicode MS"/>
              </a:rPr>
              <a:t>a </a:t>
            </a:r>
            <a:r>
              <a:rPr lang="en-US" sz="1200">
                <a:latin typeface="Calibri" pitchFamily="34" charset="0"/>
                <a:ea typeface="Arial Unicode MS"/>
                <a:cs typeface="Arial Unicode MS"/>
              </a:rPr>
              <a:t>&gt;25% of patients had a value below the lower limit of quantification and were all included in the &lt;P25 group.</a:t>
            </a:r>
          </a:p>
          <a:p>
            <a:pPr marL="46038" indent="-46038"/>
            <a:r>
              <a:rPr lang="en-US" sz="1200">
                <a:latin typeface="Calibri" pitchFamily="34" charset="0"/>
                <a:ea typeface="Arial Unicode MS"/>
                <a:cs typeface="Arial Unicode MS"/>
              </a:rPr>
              <a:t>	LH = luteinizing hormone; hCG = human chorionic gonadotropin; P = progesterone; </a:t>
            </a:r>
            <a:br>
              <a:rPr lang="en-US" sz="1200">
                <a:latin typeface="Calibri" pitchFamily="34" charset="0"/>
                <a:ea typeface="Arial Unicode MS"/>
                <a:cs typeface="Arial Unicode MS"/>
              </a:rPr>
            </a:br>
            <a:r>
              <a:rPr lang="en-US" sz="1200">
                <a:latin typeface="Calibri" pitchFamily="34" charset="0"/>
                <a:ea typeface="MS PGothic"/>
                <a:cs typeface="MS PGothic"/>
              </a:rPr>
              <a:t>rFSH = </a:t>
            </a:r>
            <a:r>
              <a:rPr lang="en-US" sz="1200">
                <a:latin typeface="Calibri" pitchFamily="34" charset="0"/>
                <a:ea typeface="Arial Unicode MS"/>
                <a:cs typeface="Arial Unicode MS"/>
              </a:rPr>
              <a:t>recombinant follicle-stimulating hormone.</a:t>
            </a:r>
          </a:p>
          <a:p>
            <a:pPr marL="46038" indent="-46038" eaLnBrk="0" hangingPunct="0">
              <a:spcBef>
                <a:spcPct val="25000"/>
              </a:spcBef>
            </a:pPr>
            <a:r>
              <a:rPr lang="en-US" sz="1000" b="1">
                <a:latin typeface="Calibri" pitchFamily="34" charset="0"/>
                <a:ea typeface="Arial Unicode MS"/>
                <a:cs typeface="Arial Unicode MS"/>
              </a:rPr>
              <a:t>	1. </a:t>
            </a:r>
            <a:r>
              <a:rPr lang="en-US" sz="1000">
                <a:latin typeface="Calibri" pitchFamily="34" charset="0"/>
                <a:ea typeface="Arial Unicode MS"/>
                <a:cs typeface="Arial Unicode MS"/>
              </a:rPr>
              <a:t>Doody KJ et al. </a:t>
            </a:r>
            <a:r>
              <a:rPr lang="en-US" sz="1000" i="1">
                <a:latin typeface="Calibri" pitchFamily="34" charset="0"/>
                <a:ea typeface="Arial Unicode MS"/>
                <a:cs typeface="Arial Unicode MS"/>
              </a:rPr>
              <a:t>Reprod Biomed Online. </a:t>
            </a:r>
            <a:r>
              <a:rPr lang="en-US" sz="1000">
                <a:latin typeface="Calibri" pitchFamily="34" charset="0"/>
                <a:ea typeface="Arial Unicode MS"/>
                <a:cs typeface="Arial Unicode MS"/>
              </a:rPr>
              <a:t>2011;23:449–456.</a:t>
            </a:r>
          </a:p>
        </p:txBody>
      </p:sp>
      <p:sp>
        <p:nvSpPr>
          <p:cNvPr id="8198" name="Text Box 223"/>
          <p:cNvSpPr txBox="1">
            <a:spLocks noChangeArrowheads="1"/>
          </p:cNvSpPr>
          <p:nvPr/>
        </p:nvSpPr>
        <p:spPr bwMode="auto">
          <a:xfrm>
            <a:off x="44450" y="0"/>
            <a:ext cx="603250" cy="168275"/>
          </a:xfrm>
          <a:prstGeom prst="rect">
            <a:avLst/>
          </a:prstGeom>
          <a:noFill/>
          <a:ln w="9525" algn="ctr">
            <a:solidFill>
              <a:schemeClr val="tx1"/>
            </a:solidFill>
            <a:miter lim="800000"/>
            <a:headEnd/>
            <a:tailEnd/>
          </a:ln>
        </p:spPr>
        <p:txBody>
          <a:bodyPr lIns="0" tIns="0" rIns="0" bIns="0">
            <a:spAutoFit/>
          </a:bodyPr>
          <a:lstStyle/>
          <a:p>
            <a:pPr algn="ctr" eaLnBrk="0" hangingPunct="0">
              <a:spcBef>
                <a:spcPct val="50000"/>
              </a:spcBef>
            </a:pPr>
            <a:r>
              <a:rPr lang="en-US" sz="1100">
                <a:solidFill>
                  <a:srgbClr val="FFFFFF"/>
                </a:solidFill>
                <a:latin typeface="Calibri" pitchFamily="34" charset="0"/>
                <a:ea typeface="Arial Unicode MS"/>
                <a:cs typeface="Arial Unicode MS"/>
              </a:rPr>
              <a:t>Engage</a:t>
            </a:r>
          </a:p>
        </p:txBody>
      </p:sp>
      <p:graphicFrame>
        <p:nvGraphicFramePr>
          <p:cNvPr id="8194" name="Object 88"/>
          <p:cNvGraphicFramePr>
            <a:graphicFrameLocks noChangeAspect="1"/>
          </p:cNvGraphicFramePr>
          <p:nvPr/>
        </p:nvGraphicFramePr>
        <p:xfrm>
          <a:off x="728663" y="1951038"/>
          <a:ext cx="3830637" cy="2965450"/>
        </p:xfrm>
        <a:graphic>
          <a:graphicData uri="http://schemas.openxmlformats.org/presentationml/2006/ole">
            <p:oleObj spid="_x0000_s8194" name="Chart" r:id="rId4" imgW="3828907" imgH="2962227" progId="MSGraph.Chart.8">
              <p:embed followColorScheme="full"/>
            </p:oleObj>
          </a:graphicData>
        </a:graphic>
      </p:graphicFrame>
      <p:sp>
        <p:nvSpPr>
          <p:cNvPr id="8199" name="Rectangle 10"/>
          <p:cNvSpPr>
            <a:spLocks noChangeArrowheads="1"/>
          </p:cNvSpPr>
          <p:nvPr/>
        </p:nvSpPr>
        <p:spPr bwMode="auto">
          <a:xfrm>
            <a:off x="1319213" y="1622425"/>
            <a:ext cx="3122612" cy="304800"/>
          </a:xfrm>
          <a:prstGeom prst="rect">
            <a:avLst/>
          </a:prstGeom>
          <a:noFill/>
          <a:ln w="9525">
            <a:noFill/>
            <a:miter lim="800000"/>
            <a:headEnd/>
            <a:tailEnd/>
          </a:ln>
        </p:spPr>
        <p:txBody>
          <a:bodyPr>
            <a:spAutoFit/>
          </a:bodyPr>
          <a:lstStyle/>
          <a:p>
            <a:pPr algn="ctr"/>
            <a:r>
              <a:rPr lang="en-US" sz="1400" b="1">
                <a:latin typeface="Calibri" pitchFamily="34" charset="0"/>
              </a:rPr>
              <a:t>ELONVA™ (corifollitropin alfa)</a:t>
            </a:r>
          </a:p>
        </p:txBody>
      </p:sp>
      <p:sp>
        <p:nvSpPr>
          <p:cNvPr id="8200" name="Rectangle 11"/>
          <p:cNvSpPr>
            <a:spLocks noChangeArrowheads="1"/>
          </p:cNvSpPr>
          <p:nvPr/>
        </p:nvSpPr>
        <p:spPr bwMode="auto">
          <a:xfrm>
            <a:off x="5203825" y="1622425"/>
            <a:ext cx="3122613" cy="304800"/>
          </a:xfrm>
          <a:prstGeom prst="rect">
            <a:avLst/>
          </a:prstGeom>
          <a:noFill/>
          <a:ln w="9525">
            <a:noFill/>
            <a:miter lim="800000"/>
            <a:headEnd/>
            <a:tailEnd/>
          </a:ln>
        </p:spPr>
        <p:txBody>
          <a:bodyPr>
            <a:spAutoFit/>
          </a:bodyPr>
          <a:lstStyle/>
          <a:p>
            <a:pPr algn="ctr"/>
            <a:r>
              <a:rPr lang="en-US" sz="1400" b="1">
                <a:latin typeface="Calibri" pitchFamily="34" charset="0"/>
              </a:rPr>
              <a:t>rFSH</a:t>
            </a:r>
          </a:p>
        </p:txBody>
      </p:sp>
      <p:sp>
        <p:nvSpPr>
          <p:cNvPr id="8201" name="Rectangle 12"/>
          <p:cNvSpPr>
            <a:spLocks noChangeArrowheads="1"/>
          </p:cNvSpPr>
          <p:nvPr/>
        </p:nvSpPr>
        <p:spPr bwMode="auto">
          <a:xfrm>
            <a:off x="1133475" y="4846638"/>
            <a:ext cx="3122613" cy="274637"/>
          </a:xfrm>
          <a:prstGeom prst="rect">
            <a:avLst/>
          </a:prstGeom>
          <a:noFill/>
          <a:ln w="9525">
            <a:noFill/>
            <a:miter lim="800000"/>
            <a:headEnd/>
            <a:tailEnd/>
          </a:ln>
        </p:spPr>
        <p:txBody>
          <a:bodyPr>
            <a:spAutoFit/>
          </a:bodyPr>
          <a:lstStyle/>
          <a:p>
            <a:pPr>
              <a:tabLst>
                <a:tab pos="550863" algn="l"/>
                <a:tab pos="1549400" algn="l"/>
                <a:tab pos="2525713" algn="l"/>
              </a:tabLst>
            </a:pPr>
            <a:r>
              <a:rPr lang="en-US" sz="1200" b="1">
                <a:latin typeface="Calibri" pitchFamily="34" charset="0"/>
              </a:rPr>
              <a:t>N = 	208</a:t>
            </a:r>
            <a:r>
              <a:rPr lang="en-US" sz="1200" b="1" baseline="30000">
                <a:latin typeface="Calibri" pitchFamily="34" charset="0"/>
              </a:rPr>
              <a:t>a</a:t>
            </a:r>
            <a:r>
              <a:rPr lang="en-US" sz="1200" b="1">
                <a:latin typeface="Calibri" pitchFamily="34" charset="0"/>
              </a:rPr>
              <a:t> 	307 	170</a:t>
            </a:r>
          </a:p>
        </p:txBody>
      </p:sp>
      <p:graphicFrame>
        <p:nvGraphicFramePr>
          <p:cNvPr id="8195" name="Object 3"/>
          <p:cNvGraphicFramePr>
            <a:graphicFrameLocks noChangeAspect="1"/>
          </p:cNvGraphicFramePr>
          <p:nvPr/>
        </p:nvGraphicFramePr>
        <p:xfrm>
          <a:off x="4692650" y="1928813"/>
          <a:ext cx="3830638" cy="2965450"/>
        </p:xfrm>
        <a:graphic>
          <a:graphicData uri="http://schemas.openxmlformats.org/presentationml/2006/ole">
            <p:oleObj spid="_x0000_s8195" name="Chart" r:id="rId5" imgW="3828907" imgH="2962227" progId="MSGraph.Chart.8">
              <p:embed followColorScheme="full"/>
            </p:oleObj>
          </a:graphicData>
        </a:graphic>
      </p:graphicFrame>
      <p:sp>
        <p:nvSpPr>
          <p:cNvPr id="8202" name="Rectangle 14"/>
          <p:cNvSpPr>
            <a:spLocks noChangeArrowheads="1"/>
          </p:cNvSpPr>
          <p:nvPr/>
        </p:nvSpPr>
        <p:spPr bwMode="auto">
          <a:xfrm>
            <a:off x="5097463" y="4846638"/>
            <a:ext cx="3122612" cy="274637"/>
          </a:xfrm>
          <a:prstGeom prst="rect">
            <a:avLst/>
          </a:prstGeom>
          <a:noFill/>
          <a:ln w="9525">
            <a:noFill/>
            <a:miter lim="800000"/>
            <a:headEnd/>
            <a:tailEnd/>
          </a:ln>
        </p:spPr>
        <p:txBody>
          <a:bodyPr>
            <a:spAutoFit/>
          </a:bodyPr>
          <a:lstStyle/>
          <a:p>
            <a:pPr>
              <a:tabLst>
                <a:tab pos="550863" algn="l"/>
                <a:tab pos="1549400" algn="l"/>
                <a:tab pos="2525713" algn="l"/>
              </a:tabLst>
            </a:pPr>
            <a:r>
              <a:rPr lang="en-US" sz="1200" b="1">
                <a:latin typeface="Calibri" pitchFamily="34" charset="0"/>
              </a:rPr>
              <a:t>N = 	175 	352 	174</a:t>
            </a:r>
          </a:p>
        </p:txBody>
      </p:sp>
      <p:sp>
        <p:nvSpPr>
          <p:cNvPr id="8203" name="Rectangle 15"/>
          <p:cNvSpPr>
            <a:spLocks noChangeArrowheads="1"/>
          </p:cNvSpPr>
          <p:nvPr/>
        </p:nvSpPr>
        <p:spPr bwMode="auto">
          <a:xfrm rot="-5400000">
            <a:off x="-265113" y="3076576"/>
            <a:ext cx="2384425" cy="304800"/>
          </a:xfrm>
          <a:prstGeom prst="rect">
            <a:avLst/>
          </a:prstGeom>
          <a:noFill/>
          <a:ln w="9525">
            <a:noFill/>
            <a:miter lim="800000"/>
            <a:headEnd/>
            <a:tailEnd/>
          </a:ln>
        </p:spPr>
        <p:txBody>
          <a:bodyPr>
            <a:spAutoFit/>
          </a:bodyPr>
          <a:lstStyle/>
          <a:p>
            <a:pPr algn="ctr"/>
            <a:r>
              <a:rPr lang="en-US" sz="1400" b="1">
                <a:latin typeface="Calibri" pitchFamily="34" charset="0"/>
              </a:rPr>
              <a:t> Ongoing Pregnancy Rate, %</a:t>
            </a:r>
          </a:p>
        </p:txBody>
      </p:sp>
      <p:sp>
        <p:nvSpPr>
          <p:cNvPr id="8204" name="TextBox 11"/>
          <p:cNvSpPr txBox="1">
            <a:spLocks noChangeArrowheads="1"/>
          </p:cNvSpPr>
          <p:nvPr/>
        </p:nvSpPr>
        <p:spPr bwMode="auto">
          <a:xfrm>
            <a:off x="1781175" y="3275013"/>
            <a:ext cx="458788" cy="261937"/>
          </a:xfrm>
          <a:prstGeom prst="rect">
            <a:avLst/>
          </a:prstGeom>
          <a:noFill/>
          <a:ln w="9525">
            <a:noFill/>
            <a:miter lim="800000"/>
            <a:headEnd/>
            <a:tailEnd/>
          </a:ln>
        </p:spPr>
        <p:txBody>
          <a:bodyPr wrap="none">
            <a:spAutoFit/>
          </a:bodyPr>
          <a:lstStyle/>
          <a:p>
            <a:r>
              <a:rPr lang="en-US" sz="1100" b="1"/>
              <a:t>36.1</a:t>
            </a:r>
          </a:p>
        </p:txBody>
      </p:sp>
      <p:sp>
        <p:nvSpPr>
          <p:cNvPr id="8205" name="TextBox 12"/>
          <p:cNvSpPr txBox="1">
            <a:spLocks noChangeArrowheads="1"/>
          </p:cNvSpPr>
          <p:nvPr/>
        </p:nvSpPr>
        <p:spPr bwMode="auto">
          <a:xfrm>
            <a:off x="2713038" y="3171825"/>
            <a:ext cx="458787" cy="261938"/>
          </a:xfrm>
          <a:prstGeom prst="rect">
            <a:avLst/>
          </a:prstGeom>
          <a:noFill/>
          <a:ln w="9525">
            <a:noFill/>
            <a:miter lim="800000"/>
            <a:headEnd/>
            <a:tailEnd/>
          </a:ln>
        </p:spPr>
        <p:txBody>
          <a:bodyPr wrap="none">
            <a:spAutoFit/>
          </a:bodyPr>
          <a:lstStyle/>
          <a:p>
            <a:r>
              <a:rPr lang="en-US" sz="1100" b="1"/>
              <a:t>41.0</a:t>
            </a:r>
          </a:p>
        </p:txBody>
      </p:sp>
      <p:sp>
        <p:nvSpPr>
          <p:cNvPr id="8206" name="TextBox 13"/>
          <p:cNvSpPr txBox="1">
            <a:spLocks noChangeArrowheads="1"/>
          </p:cNvSpPr>
          <p:nvPr/>
        </p:nvSpPr>
        <p:spPr bwMode="auto">
          <a:xfrm>
            <a:off x="3651250" y="3121025"/>
            <a:ext cx="458788" cy="260350"/>
          </a:xfrm>
          <a:prstGeom prst="rect">
            <a:avLst/>
          </a:prstGeom>
          <a:noFill/>
          <a:ln w="9525">
            <a:noFill/>
            <a:miter lim="800000"/>
            <a:headEnd/>
            <a:tailEnd/>
          </a:ln>
        </p:spPr>
        <p:txBody>
          <a:bodyPr wrap="none">
            <a:spAutoFit/>
          </a:bodyPr>
          <a:lstStyle/>
          <a:p>
            <a:r>
              <a:rPr lang="en-US" sz="1100" b="1"/>
              <a:t>42.9</a:t>
            </a:r>
          </a:p>
        </p:txBody>
      </p:sp>
      <p:sp>
        <p:nvSpPr>
          <p:cNvPr id="8207" name="TextBox 14"/>
          <p:cNvSpPr txBox="1">
            <a:spLocks noChangeArrowheads="1"/>
          </p:cNvSpPr>
          <p:nvPr/>
        </p:nvSpPr>
        <p:spPr bwMode="auto">
          <a:xfrm>
            <a:off x="5734050" y="3282950"/>
            <a:ext cx="458788" cy="261938"/>
          </a:xfrm>
          <a:prstGeom prst="rect">
            <a:avLst/>
          </a:prstGeom>
          <a:noFill/>
          <a:ln w="9525">
            <a:noFill/>
            <a:miter lim="800000"/>
            <a:headEnd/>
            <a:tailEnd/>
          </a:ln>
        </p:spPr>
        <p:txBody>
          <a:bodyPr wrap="none">
            <a:spAutoFit/>
          </a:bodyPr>
          <a:lstStyle/>
          <a:p>
            <a:r>
              <a:rPr lang="en-US" sz="1100" b="1"/>
              <a:t>36.0</a:t>
            </a:r>
          </a:p>
        </p:txBody>
      </p:sp>
      <p:sp>
        <p:nvSpPr>
          <p:cNvPr id="8208" name="TextBox 15"/>
          <p:cNvSpPr txBox="1">
            <a:spLocks noChangeArrowheads="1"/>
          </p:cNvSpPr>
          <p:nvPr/>
        </p:nvSpPr>
        <p:spPr bwMode="auto">
          <a:xfrm>
            <a:off x="6656388" y="3243263"/>
            <a:ext cx="458787" cy="261937"/>
          </a:xfrm>
          <a:prstGeom prst="rect">
            <a:avLst/>
          </a:prstGeom>
          <a:noFill/>
          <a:ln w="9525">
            <a:noFill/>
            <a:miter lim="800000"/>
            <a:headEnd/>
            <a:tailEnd/>
          </a:ln>
        </p:spPr>
        <p:txBody>
          <a:bodyPr wrap="none">
            <a:spAutoFit/>
          </a:bodyPr>
          <a:lstStyle/>
          <a:p>
            <a:r>
              <a:rPr lang="en-US" sz="1100" b="1"/>
              <a:t>37.5</a:t>
            </a:r>
          </a:p>
        </p:txBody>
      </p:sp>
      <p:sp>
        <p:nvSpPr>
          <p:cNvPr id="8209" name="TextBox 16"/>
          <p:cNvSpPr txBox="1">
            <a:spLocks noChangeArrowheads="1"/>
          </p:cNvSpPr>
          <p:nvPr/>
        </p:nvSpPr>
        <p:spPr bwMode="auto">
          <a:xfrm>
            <a:off x="7596188" y="3128963"/>
            <a:ext cx="458787" cy="260350"/>
          </a:xfrm>
          <a:prstGeom prst="rect">
            <a:avLst/>
          </a:prstGeom>
          <a:noFill/>
          <a:ln w="9525">
            <a:noFill/>
            <a:miter lim="800000"/>
            <a:headEnd/>
            <a:tailEnd/>
          </a:ln>
        </p:spPr>
        <p:txBody>
          <a:bodyPr wrap="none">
            <a:spAutoFit/>
          </a:bodyPr>
          <a:lstStyle/>
          <a:p>
            <a:r>
              <a:rPr lang="en-US" sz="1100" b="1"/>
              <a:t>42.5</a:t>
            </a:r>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2"/>
          <p:cNvSpPr>
            <a:spLocks noGrp="1" noChangeArrowheads="1"/>
          </p:cNvSpPr>
          <p:nvPr>
            <p:ph type="title"/>
          </p:nvPr>
        </p:nvSpPr>
        <p:spPr>
          <a:xfrm>
            <a:off x="468313" y="188913"/>
            <a:ext cx="8229600" cy="719137"/>
          </a:xfrm>
        </p:spPr>
        <p:txBody>
          <a:bodyPr/>
          <a:lstStyle/>
          <a:p>
            <a:r>
              <a:rPr lang="en-US" sz="4000" smtClean="0"/>
              <a:t>Summary</a:t>
            </a:r>
          </a:p>
        </p:txBody>
      </p:sp>
      <p:sp>
        <p:nvSpPr>
          <p:cNvPr id="89090" name="Rectangle 3"/>
          <p:cNvSpPr>
            <a:spLocks noGrp="1" noChangeArrowheads="1"/>
          </p:cNvSpPr>
          <p:nvPr>
            <p:ph type="body" idx="1"/>
          </p:nvPr>
        </p:nvSpPr>
        <p:spPr>
          <a:xfrm>
            <a:off x="468313" y="981075"/>
            <a:ext cx="8229600" cy="4525963"/>
          </a:xfrm>
        </p:spPr>
        <p:txBody>
          <a:bodyPr/>
          <a:lstStyle/>
          <a:p>
            <a:r>
              <a:rPr lang="en-US" sz="2400" smtClean="0"/>
              <a:t>Serum LH levels vary considerably throughout stimulation </a:t>
            </a:r>
            <a:br>
              <a:rPr lang="en-US" sz="2400" smtClean="0"/>
            </a:br>
            <a:r>
              <a:rPr lang="en-US" sz="2400" smtClean="0"/>
              <a:t>in women undergoing rFSH/GnRH antagonist cycles</a:t>
            </a:r>
            <a:r>
              <a:rPr lang="en-US" sz="2400" baseline="30000" smtClean="0"/>
              <a:t>1</a:t>
            </a:r>
            <a:r>
              <a:rPr lang="en-US" sz="2400" smtClean="0"/>
              <a:t> </a:t>
            </a:r>
          </a:p>
          <a:p>
            <a:r>
              <a:rPr lang="en-US" sz="2400" smtClean="0"/>
              <a:t>Increased serum LH levels were associated with increased age, whereas the number of follicles and oocytes decreased with increasing LH level</a:t>
            </a:r>
            <a:r>
              <a:rPr lang="en-US" sz="2400" baseline="30000" smtClean="0"/>
              <a:t>1</a:t>
            </a:r>
            <a:r>
              <a:rPr lang="en-US" sz="2400" smtClean="0"/>
              <a:t> </a:t>
            </a:r>
          </a:p>
          <a:p>
            <a:r>
              <a:rPr lang="en-US" sz="2400" smtClean="0"/>
              <a:t>The ongoing pregnancy rates were similar in women with the lowest or highest LH levels on days 1, 5, and 8 of stimulation</a:t>
            </a:r>
            <a:r>
              <a:rPr lang="en-US" sz="2400" baseline="30000" smtClean="0"/>
              <a:t>1,2</a:t>
            </a:r>
          </a:p>
        </p:txBody>
      </p:sp>
      <p:sp>
        <p:nvSpPr>
          <p:cNvPr id="89091" name="Text Box 29"/>
          <p:cNvSpPr txBox="1">
            <a:spLocks noChangeArrowheads="1"/>
          </p:cNvSpPr>
          <p:nvPr/>
        </p:nvSpPr>
        <p:spPr bwMode="auto">
          <a:xfrm>
            <a:off x="250825" y="5951538"/>
            <a:ext cx="8564563" cy="663575"/>
          </a:xfrm>
          <a:prstGeom prst="rect">
            <a:avLst/>
          </a:prstGeom>
          <a:noFill/>
          <a:ln w="9525">
            <a:noFill/>
            <a:miter lim="800000"/>
            <a:headEnd/>
            <a:tailEnd/>
          </a:ln>
        </p:spPr>
        <p:txBody>
          <a:bodyPr lIns="0" tIns="0" rIns="0" bIns="0" anchor="b"/>
          <a:lstStyle/>
          <a:p>
            <a:r>
              <a:rPr lang="en-US" sz="1200">
                <a:latin typeface="Calibri" pitchFamily="34" charset="0"/>
                <a:ea typeface="MS PGothic"/>
                <a:cs typeface="MS PGothic"/>
              </a:rPr>
              <a:t>LH = luteinizing hormone; rFSH = </a:t>
            </a:r>
            <a:r>
              <a:rPr lang="en-US" sz="1200">
                <a:latin typeface="Calibri" pitchFamily="34" charset="0"/>
                <a:ea typeface="Arial Unicode MS"/>
                <a:cs typeface="Arial Unicode MS"/>
              </a:rPr>
              <a:t>recombinant follicle-stimulating hormone; IVF = in vitro fertilization; ICSI = intracytoplasmic sperm injection; </a:t>
            </a:r>
            <a:br>
              <a:rPr lang="en-US" sz="1200">
                <a:latin typeface="Calibri" pitchFamily="34" charset="0"/>
                <a:ea typeface="Arial Unicode MS"/>
                <a:cs typeface="Arial Unicode MS"/>
              </a:rPr>
            </a:br>
            <a:r>
              <a:rPr lang="en-US" sz="1200">
                <a:latin typeface="Calibri" pitchFamily="34" charset="0"/>
                <a:ea typeface="Arial Unicode MS"/>
                <a:cs typeface="Arial Unicode MS"/>
              </a:rPr>
              <a:t>GnRH = gonadotropin-releasing hormone. </a:t>
            </a:r>
          </a:p>
          <a:p>
            <a:pPr eaLnBrk="0" hangingPunct="0">
              <a:spcBef>
                <a:spcPct val="25000"/>
              </a:spcBef>
            </a:pPr>
            <a:r>
              <a:rPr lang="en-US" sz="1000" b="1">
                <a:latin typeface="Calibri" pitchFamily="34" charset="0"/>
                <a:ea typeface="Arial Unicode MS"/>
                <a:cs typeface="Arial Unicode MS"/>
              </a:rPr>
              <a:t>1. </a:t>
            </a:r>
            <a:r>
              <a:rPr lang="en-US" sz="1000">
                <a:latin typeface="Calibri" pitchFamily="34" charset="0"/>
                <a:ea typeface="Arial Unicode MS"/>
                <a:cs typeface="Arial Unicode MS"/>
              </a:rPr>
              <a:t>Doody KJ et al. </a:t>
            </a:r>
            <a:r>
              <a:rPr lang="en-US" sz="1000" i="1">
                <a:latin typeface="Calibri" pitchFamily="34" charset="0"/>
                <a:ea typeface="Arial Unicode MS"/>
                <a:cs typeface="Arial Unicode MS"/>
              </a:rPr>
              <a:t>Reprod Biomed Online. </a:t>
            </a:r>
            <a:r>
              <a:rPr lang="en-US" sz="1000">
                <a:latin typeface="Calibri" pitchFamily="34" charset="0"/>
                <a:ea typeface="Arial Unicode MS"/>
                <a:cs typeface="Arial Unicode MS"/>
              </a:rPr>
              <a:t>2011. In press.</a:t>
            </a:r>
            <a:br>
              <a:rPr lang="en-US" sz="1000">
                <a:latin typeface="Calibri" pitchFamily="34" charset="0"/>
                <a:ea typeface="Arial Unicode MS"/>
                <a:cs typeface="Arial Unicode MS"/>
              </a:rPr>
            </a:br>
            <a:r>
              <a:rPr lang="en-US" sz="1000" b="1">
                <a:latin typeface="Calibri" pitchFamily="34" charset="0"/>
                <a:ea typeface="Arial Unicode MS"/>
                <a:cs typeface="Arial Unicode MS"/>
              </a:rPr>
              <a:t>2. </a:t>
            </a:r>
            <a:r>
              <a:rPr lang="en-US" sz="1000">
                <a:latin typeface="Calibri" pitchFamily="34" charset="0"/>
                <a:ea typeface="Arial Unicode MS"/>
                <a:cs typeface="Arial Unicode MS"/>
              </a:rPr>
              <a:t>Doody K et al. </a:t>
            </a:r>
            <a:r>
              <a:rPr lang="en-US" sz="1000" i="1">
                <a:latin typeface="Calibri" pitchFamily="34" charset="0"/>
                <a:ea typeface="Arial Unicode MS"/>
                <a:cs typeface="Arial Unicode MS"/>
              </a:rPr>
              <a:t>Reprod Biomed Online. </a:t>
            </a:r>
            <a:r>
              <a:rPr lang="en-US" sz="1000">
                <a:latin typeface="Calibri" pitchFamily="34" charset="0"/>
                <a:ea typeface="Arial Unicode MS"/>
                <a:cs typeface="Arial Unicode MS"/>
              </a:rPr>
              <a:t>2010;20:565‒567.</a:t>
            </a:r>
          </a:p>
        </p:txBody>
      </p:sp>
      <p:sp>
        <p:nvSpPr>
          <p:cNvPr id="89092" name="Text Box 223"/>
          <p:cNvSpPr txBox="1">
            <a:spLocks noChangeArrowheads="1"/>
          </p:cNvSpPr>
          <p:nvPr/>
        </p:nvSpPr>
        <p:spPr bwMode="auto">
          <a:xfrm>
            <a:off x="44450" y="0"/>
            <a:ext cx="603250" cy="168275"/>
          </a:xfrm>
          <a:prstGeom prst="rect">
            <a:avLst/>
          </a:prstGeom>
          <a:noFill/>
          <a:ln w="9525" algn="ctr">
            <a:solidFill>
              <a:schemeClr val="tx1"/>
            </a:solidFill>
            <a:miter lim="800000"/>
            <a:headEnd/>
            <a:tailEnd/>
          </a:ln>
        </p:spPr>
        <p:txBody>
          <a:bodyPr lIns="0" tIns="0" rIns="0" bIns="0">
            <a:spAutoFit/>
          </a:bodyPr>
          <a:lstStyle/>
          <a:p>
            <a:pPr algn="ctr" eaLnBrk="0" hangingPunct="0">
              <a:spcBef>
                <a:spcPct val="50000"/>
              </a:spcBef>
            </a:pPr>
            <a:r>
              <a:rPr lang="en-US" sz="1100">
                <a:solidFill>
                  <a:srgbClr val="FFFFFF"/>
                </a:solidFill>
                <a:latin typeface="Calibri" pitchFamily="34" charset="0"/>
                <a:ea typeface="Arial Unicode MS"/>
                <a:cs typeface="Arial Unicode MS"/>
              </a:rPr>
              <a:t>Engage</a:t>
            </a: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2"/>
          <p:cNvSpPr>
            <a:spLocks noGrp="1" noChangeArrowheads="1"/>
          </p:cNvSpPr>
          <p:nvPr>
            <p:ph type="title"/>
          </p:nvPr>
        </p:nvSpPr>
        <p:spPr/>
        <p:txBody>
          <a:bodyPr/>
          <a:lstStyle/>
          <a:p>
            <a:r>
              <a:rPr lang="en-US" smtClean="0"/>
              <a:t>Subjects with SAEs, AEs, and OHSS</a:t>
            </a:r>
            <a:r>
              <a:rPr lang="en-US" baseline="30000" smtClean="0"/>
              <a:t>1</a:t>
            </a:r>
            <a:endParaRPr lang="en-US" smtClean="0"/>
          </a:p>
        </p:txBody>
      </p:sp>
      <p:sp>
        <p:nvSpPr>
          <p:cNvPr id="91138" name="Text Box 38"/>
          <p:cNvSpPr txBox="1">
            <a:spLocks noChangeArrowheads="1"/>
          </p:cNvSpPr>
          <p:nvPr/>
        </p:nvSpPr>
        <p:spPr bwMode="auto">
          <a:xfrm>
            <a:off x="177800" y="5608638"/>
            <a:ext cx="8918575" cy="992187"/>
          </a:xfrm>
          <a:prstGeom prst="rect">
            <a:avLst/>
          </a:prstGeom>
          <a:noFill/>
          <a:ln w="9525">
            <a:noFill/>
            <a:miter lim="800000"/>
            <a:headEnd/>
            <a:tailEnd/>
          </a:ln>
        </p:spPr>
        <p:txBody>
          <a:bodyPr lIns="0" tIns="0" rIns="0" bIns="0" anchor="b"/>
          <a:lstStyle/>
          <a:p>
            <a:pPr marL="60325" indent="-60325"/>
            <a:r>
              <a:rPr lang="en-US" sz="1200" baseline="30000">
                <a:latin typeface="Calibri" pitchFamily="34" charset="0"/>
                <a:ea typeface="MS PGothic"/>
                <a:cs typeface="MS PGothic"/>
              </a:rPr>
              <a:t>a</a:t>
            </a:r>
            <a:r>
              <a:rPr lang="en-US" sz="1200">
                <a:latin typeface="Calibri" pitchFamily="34" charset="0"/>
                <a:ea typeface="MS PGothic"/>
                <a:cs typeface="MS PGothic"/>
              </a:rPr>
              <a:t>Inadvertently, 2 patients randomized to ELONVA were treated with daily rFSH,</a:t>
            </a:r>
            <a:r>
              <a:rPr lang="en-US" sz="1200" baseline="30000">
                <a:latin typeface="Calibri" pitchFamily="34" charset="0"/>
                <a:ea typeface="MS PGothic"/>
                <a:cs typeface="MS PGothic"/>
              </a:rPr>
              <a:t> </a:t>
            </a:r>
            <a:r>
              <a:rPr lang="en-US" sz="1200">
                <a:latin typeface="Calibri" pitchFamily="34" charset="0"/>
                <a:ea typeface="MS PGothic"/>
                <a:cs typeface="MS PGothic"/>
              </a:rPr>
              <a:t>and 1 patient randomized to daily rFSH was treated with ELONVA. Patients are analyzed “as randomized” for efficacy and “as treated” for safety parameters. SAE = serious adverse event; </a:t>
            </a:r>
            <a:r>
              <a:rPr lang="en-US" sz="1200">
                <a:latin typeface="Calibri" pitchFamily="34" charset="0"/>
                <a:ea typeface="Arial Unicode MS"/>
                <a:cs typeface="Arial Unicode MS"/>
              </a:rPr>
              <a:t>rFSH = recombinant follicle-stimulating hormone</a:t>
            </a:r>
            <a:r>
              <a:rPr lang="en-US" sz="1200">
                <a:latin typeface="Calibri" pitchFamily="34" charset="0"/>
                <a:ea typeface="MS PGothic"/>
                <a:cs typeface="MS PGothic"/>
              </a:rPr>
              <a:t>; </a:t>
            </a:r>
            <a:r>
              <a:rPr lang="en-US" sz="1200">
                <a:latin typeface="Calibri" pitchFamily="34" charset="0"/>
                <a:ea typeface="Arial Unicode MS"/>
                <a:cs typeface="Arial Unicode MS"/>
              </a:rPr>
              <a:t>OHSS = ovarian hyperstimulation syndrome. No significant differences between groups.</a:t>
            </a:r>
            <a:endParaRPr lang="en-US" sz="1200">
              <a:latin typeface="Calibri" pitchFamily="34" charset="0"/>
              <a:ea typeface="MS PGothic"/>
              <a:cs typeface="MS PGothic"/>
            </a:endParaRPr>
          </a:p>
          <a:p>
            <a:pPr marL="60325" indent="-60325" eaLnBrk="0" hangingPunct="0">
              <a:spcBef>
                <a:spcPct val="25000"/>
              </a:spcBef>
            </a:pPr>
            <a:r>
              <a:rPr lang="en-US" sz="1000" b="1">
                <a:latin typeface="Calibri" pitchFamily="34" charset="0"/>
                <a:ea typeface="MS PGothic"/>
                <a:cs typeface="MS PGothic"/>
              </a:rPr>
              <a:t>	1.</a:t>
            </a:r>
            <a:r>
              <a:rPr lang="en-US" sz="1000" b="1" i="1">
                <a:latin typeface="Calibri" pitchFamily="34" charset="0"/>
                <a:ea typeface="MS PGothic"/>
                <a:cs typeface="MS PGothic"/>
              </a:rPr>
              <a:t> </a:t>
            </a:r>
            <a:r>
              <a:rPr lang="en-US" sz="1000">
                <a:latin typeface="Calibri" pitchFamily="34" charset="0"/>
                <a:ea typeface="MS PGothic"/>
                <a:cs typeface="MS PGothic"/>
              </a:rPr>
              <a:t>Devroey P et al. </a:t>
            </a:r>
            <a:r>
              <a:rPr lang="en-US" sz="1000" i="1">
                <a:latin typeface="Calibri" pitchFamily="34" charset="0"/>
                <a:ea typeface="MS PGothic"/>
                <a:cs typeface="MS PGothic"/>
              </a:rPr>
              <a:t>Hum Reprod. </a:t>
            </a:r>
            <a:r>
              <a:rPr lang="en-US" sz="1000">
                <a:latin typeface="Calibri" pitchFamily="34" charset="0"/>
                <a:ea typeface="MS PGothic"/>
                <a:cs typeface="MS PGothic"/>
              </a:rPr>
              <a:t>2009;24:3063‒3072.</a:t>
            </a:r>
          </a:p>
        </p:txBody>
      </p:sp>
      <p:sp>
        <p:nvSpPr>
          <p:cNvPr id="91139" name="Rectangle 32"/>
          <p:cNvSpPr>
            <a:spLocks noChangeArrowheads="1"/>
          </p:cNvSpPr>
          <p:nvPr/>
        </p:nvSpPr>
        <p:spPr bwMode="auto">
          <a:xfrm>
            <a:off x="2646363" y="1239838"/>
            <a:ext cx="3844925" cy="307975"/>
          </a:xfrm>
          <a:prstGeom prst="rect">
            <a:avLst/>
          </a:prstGeom>
          <a:noFill/>
          <a:ln w="9525" algn="ctr">
            <a:noFill/>
            <a:miter lim="800000"/>
            <a:headEnd/>
            <a:tailEnd/>
          </a:ln>
        </p:spPr>
        <p:txBody>
          <a:bodyPr wrap="none" lIns="0" tIns="0" rIns="0" bIns="0">
            <a:spAutoFit/>
          </a:bodyPr>
          <a:lstStyle/>
          <a:p>
            <a:pPr algn="ctr" eaLnBrk="0" hangingPunct="0"/>
            <a:r>
              <a:rPr lang="en-US" sz="2000">
                <a:latin typeface="Calibri" pitchFamily="34" charset="0"/>
                <a:ea typeface="Arial Unicode MS"/>
                <a:cs typeface="Arial Unicode MS"/>
              </a:rPr>
              <a:t>SAEs were similar with ELONVA vs rFSH</a:t>
            </a:r>
          </a:p>
        </p:txBody>
      </p:sp>
      <p:sp>
        <p:nvSpPr>
          <p:cNvPr id="91140" name="Text Box 223"/>
          <p:cNvSpPr txBox="1">
            <a:spLocks noChangeArrowheads="1"/>
          </p:cNvSpPr>
          <p:nvPr/>
        </p:nvSpPr>
        <p:spPr bwMode="auto">
          <a:xfrm>
            <a:off x="44450" y="0"/>
            <a:ext cx="603250" cy="168275"/>
          </a:xfrm>
          <a:prstGeom prst="rect">
            <a:avLst/>
          </a:prstGeom>
          <a:noFill/>
          <a:ln w="9525" algn="ctr">
            <a:solidFill>
              <a:schemeClr val="tx1"/>
            </a:solidFill>
            <a:miter lim="800000"/>
            <a:headEnd/>
            <a:tailEnd/>
          </a:ln>
        </p:spPr>
        <p:txBody>
          <a:bodyPr lIns="0" tIns="0" rIns="0" bIns="0">
            <a:spAutoFit/>
          </a:bodyPr>
          <a:lstStyle/>
          <a:p>
            <a:pPr algn="ctr" eaLnBrk="0" hangingPunct="0">
              <a:spcBef>
                <a:spcPct val="50000"/>
              </a:spcBef>
            </a:pPr>
            <a:r>
              <a:rPr lang="en-US" sz="1100">
                <a:latin typeface="Calibri" pitchFamily="34" charset="0"/>
                <a:ea typeface="Arial Unicode MS"/>
                <a:cs typeface="Arial Unicode MS"/>
              </a:rPr>
              <a:t>Engage</a:t>
            </a:r>
          </a:p>
        </p:txBody>
      </p:sp>
      <p:sp>
        <p:nvSpPr>
          <p:cNvPr id="9" name="Content Placeholder 1"/>
          <p:cNvSpPr txBox="1">
            <a:spLocks/>
          </p:cNvSpPr>
          <p:nvPr/>
        </p:nvSpPr>
        <p:spPr>
          <a:xfrm>
            <a:off x="595313" y="5262563"/>
            <a:ext cx="7939087" cy="565150"/>
          </a:xfrm>
          <a:prstGeom prst="rect">
            <a:avLst/>
          </a:prstGeom>
        </p:spPr>
        <p:txBody>
          <a:bodyPr/>
          <a:lstStyle/>
          <a:p>
            <a:pPr marL="342900" indent="-342900" algn="ctr" eaLnBrk="0" fontAlgn="auto" hangingPunct="0">
              <a:spcBef>
                <a:spcPts val="600"/>
              </a:spcBef>
              <a:spcAft>
                <a:spcPts val="0"/>
              </a:spcAft>
              <a:defRPr/>
            </a:pPr>
            <a:r>
              <a:rPr lang="en-US" sz="1500" kern="0" dirty="0">
                <a:latin typeface="Arial" pitchFamily="34" charset="0"/>
              </a:rPr>
              <a:t>37 SAEs occurred in 34 subjects treated with ELONVA, vs 37 SAEs in 28 subjects treated with daily </a:t>
            </a:r>
            <a:r>
              <a:rPr lang="en-US" sz="1500" kern="0" dirty="0" err="1">
                <a:latin typeface="Arial" pitchFamily="34" charset="0"/>
              </a:rPr>
              <a:t>rFSH</a:t>
            </a:r>
            <a:endParaRPr lang="en-US" sz="1500" kern="0" dirty="0">
              <a:latin typeface="+mn-lt"/>
            </a:endParaRPr>
          </a:p>
        </p:txBody>
      </p:sp>
      <p:graphicFrame>
        <p:nvGraphicFramePr>
          <p:cNvPr id="8" name="Group 35"/>
          <p:cNvGraphicFramePr>
            <a:graphicFrameLocks noGrp="1"/>
          </p:cNvGraphicFramePr>
          <p:nvPr/>
        </p:nvGraphicFramePr>
        <p:xfrm>
          <a:off x="500063" y="1617663"/>
          <a:ext cx="8453437" cy="3463925"/>
        </p:xfrm>
        <a:graphic>
          <a:graphicData uri="http://schemas.openxmlformats.org/drawingml/2006/table">
            <a:tbl>
              <a:tblPr/>
              <a:tblGrid>
                <a:gridCol w="2339979"/>
                <a:gridCol w="3219183"/>
                <a:gridCol w="2894275"/>
              </a:tblGrid>
              <a:tr h="249945">
                <a:tc>
                  <a:txBody>
                    <a:bodyPr/>
                    <a:lstStyle/>
                    <a:p>
                      <a:pPr marL="0" marR="0" lvl="0" indent="0" algn="l" defTabSz="914400" rtl="0" eaLnBrk="1" fontAlgn="base" latinLnBrk="0" hangingPunct="1">
                        <a:lnSpc>
                          <a:spcPct val="100000"/>
                        </a:lnSpc>
                        <a:spcBef>
                          <a:spcPts val="600"/>
                        </a:spcBef>
                        <a:spcAft>
                          <a:spcPct val="0"/>
                        </a:spcAft>
                        <a:buClrTx/>
                        <a:buSzTx/>
                        <a:buFont typeface="Wingdings" pitchFamily="2" charset="2"/>
                        <a:buNone/>
                        <a:tabLst/>
                      </a:pPr>
                      <a:endParaRPr kumimoji="0" lang="it-IT" sz="1400" b="0" i="0" u="none" strike="noStrike" cap="none" normalizeH="0" baseline="0" dirty="0" smtClean="0">
                        <a:ln>
                          <a:noFill/>
                        </a:ln>
                        <a:solidFill>
                          <a:schemeClr val="bg1"/>
                        </a:solidFill>
                        <a:effectLst/>
                        <a:latin typeface="Arial Narrow" pitchFamily="34" charset="0"/>
                        <a:cs typeface="Arial" pitchFamily="34" charset="0"/>
                      </a:endParaRPr>
                    </a:p>
                  </a:txBody>
                  <a:tcPr marL="91428" marR="91428" marT="18283" marB="18283" horzOverflow="overflow">
                    <a:lnL>
                      <a:noFill/>
                    </a:lnL>
                    <a:lnR>
                      <a:noFill/>
                    </a:lnR>
                    <a:lnT>
                      <a:noFill/>
                    </a:lnT>
                    <a:lnB>
                      <a:noFill/>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300" b="1" i="0" u="none" strike="noStrike" cap="none" normalizeH="0" baseline="0" dirty="0" smtClean="0">
                          <a:ln>
                            <a:noFill/>
                          </a:ln>
                          <a:solidFill>
                            <a:schemeClr val="bg1"/>
                          </a:solidFill>
                          <a:effectLst/>
                          <a:latin typeface="Arial Narrow" pitchFamily="34" charset="0"/>
                          <a:cs typeface="Arial" pitchFamily="34" charset="0"/>
                        </a:rPr>
                        <a:t>Patients, % (n)</a:t>
                      </a:r>
                    </a:p>
                  </a:txBody>
                  <a:tcPr marL="91428" marR="91428" marT="18283" marB="18283" anchor="b" horzOverflow="overflow">
                    <a:lnL>
                      <a:noFill/>
                    </a:lnL>
                    <a:lnR>
                      <a:noFill/>
                    </a:lnR>
                    <a:lnT>
                      <a:noFill/>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r>
              <a:tr h="335230">
                <a:tc>
                  <a:txBody>
                    <a:bodyPr/>
                    <a:lstStyle/>
                    <a:p>
                      <a:pPr marL="0" marR="0" lvl="0" indent="0" algn="l" defTabSz="914400" rtl="0" eaLnBrk="1" fontAlgn="base" latinLnBrk="0" hangingPunct="1">
                        <a:lnSpc>
                          <a:spcPct val="100000"/>
                        </a:lnSpc>
                        <a:spcBef>
                          <a:spcPts val="600"/>
                        </a:spcBef>
                        <a:spcAft>
                          <a:spcPct val="0"/>
                        </a:spcAft>
                        <a:buClrTx/>
                        <a:buSzTx/>
                        <a:buFont typeface="Wingdings" pitchFamily="2" charset="2"/>
                        <a:buNone/>
                        <a:tabLst/>
                      </a:pPr>
                      <a:endParaRPr kumimoji="0" lang="it-IT" sz="1400" b="0" i="0" u="none" strike="noStrike" cap="none" normalizeH="0" baseline="0" dirty="0" smtClean="0">
                        <a:ln>
                          <a:noFill/>
                        </a:ln>
                        <a:solidFill>
                          <a:schemeClr val="bg1"/>
                        </a:solidFill>
                        <a:effectLst/>
                        <a:latin typeface="Arial Narrow" pitchFamily="34" charset="0"/>
                        <a:cs typeface="Arial" pitchFamily="34" charset="0"/>
                      </a:endParaRPr>
                    </a:p>
                  </a:txBody>
                  <a:tcPr marL="91428" marR="91428" marT="18283" marB="18283" horzOverflow="overflow">
                    <a:lnL>
                      <a:noFill/>
                    </a:lnL>
                    <a:lnR>
                      <a:noFill/>
                    </a:lnR>
                    <a:lnT>
                      <a:noFill/>
                    </a:lnT>
                    <a:lnB>
                      <a:noFill/>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300" b="1" i="0" u="none" strike="noStrike" cap="none" normalizeH="0" baseline="0" dirty="0" smtClean="0">
                          <a:ln>
                            <a:noFill/>
                          </a:ln>
                          <a:solidFill>
                            <a:schemeClr val="bg1"/>
                          </a:solidFill>
                          <a:effectLst/>
                          <a:latin typeface="Arial Narrow" pitchFamily="34" charset="0"/>
                          <a:cs typeface="Arial" pitchFamily="34" charset="0"/>
                        </a:rPr>
                        <a:t>ELONVA</a:t>
                      </a:r>
                      <a:r>
                        <a:rPr kumimoji="0" lang="en-US" sz="1300" b="1" i="0" u="none" strike="noStrike" cap="none" normalizeH="0" baseline="30000" dirty="0" smtClean="0">
                          <a:ln>
                            <a:noFill/>
                          </a:ln>
                          <a:solidFill>
                            <a:schemeClr val="bg1"/>
                          </a:solidFill>
                          <a:effectLst/>
                          <a:latin typeface="Arial Narrow" pitchFamily="34" charset="0"/>
                          <a:cs typeface="Arial" pitchFamily="34" charset="0"/>
                        </a:rPr>
                        <a:t>TM</a:t>
                      </a:r>
                      <a:r>
                        <a:rPr kumimoji="0" lang="en-US" sz="1300" b="1" i="0" u="none" strike="noStrike" cap="none" normalizeH="0" baseline="0" dirty="0" smtClean="0">
                          <a:ln>
                            <a:noFill/>
                          </a:ln>
                          <a:solidFill>
                            <a:schemeClr val="bg1"/>
                          </a:solidFill>
                          <a:effectLst/>
                          <a:latin typeface="Arial Narrow" pitchFamily="34" charset="0"/>
                          <a:cs typeface="Arial" pitchFamily="34" charset="0"/>
                        </a:rPr>
                        <a:t> (corifollitropin alfa) 150 µg (n=755</a:t>
                      </a:r>
                      <a:r>
                        <a:rPr kumimoji="0" lang="en-US" sz="1300" b="1" i="0" u="none" strike="noStrike" cap="none" normalizeH="0" baseline="30000" dirty="0" smtClean="0">
                          <a:ln>
                            <a:noFill/>
                          </a:ln>
                          <a:solidFill>
                            <a:schemeClr val="bg1"/>
                          </a:solidFill>
                          <a:effectLst/>
                          <a:latin typeface="Arial Narrow" pitchFamily="34" charset="0"/>
                          <a:cs typeface="Arial" pitchFamily="34" charset="0"/>
                        </a:rPr>
                        <a:t>a</a:t>
                      </a:r>
                      <a:r>
                        <a:rPr kumimoji="0" lang="en-US" sz="1300" b="1" i="0" u="none" strike="noStrike" cap="none" normalizeH="0" baseline="0" dirty="0" smtClean="0">
                          <a:ln>
                            <a:noFill/>
                          </a:ln>
                          <a:solidFill>
                            <a:schemeClr val="bg1"/>
                          </a:solidFill>
                          <a:effectLst/>
                          <a:latin typeface="Arial Narrow" pitchFamily="34" charset="0"/>
                          <a:cs typeface="Arial" pitchFamily="34" charset="0"/>
                        </a:rPr>
                        <a:t>)</a:t>
                      </a:r>
                    </a:p>
                  </a:txBody>
                  <a:tcPr marL="91428" marR="91428" marT="18283" marB="18283" anchor="b" horzOverflow="overflow">
                    <a:lnL>
                      <a:noFill/>
                    </a:lnL>
                    <a:lnR>
                      <a:noFill/>
                    </a:lnR>
                    <a:lnT w="19050" cap="flat" cmpd="sng" algn="ctr">
                      <a:solidFill>
                        <a:schemeClr val="bg1"/>
                      </a:solidFill>
                      <a:prstDash val="solid"/>
                      <a:round/>
                      <a:headEnd type="none" w="med" len="med"/>
                      <a:tailEnd type="none" w="med" len="med"/>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300" b="1" i="0" u="none" strike="noStrike" cap="none" normalizeH="0" baseline="0" dirty="0" smtClean="0">
                          <a:ln>
                            <a:noFill/>
                          </a:ln>
                          <a:solidFill>
                            <a:schemeClr val="bg1"/>
                          </a:solidFill>
                          <a:effectLst/>
                          <a:latin typeface="Arial Narrow" pitchFamily="34" charset="0"/>
                          <a:cs typeface="Arial" pitchFamily="34" charset="0"/>
                        </a:rPr>
                        <a:t>rFSH 200 IU/d (n=751</a:t>
                      </a:r>
                      <a:r>
                        <a:rPr kumimoji="0" lang="en-US" sz="1300" b="1" i="0" u="none" strike="noStrike" cap="none" normalizeH="0" baseline="30000" dirty="0" smtClean="0">
                          <a:ln>
                            <a:noFill/>
                          </a:ln>
                          <a:solidFill>
                            <a:schemeClr val="bg1"/>
                          </a:solidFill>
                          <a:effectLst/>
                          <a:latin typeface="Arial Narrow" pitchFamily="34" charset="0"/>
                          <a:cs typeface="Arial" pitchFamily="34" charset="0"/>
                        </a:rPr>
                        <a:t>a</a:t>
                      </a:r>
                      <a:r>
                        <a:rPr kumimoji="0" lang="en-US" sz="1300" b="1" i="0" u="none" strike="noStrike" cap="none" normalizeH="0" baseline="0" dirty="0" smtClean="0">
                          <a:ln>
                            <a:noFill/>
                          </a:ln>
                          <a:solidFill>
                            <a:schemeClr val="bg1"/>
                          </a:solidFill>
                          <a:effectLst/>
                          <a:latin typeface="Arial Narrow" pitchFamily="34" charset="0"/>
                          <a:cs typeface="Arial" pitchFamily="34" charset="0"/>
                        </a:rPr>
                        <a:t>)</a:t>
                      </a:r>
                    </a:p>
                  </a:txBody>
                  <a:tcPr marL="91428" marR="91428" marT="18283" marB="18283" anchor="b" horzOverflow="overflow">
                    <a:lnL>
                      <a:noFill/>
                    </a:lnL>
                    <a:lnR>
                      <a:noFill/>
                    </a:lnR>
                    <a:lnT w="19050" cap="flat" cmpd="sng" algn="ctr">
                      <a:solidFill>
                        <a:schemeClr val="bg1"/>
                      </a:solidFill>
                      <a:prstDash val="solid"/>
                      <a:round/>
                      <a:headEnd type="none" w="med" len="med"/>
                      <a:tailEnd type="none" w="med" len="med"/>
                    </a:lnT>
                    <a:lnB>
                      <a:noFill/>
                    </a:lnB>
                    <a:lnTlToBr>
                      <a:noFill/>
                    </a:lnTlToBr>
                    <a:lnBlToTr>
                      <a:noFill/>
                    </a:lnBlToTr>
                    <a:solidFill>
                      <a:schemeClr val="accent1"/>
                    </a:solidFill>
                  </a:tcPr>
                </a:tc>
              </a:tr>
              <a:tr h="234703">
                <a:tc>
                  <a:txBody>
                    <a:bodyPr/>
                    <a:lstStyle/>
                    <a:p>
                      <a:pPr marL="0" marR="0" lvl="0" indent="0" algn="l" defTabSz="914400" rtl="0" eaLnBrk="1" fontAlgn="base" latinLnBrk="0" hangingPunct="1">
                        <a:lnSpc>
                          <a:spcPct val="100000"/>
                        </a:lnSpc>
                        <a:spcBef>
                          <a:spcPts val="600"/>
                        </a:spcBef>
                        <a:spcAft>
                          <a:spcPct val="0"/>
                        </a:spcAft>
                        <a:buClrTx/>
                        <a:buSzTx/>
                        <a:buFont typeface="Wingdings" pitchFamily="2" charset="2"/>
                        <a:buNone/>
                        <a:tabLst/>
                      </a:pPr>
                      <a:r>
                        <a:rPr kumimoji="0" lang="en-US" sz="1300" b="0" i="0" u="none" strike="noStrike" cap="none" normalizeH="0" baseline="0" dirty="0" smtClean="0">
                          <a:ln>
                            <a:noFill/>
                          </a:ln>
                          <a:solidFill>
                            <a:schemeClr val="tx1"/>
                          </a:solidFill>
                          <a:effectLst/>
                          <a:latin typeface="Arial Narrow" pitchFamily="34" charset="0"/>
                          <a:cs typeface="Arial" pitchFamily="34" charset="0"/>
                        </a:rPr>
                        <a:t>Discontinued due to AE</a:t>
                      </a:r>
                    </a:p>
                  </a:txBody>
                  <a:tcPr marL="91428" marR="91428" marT="18283" marB="18283" anchor="ctr" horzOverflow="overflow">
                    <a:lnL>
                      <a:noFill/>
                    </a:lnL>
                    <a:lnR>
                      <a:noFill/>
                    </a:lnR>
                    <a:lnT w="3175" cap="flat" cmpd="sng" algn="ctr">
                      <a:no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Wingdings" pitchFamily="2" charset="2"/>
                        <a:buNone/>
                        <a:tabLst>
                          <a:tab pos="1196975" algn="r"/>
                          <a:tab pos="1257300" algn="l"/>
                        </a:tabLst>
                      </a:pPr>
                      <a:r>
                        <a:rPr kumimoji="0" lang="en-US" sz="1300" b="0" i="0" u="none" strike="noStrike" cap="none" normalizeH="0" baseline="0" dirty="0" smtClean="0">
                          <a:ln>
                            <a:noFill/>
                          </a:ln>
                          <a:solidFill>
                            <a:schemeClr val="tx1"/>
                          </a:solidFill>
                          <a:effectLst/>
                          <a:latin typeface="Arial Narrow" pitchFamily="34" charset="0"/>
                          <a:cs typeface="Arial" pitchFamily="34" charset="0"/>
                        </a:rPr>
                        <a:t>2.1 (16)</a:t>
                      </a:r>
                    </a:p>
                  </a:txBody>
                  <a:tcPr marL="91428" marR="91428" marT="18283" marB="18283" anchor="ctr" horzOverflow="overflow">
                    <a:lnL>
                      <a:noFill/>
                    </a:lnL>
                    <a:lnR>
                      <a:noFill/>
                    </a:lnR>
                    <a:lnT w="3175" cap="flat" cmpd="sng" algn="ctr">
                      <a:no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Wingdings" pitchFamily="2" charset="2"/>
                        <a:buNone/>
                        <a:tabLst>
                          <a:tab pos="1255713" algn="r"/>
                          <a:tab pos="1374775" algn="l"/>
                        </a:tabLst>
                      </a:pPr>
                      <a:r>
                        <a:rPr kumimoji="0" lang="en-US" sz="1300" b="0" i="0" u="none" strike="noStrike" cap="none" normalizeH="0" baseline="0" smtClean="0">
                          <a:ln>
                            <a:noFill/>
                          </a:ln>
                          <a:solidFill>
                            <a:schemeClr val="tx1"/>
                          </a:solidFill>
                          <a:effectLst/>
                          <a:latin typeface="Arial Narrow" pitchFamily="34" charset="0"/>
                          <a:cs typeface="Arial" pitchFamily="34" charset="0"/>
                        </a:rPr>
                        <a:t>0.4 (3)</a:t>
                      </a:r>
                    </a:p>
                  </a:txBody>
                  <a:tcPr marL="91428" marR="91428" marT="18283" marB="18283" anchor="ctr" horzOverflow="overflow">
                    <a:lnL>
                      <a:noFill/>
                    </a:lnL>
                    <a:lnR>
                      <a:noFill/>
                    </a:lnR>
                    <a:lnT w="3175" cap="flat" cmpd="sng" algn="ctr">
                      <a:no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r>
              <a:tr h="783393">
                <a:tc>
                  <a:txBody>
                    <a:bodyPr/>
                    <a:lstStyle/>
                    <a:p>
                      <a:pPr marL="0" marR="0" lvl="0" indent="0" algn="l" defTabSz="914400" rtl="0" eaLnBrk="1" fontAlgn="base" latinLnBrk="0" hangingPunct="1">
                        <a:lnSpc>
                          <a:spcPct val="100000"/>
                        </a:lnSpc>
                        <a:spcBef>
                          <a:spcPts val="600"/>
                        </a:spcBef>
                        <a:spcAft>
                          <a:spcPct val="0"/>
                        </a:spcAft>
                        <a:buClrTx/>
                        <a:buSzTx/>
                        <a:buFont typeface="Wingdings" pitchFamily="2" charset="2"/>
                        <a:buNone/>
                        <a:tabLst>
                          <a:tab pos="141288" algn="l"/>
                        </a:tabLst>
                      </a:pPr>
                      <a:r>
                        <a:rPr kumimoji="0" lang="en-US" sz="1300" b="0" i="0" u="none" strike="noStrike" cap="none" normalizeH="0" baseline="0" dirty="0" smtClean="0">
                          <a:ln>
                            <a:noFill/>
                          </a:ln>
                          <a:solidFill>
                            <a:schemeClr val="tx1"/>
                          </a:solidFill>
                          <a:effectLst/>
                          <a:latin typeface="Arial Narrow" pitchFamily="34" charset="0"/>
                          <a:cs typeface="Arial" pitchFamily="34" charset="0"/>
                        </a:rPr>
                        <a:t>SAEs, Total</a:t>
                      </a:r>
                    </a:p>
                    <a:p>
                      <a:pPr marL="0" marR="0" lvl="0" indent="119063" algn="l" defTabSz="914400" rtl="0" eaLnBrk="1" fontAlgn="base" latinLnBrk="0" hangingPunct="1">
                        <a:lnSpc>
                          <a:spcPct val="100000"/>
                        </a:lnSpc>
                        <a:spcBef>
                          <a:spcPts val="600"/>
                        </a:spcBef>
                        <a:spcAft>
                          <a:spcPct val="0"/>
                        </a:spcAft>
                        <a:buClrTx/>
                        <a:buSzTx/>
                        <a:buFont typeface="Wingdings" pitchFamily="2" charset="2"/>
                        <a:buNone/>
                        <a:tabLst>
                          <a:tab pos="141288" algn="l"/>
                        </a:tabLst>
                      </a:pPr>
                      <a:r>
                        <a:rPr kumimoji="0" lang="en-US" sz="1300" b="0" i="0" u="none" strike="noStrike" cap="none" normalizeH="0" baseline="0" dirty="0" smtClean="0">
                          <a:ln>
                            <a:noFill/>
                          </a:ln>
                          <a:solidFill>
                            <a:schemeClr val="tx1"/>
                          </a:solidFill>
                          <a:effectLst/>
                          <a:latin typeface="Arial Narrow" pitchFamily="34" charset="0"/>
                          <a:cs typeface="Arial" pitchFamily="34" charset="0"/>
                        </a:rPr>
                        <a:t>        OHSS</a:t>
                      </a:r>
                    </a:p>
                    <a:p>
                      <a:pPr marL="0" marR="0" lvl="0" indent="119063" algn="l" defTabSz="914400" rtl="0" eaLnBrk="1" fontAlgn="base" latinLnBrk="0" hangingPunct="1">
                        <a:lnSpc>
                          <a:spcPct val="100000"/>
                        </a:lnSpc>
                        <a:spcBef>
                          <a:spcPts val="600"/>
                        </a:spcBef>
                        <a:spcAft>
                          <a:spcPct val="0"/>
                        </a:spcAft>
                        <a:buClrTx/>
                        <a:buSzTx/>
                        <a:buFont typeface="Wingdings" pitchFamily="2" charset="2"/>
                        <a:buNone/>
                        <a:tabLst>
                          <a:tab pos="141288" algn="l"/>
                        </a:tabLst>
                      </a:pPr>
                      <a:r>
                        <a:rPr kumimoji="0" lang="en-US" sz="1300" b="0" i="0" u="none" strike="noStrike" cap="none" normalizeH="0" baseline="0" dirty="0" smtClean="0">
                          <a:ln>
                            <a:noFill/>
                          </a:ln>
                          <a:solidFill>
                            <a:schemeClr val="tx1"/>
                          </a:solidFill>
                          <a:effectLst/>
                          <a:latin typeface="Arial Narrow" pitchFamily="34" charset="0"/>
                          <a:cs typeface="Arial" pitchFamily="34" charset="0"/>
                        </a:rPr>
                        <a:t>        Ectopic Pregnancy</a:t>
                      </a:r>
                    </a:p>
                  </a:txBody>
                  <a:tcPr marL="91428" marR="91428" marT="18283" marB="18283" horzOverflow="overflow">
                    <a:lnL>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Wingdings" pitchFamily="2" charset="2"/>
                        <a:buNone/>
                        <a:tabLst>
                          <a:tab pos="793750" algn="r"/>
                          <a:tab pos="842963" algn="l"/>
                        </a:tabLst>
                        <a:defRPr/>
                      </a:pPr>
                      <a:r>
                        <a:rPr kumimoji="0" lang="en-US" sz="1300" b="0" i="0" u="none" strike="noStrike" cap="none" normalizeH="0" baseline="0" dirty="0" smtClean="0">
                          <a:ln>
                            <a:noFill/>
                          </a:ln>
                          <a:solidFill>
                            <a:schemeClr val="tx1"/>
                          </a:solidFill>
                          <a:effectLst/>
                          <a:latin typeface="Arial Narrow" pitchFamily="34" charset="0"/>
                          <a:cs typeface="Arial" pitchFamily="34" charset="0"/>
                        </a:rPr>
                        <a:t>4.9 (37)</a:t>
                      </a:r>
                    </a:p>
                    <a:p>
                      <a:pPr marL="0" marR="0" lvl="0" indent="0" algn="ctr" defTabSz="914400" rtl="0" eaLnBrk="1" fontAlgn="base" latinLnBrk="0" hangingPunct="1">
                        <a:lnSpc>
                          <a:spcPct val="100000"/>
                        </a:lnSpc>
                        <a:spcBef>
                          <a:spcPts val="600"/>
                        </a:spcBef>
                        <a:spcAft>
                          <a:spcPct val="0"/>
                        </a:spcAft>
                        <a:buClrTx/>
                        <a:buSzTx/>
                        <a:buFont typeface="Wingdings" pitchFamily="2" charset="2"/>
                        <a:buNone/>
                        <a:tabLst>
                          <a:tab pos="793750" algn="r"/>
                          <a:tab pos="842963" algn="l"/>
                        </a:tabLst>
                      </a:pPr>
                      <a:r>
                        <a:rPr kumimoji="0" lang="en-US" sz="1300" b="0" i="0" u="none" strike="noStrike" cap="none" normalizeH="0" baseline="0" dirty="0" smtClean="0">
                          <a:ln>
                            <a:noFill/>
                          </a:ln>
                          <a:solidFill>
                            <a:schemeClr val="tx1"/>
                          </a:solidFill>
                          <a:effectLst/>
                          <a:latin typeface="Arial Narrow" pitchFamily="34" charset="0"/>
                          <a:cs typeface="Arial" pitchFamily="34" charset="0"/>
                        </a:rPr>
                        <a:t>1.9 (14)</a:t>
                      </a:r>
                    </a:p>
                    <a:p>
                      <a:pPr marL="0" marR="0" lvl="0" indent="0" algn="ctr" defTabSz="914400" rtl="0" eaLnBrk="1" fontAlgn="base" latinLnBrk="0" hangingPunct="1">
                        <a:lnSpc>
                          <a:spcPct val="100000"/>
                        </a:lnSpc>
                        <a:spcBef>
                          <a:spcPts val="600"/>
                        </a:spcBef>
                        <a:spcAft>
                          <a:spcPct val="0"/>
                        </a:spcAft>
                        <a:buClrTx/>
                        <a:buSzTx/>
                        <a:buFont typeface="Wingdings" pitchFamily="2" charset="2"/>
                        <a:buNone/>
                        <a:tabLst>
                          <a:tab pos="793750" algn="r"/>
                          <a:tab pos="842963" algn="l"/>
                        </a:tabLst>
                      </a:pPr>
                      <a:r>
                        <a:rPr kumimoji="0" lang="en-US" sz="1300" b="0" i="0" u="none" strike="noStrike" cap="none" normalizeH="0" baseline="0" dirty="0" smtClean="0">
                          <a:ln>
                            <a:noFill/>
                          </a:ln>
                          <a:solidFill>
                            <a:schemeClr val="tx1"/>
                          </a:solidFill>
                          <a:effectLst/>
                          <a:latin typeface="Arial Narrow" pitchFamily="34" charset="0"/>
                          <a:cs typeface="Arial" pitchFamily="34" charset="0"/>
                        </a:rPr>
                        <a:t>0.9 (7)</a:t>
                      </a:r>
                    </a:p>
                  </a:txBody>
                  <a:tcPr marL="91428" marR="91428" marT="18283" marB="18283" horzOverflow="overflow">
                    <a:lnL>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Wingdings" pitchFamily="2" charset="2"/>
                        <a:buNone/>
                        <a:tabLst>
                          <a:tab pos="842963" algn="r"/>
                          <a:tab pos="885825" algn="l"/>
                        </a:tabLst>
                        <a:defRPr/>
                      </a:pPr>
                      <a:r>
                        <a:rPr kumimoji="0" lang="en-US" sz="1300" b="0" i="0" u="none" strike="noStrike" cap="none" normalizeH="0" baseline="0" dirty="0" smtClean="0">
                          <a:ln>
                            <a:noFill/>
                          </a:ln>
                          <a:solidFill>
                            <a:schemeClr val="tx1"/>
                          </a:solidFill>
                          <a:effectLst/>
                          <a:latin typeface="Arial Narrow" pitchFamily="34" charset="0"/>
                          <a:cs typeface="Arial" pitchFamily="34" charset="0"/>
                        </a:rPr>
                        <a:t>4.9 (37)</a:t>
                      </a:r>
                    </a:p>
                    <a:p>
                      <a:pPr marL="0" marR="0" lvl="0" indent="0" algn="ctr" defTabSz="914400" rtl="0" eaLnBrk="1" fontAlgn="base" latinLnBrk="0" hangingPunct="1">
                        <a:lnSpc>
                          <a:spcPct val="100000"/>
                        </a:lnSpc>
                        <a:spcBef>
                          <a:spcPts val="600"/>
                        </a:spcBef>
                        <a:spcAft>
                          <a:spcPct val="0"/>
                        </a:spcAft>
                        <a:buClrTx/>
                        <a:buSzTx/>
                        <a:buFont typeface="Wingdings" pitchFamily="2" charset="2"/>
                        <a:buNone/>
                        <a:tabLst>
                          <a:tab pos="842963" algn="r"/>
                          <a:tab pos="885825" algn="l"/>
                        </a:tabLst>
                      </a:pPr>
                      <a:r>
                        <a:rPr kumimoji="0" lang="en-US" sz="1300" b="0" i="0" u="none" strike="noStrike" cap="none" normalizeH="0" baseline="0" dirty="0" smtClean="0">
                          <a:ln>
                            <a:noFill/>
                          </a:ln>
                          <a:solidFill>
                            <a:schemeClr val="tx1"/>
                          </a:solidFill>
                          <a:effectLst/>
                          <a:latin typeface="Arial Narrow" pitchFamily="34" charset="0"/>
                          <a:cs typeface="Arial" pitchFamily="34" charset="0"/>
                        </a:rPr>
                        <a:t>1.2 (9)</a:t>
                      </a:r>
                    </a:p>
                    <a:p>
                      <a:pPr marL="0" marR="0" lvl="0" indent="0" algn="ctr" defTabSz="914400" rtl="0" eaLnBrk="1" fontAlgn="base" latinLnBrk="0" hangingPunct="1">
                        <a:lnSpc>
                          <a:spcPct val="100000"/>
                        </a:lnSpc>
                        <a:spcBef>
                          <a:spcPts val="600"/>
                        </a:spcBef>
                        <a:spcAft>
                          <a:spcPct val="0"/>
                        </a:spcAft>
                        <a:buClrTx/>
                        <a:buSzTx/>
                        <a:buFont typeface="Wingdings" pitchFamily="2" charset="2"/>
                        <a:buNone/>
                        <a:tabLst>
                          <a:tab pos="842963" algn="r"/>
                          <a:tab pos="885825" algn="l"/>
                        </a:tabLst>
                      </a:pPr>
                      <a:r>
                        <a:rPr kumimoji="0" lang="en-US" sz="1300" b="0" i="0" u="none" strike="noStrike" cap="none" normalizeH="0" baseline="0" dirty="0" smtClean="0">
                          <a:ln>
                            <a:noFill/>
                          </a:ln>
                          <a:solidFill>
                            <a:schemeClr val="tx1"/>
                          </a:solidFill>
                          <a:effectLst/>
                          <a:latin typeface="Arial Narrow" pitchFamily="34" charset="0"/>
                          <a:cs typeface="Arial" pitchFamily="34" charset="0"/>
                        </a:rPr>
                        <a:t>1.2 (9)</a:t>
                      </a:r>
                    </a:p>
                  </a:txBody>
                  <a:tcPr marL="91428" marR="91428" marT="18283" marB="18283" horzOverflow="overflow">
                    <a:lnL>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r>
              <a:tr h="1351606">
                <a:tc>
                  <a:txBody>
                    <a:bodyPr/>
                    <a:lstStyle/>
                    <a:p>
                      <a:pPr marL="0" marR="0" lvl="0" indent="0" algn="l" defTabSz="914400" rtl="0" eaLnBrk="1" fontAlgn="base" latinLnBrk="0" hangingPunct="1">
                        <a:lnSpc>
                          <a:spcPct val="100000"/>
                        </a:lnSpc>
                        <a:spcBef>
                          <a:spcPts val="600"/>
                        </a:spcBef>
                        <a:spcAft>
                          <a:spcPct val="0"/>
                        </a:spcAft>
                        <a:buClrTx/>
                        <a:buSzTx/>
                        <a:buFont typeface="Wingdings" pitchFamily="2" charset="2"/>
                        <a:buNone/>
                        <a:tabLst>
                          <a:tab pos="141288" algn="l"/>
                        </a:tabLst>
                      </a:pPr>
                      <a:r>
                        <a:rPr kumimoji="0" lang="en-US" sz="1300" b="0" i="0" u="none" strike="noStrike" cap="none" normalizeH="0" baseline="0" dirty="0" smtClean="0">
                          <a:ln>
                            <a:noFill/>
                          </a:ln>
                          <a:solidFill>
                            <a:schemeClr val="tx1"/>
                          </a:solidFill>
                          <a:effectLst/>
                          <a:latin typeface="Arial Narrow" pitchFamily="34" charset="0"/>
                          <a:cs typeface="Arial" pitchFamily="34" charset="0"/>
                        </a:rPr>
                        <a:t>AEs, Procedural Pain</a:t>
                      </a:r>
                    </a:p>
                    <a:p>
                      <a:pPr marL="0" marR="0" lvl="0" indent="119063" algn="l" defTabSz="914400" rtl="0" eaLnBrk="1" fontAlgn="base" latinLnBrk="0" hangingPunct="1">
                        <a:lnSpc>
                          <a:spcPct val="100000"/>
                        </a:lnSpc>
                        <a:spcBef>
                          <a:spcPts val="600"/>
                        </a:spcBef>
                        <a:spcAft>
                          <a:spcPct val="0"/>
                        </a:spcAft>
                        <a:buClrTx/>
                        <a:buSzTx/>
                        <a:buFont typeface="Wingdings" pitchFamily="2" charset="2"/>
                        <a:buNone/>
                        <a:tabLst>
                          <a:tab pos="141288" algn="l"/>
                        </a:tabLst>
                      </a:pPr>
                      <a:r>
                        <a:rPr kumimoji="0" lang="en-US" sz="1300" b="0" i="0" u="none" strike="noStrike" cap="none" normalizeH="0" baseline="0" dirty="0" smtClean="0">
                          <a:ln>
                            <a:noFill/>
                          </a:ln>
                          <a:solidFill>
                            <a:schemeClr val="tx1"/>
                          </a:solidFill>
                          <a:effectLst/>
                          <a:latin typeface="Arial Narrow" pitchFamily="34" charset="0"/>
                          <a:cs typeface="Arial" pitchFamily="34" charset="0"/>
                        </a:rPr>
                        <a:t>      Pregnancy-related Events</a:t>
                      </a:r>
                    </a:p>
                    <a:p>
                      <a:pPr marL="0" marR="0" lvl="0" indent="119063" algn="l" defTabSz="914400" rtl="0" eaLnBrk="1" fontAlgn="base" latinLnBrk="0" hangingPunct="1">
                        <a:lnSpc>
                          <a:spcPct val="100000"/>
                        </a:lnSpc>
                        <a:spcBef>
                          <a:spcPts val="600"/>
                        </a:spcBef>
                        <a:spcAft>
                          <a:spcPct val="0"/>
                        </a:spcAft>
                        <a:buClrTx/>
                        <a:buSzTx/>
                        <a:buFont typeface="Wingdings" pitchFamily="2" charset="2"/>
                        <a:buNone/>
                        <a:tabLst>
                          <a:tab pos="141288" algn="l"/>
                        </a:tabLst>
                      </a:pPr>
                      <a:r>
                        <a:rPr kumimoji="0" lang="en-US" sz="1300" b="0" i="0" u="none" strike="noStrike" cap="none" normalizeH="0" baseline="0" dirty="0" smtClean="0">
                          <a:ln>
                            <a:noFill/>
                          </a:ln>
                          <a:solidFill>
                            <a:schemeClr val="tx1"/>
                          </a:solidFill>
                          <a:effectLst/>
                          <a:latin typeface="Arial Narrow" pitchFamily="34" charset="0"/>
                          <a:cs typeface="Arial" pitchFamily="34" charset="0"/>
                        </a:rPr>
                        <a:t>      Pelvic Pain</a:t>
                      </a:r>
                    </a:p>
                    <a:p>
                      <a:pPr marL="0" marR="0" lvl="0" indent="119063" algn="l" defTabSz="914400" rtl="0" eaLnBrk="1" fontAlgn="base" latinLnBrk="0" hangingPunct="1">
                        <a:lnSpc>
                          <a:spcPct val="100000"/>
                        </a:lnSpc>
                        <a:spcBef>
                          <a:spcPts val="600"/>
                        </a:spcBef>
                        <a:spcAft>
                          <a:spcPct val="0"/>
                        </a:spcAft>
                        <a:buClrTx/>
                        <a:buSzTx/>
                        <a:buFont typeface="Wingdings" pitchFamily="2" charset="2"/>
                        <a:buNone/>
                        <a:tabLst>
                          <a:tab pos="141288" algn="l"/>
                        </a:tabLst>
                        <a:defRPr/>
                      </a:pPr>
                      <a:r>
                        <a:rPr kumimoji="0" lang="en-US" sz="1300" b="0" i="0" u="none" strike="noStrike" cap="none" normalizeH="0" baseline="0" dirty="0" smtClean="0">
                          <a:ln>
                            <a:noFill/>
                          </a:ln>
                          <a:solidFill>
                            <a:schemeClr val="tx1"/>
                          </a:solidFill>
                          <a:effectLst/>
                          <a:latin typeface="Arial Narrow" pitchFamily="34" charset="0"/>
                          <a:cs typeface="Arial" pitchFamily="34" charset="0"/>
                        </a:rPr>
                        <a:t>      Pelvic Discomfort</a:t>
                      </a:r>
                    </a:p>
                    <a:p>
                      <a:pPr marL="0" marR="0" lvl="0" indent="119063" algn="l" defTabSz="914400" rtl="0" eaLnBrk="1" fontAlgn="base" latinLnBrk="0" hangingPunct="1">
                        <a:lnSpc>
                          <a:spcPct val="100000"/>
                        </a:lnSpc>
                        <a:spcBef>
                          <a:spcPts val="600"/>
                        </a:spcBef>
                        <a:spcAft>
                          <a:spcPct val="0"/>
                        </a:spcAft>
                        <a:buClrTx/>
                        <a:buSzTx/>
                        <a:buFont typeface="Wingdings" pitchFamily="2" charset="2"/>
                        <a:buNone/>
                        <a:tabLst>
                          <a:tab pos="141288" algn="l"/>
                        </a:tabLst>
                      </a:pPr>
                      <a:r>
                        <a:rPr kumimoji="0" lang="en-US" sz="1300" b="0" i="0" u="none" strike="noStrike" cap="none" normalizeH="0" baseline="0" dirty="0" smtClean="0">
                          <a:ln>
                            <a:noFill/>
                          </a:ln>
                          <a:solidFill>
                            <a:schemeClr val="tx1"/>
                          </a:solidFill>
                          <a:effectLst/>
                          <a:latin typeface="Arial Narrow" pitchFamily="34" charset="0"/>
                          <a:cs typeface="Arial" pitchFamily="34" charset="0"/>
                        </a:rPr>
                        <a:t>      Headache</a:t>
                      </a:r>
                    </a:p>
                  </a:txBody>
                  <a:tcPr marL="91428" marR="91428" marT="18283" marB="18283" horzOverflow="overflow">
                    <a:lnL>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Wingdings" pitchFamily="2" charset="2"/>
                        <a:buNone/>
                        <a:tabLst>
                          <a:tab pos="793750" algn="r"/>
                          <a:tab pos="842963" algn="l"/>
                        </a:tabLst>
                      </a:pPr>
                      <a:r>
                        <a:rPr kumimoji="0" lang="en-US" sz="1300" b="0" i="0" u="none" strike="noStrike" cap="none" normalizeH="0" baseline="0" dirty="0" smtClean="0">
                          <a:ln>
                            <a:noFill/>
                          </a:ln>
                          <a:solidFill>
                            <a:schemeClr val="tx1"/>
                          </a:solidFill>
                          <a:effectLst/>
                          <a:latin typeface="Arial Narrow" pitchFamily="34" charset="0"/>
                          <a:cs typeface="Arial" pitchFamily="34" charset="0"/>
                        </a:rPr>
                        <a:t>22.3</a:t>
                      </a:r>
                    </a:p>
                    <a:p>
                      <a:pPr marL="0" marR="0" lvl="0" indent="0" algn="ctr" defTabSz="914400" rtl="0" eaLnBrk="1" fontAlgn="base" latinLnBrk="0" hangingPunct="1">
                        <a:lnSpc>
                          <a:spcPct val="100000"/>
                        </a:lnSpc>
                        <a:spcBef>
                          <a:spcPts val="600"/>
                        </a:spcBef>
                        <a:spcAft>
                          <a:spcPct val="0"/>
                        </a:spcAft>
                        <a:buClrTx/>
                        <a:buSzTx/>
                        <a:buFont typeface="Wingdings" pitchFamily="2" charset="2"/>
                        <a:buNone/>
                        <a:tabLst>
                          <a:tab pos="793750" algn="r"/>
                          <a:tab pos="842963" algn="l"/>
                        </a:tabLst>
                      </a:pPr>
                      <a:r>
                        <a:rPr kumimoji="0" lang="en-US" sz="1300" b="0" i="0" u="none" strike="noStrike" cap="none" normalizeH="0" baseline="0" dirty="0" smtClean="0">
                          <a:ln>
                            <a:noFill/>
                          </a:ln>
                          <a:solidFill>
                            <a:schemeClr val="tx1"/>
                          </a:solidFill>
                          <a:effectLst/>
                          <a:latin typeface="Arial Narrow" pitchFamily="34" charset="0"/>
                          <a:cs typeface="Arial" pitchFamily="34" charset="0"/>
                        </a:rPr>
                        <a:t>13.8</a:t>
                      </a:r>
                    </a:p>
                    <a:p>
                      <a:pPr marL="0" marR="0" lvl="0" indent="0" algn="ctr" defTabSz="914400" rtl="0" eaLnBrk="1" fontAlgn="base" latinLnBrk="0" hangingPunct="1">
                        <a:lnSpc>
                          <a:spcPct val="100000"/>
                        </a:lnSpc>
                        <a:spcBef>
                          <a:spcPts val="600"/>
                        </a:spcBef>
                        <a:spcAft>
                          <a:spcPct val="0"/>
                        </a:spcAft>
                        <a:buClrTx/>
                        <a:buSzTx/>
                        <a:buFont typeface="Wingdings" pitchFamily="2" charset="2"/>
                        <a:buNone/>
                        <a:tabLst>
                          <a:tab pos="793750" algn="r"/>
                          <a:tab pos="842963" algn="l"/>
                        </a:tabLst>
                      </a:pPr>
                      <a:r>
                        <a:rPr kumimoji="0" lang="en-US" sz="1300" b="0" i="0" u="none" strike="noStrike" cap="none" normalizeH="0" baseline="0" dirty="0" smtClean="0">
                          <a:ln>
                            <a:noFill/>
                          </a:ln>
                          <a:solidFill>
                            <a:schemeClr val="tx1"/>
                          </a:solidFill>
                          <a:effectLst/>
                          <a:latin typeface="Arial Narrow" pitchFamily="34" charset="0"/>
                          <a:cs typeface="Arial" pitchFamily="34" charset="0"/>
                        </a:rPr>
                        <a:t>12.1</a:t>
                      </a:r>
                    </a:p>
                    <a:p>
                      <a:pPr marL="0" marR="0" lvl="0" indent="0" algn="ctr" defTabSz="914400" rtl="0" eaLnBrk="1" fontAlgn="base" latinLnBrk="0" hangingPunct="1">
                        <a:lnSpc>
                          <a:spcPct val="100000"/>
                        </a:lnSpc>
                        <a:spcBef>
                          <a:spcPts val="600"/>
                        </a:spcBef>
                        <a:spcAft>
                          <a:spcPct val="0"/>
                        </a:spcAft>
                        <a:buClrTx/>
                        <a:buSzTx/>
                        <a:buFont typeface="Wingdings" pitchFamily="2" charset="2"/>
                        <a:buNone/>
                        <a:tabLst>
                          <a:tab pos="793750" algn="r"/>
                          <a:tab pos="842963" algn="l"/>
                        </a:tabLst>
                      </a:pPr>
                      <a:r>
                        <a:rPr kumimoji="0" lang="en-US" sz="1300" b="0" i="0" u="none" strike="noStrike" cap="none" normalizeH="0" baseline="0" dirty="0" smtClean="0">
                          <a:ln>
                            <a:noFill/>
                          </a:ln>
                          <a:solidFill>
                            <a:schemeClr val="tx1"/>
                          </a:solidFill>
                          <a:effectLst/>
                          <a:latin typeface="Arial Narrow" pitchFamily="34" charset="0"/>
                          <a:cs typeface="Arial" pitchFamily="34" charset="0"/>
                        </a:rPr>
                        <a:t>11.5</a:t>
                      </a:r>
                    </a:p>
                    <a:p>
                      <a:pPr marL="0" marR="0" lvl="0" indent="0" algn="ctr" defTabSz="914400" rtl="0" eaLnBrk="1" fontAlgn="base" latinLnBrk="0" hangingPunct="1">
                        <a:lnSpc>
                          <a:spcPct val="100000"/>
                        </a:lnSpc>
                        <a:spcBef>
                          <a:spcPts val="600"/>
                        </a:spcBef>
                        <a:spcAft>
                          <a:spcPct val="0"/>
                        </a:spcAft>
                        <a:buClrTx/>
                        <a:buSzTx/>
                        <a:buFont typeface="Wingdings" pitchFamily="2" charset="2"/>
                        <a:buNone/>
                        <a:tabLst>
                          <a:tab pos="793750" algn="r"/>
                          <a:tab pos="842963" algn="l"/>
                        </a:tabLst>
                      </a:pPr>
                      <a:r>
                        <a:rPr kumimoji="0" lang="en-US" sz="1300" b="0" i="0" u="none" strike="noStrike" cap="none" normalizeH="0" baseline="0" dirty="0" smtClean="0">
                          <a:ln>
                            <a:noFill/>
                          </a:ln>
                          <a:solidFill>
                            <a:schemeClr val="tx1"/>
                          </a:solidFill>
                          <a:effectLst/>
                          <a:latin typeface="Arial Narrow" pitchFamily="34" charset="0"/>
                          <a:cs typeface="Arial" pitchFamily="34" charset="0"/>
                        </a:rPr>
                        <a:t>10.5</a:t>
                      </a:r>
                    </a:p>
                  </a:txBody>
                  <a:tcPr marL="91428" marR="91428" marT="18283" marB="18283" horzOverflow="overflow">
                    <a:lnL>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Wingdings" pitchFamily="2" charset="2"/>
                        <a:buNone/>
                        <a:tabLst>
                          <a:tab pos="842963" algn="r"/>
                          <a:tab pos="885825" algn="l"/>
                        </a:tabLst>
                      </a:pPr>
                      <a:r>
                        <a:rPr kumimoji="0" lang="en-US" sz="1300" b="0" i="0" u="none" strike="noStrike" cap="none" normalizeH="0" baseline="0" dirty="0" smtClean="0">
                          <a:ln>
                            <a:noFill/>
                          </a:ln>
                          <a:solidFill>
                            <a:schemeClr val="tx1"/>
                          </a:solidFill>
                          <a:effectLst/>
                          <a:latin typeface="Arial Narrow" pitchFamily="34" charset="0"/>
                          <a:cs typeface="Arial" pitchFamily="34" charset="0"/>
                        </a:rPr>
                        <a:t>20.1</a:t>
                      </a:r>
                    </a:p>
                    <a:p>
                      <a:pPr marL="0" marR="0" lvl="0" indent="0" algn="ctr" defTabSz="914400" rtl="0" eaLnBrk="1" fontAlgn="base" latinLnBrk="0" hangingPunct="1">
                        <a:lnSpc>
                          <a:spcPct val="100000"/>
                        </a:lnSpc>
                        <a:spcBef>
                          <a:spcPts val="600"/>
                        </a:spcBef>
                        <a:spcAft>
                          <a:spcPct val="0"/>
                        </a:spcAft>
                        <a:buClrTx/>
                        <a:buSzTx/>
                        <a:buFont typeface="Wingdings" pitchFamily="2" charset="2"/>
                        <a:buNone/>
                        <a:tabLst>
                          <a:tab pos="842963" algn="r"/>
                          <a:tab pos="885825" algn="l"/>
                        </a:tabLst>
                      </a:pPr>
                      <a:r>
                        <a:rPr kumimoji="0" lang="en-US" sz="1300" b="0" i="0" u="none" strike="noStrike" cap="none" normalizeH="0" baseline="0" dirty="0" smtClean="0">
                          <a:ln>
                            <a:noFill/>
                          </a:ln>
                          <a:solidFill>
                            <a:schemeClr val="tx1"/>
                          </a:solidFill>
                          <a:effectLst/>
                          <a:latin typeface="Arial Narrow" pitchFamily="34" charset="0"/>
                          <a:cs typeface="Arial" pitchFamily="34" charset="0"/>
                        </a:rPr>
                        <a:t>11.2</a:t>
                      </a:r>
                    </a:p>
                    <a:p>
                      <a:pPr marL="0" marR="0" lvl="0" indent="0" algn="ctr" defTabSz="914400" rtl="0" eaLnBrk="1" fontAlgn="base" latinLnBrk="0" hangingPunct="1">
                        <a:lnSpc>
                          <a:spcPct val="100000"/>
                        </a:lnSpc>
                        <a:spcBef>
                          <a:spcPts val="600"/>
                        </a:spcBef>
                        <a:spcAft>
                          <a:spcPct val="0"/>
                        </a:spcAft>
                        <a:buClrTx/>
                        <a:buSzTx/>
                        <a:buFont typeface="Wingdings" pitchFamily="2" charset="2"/>
                        <a:buNone/>
                        <a:tabLst>
                          <a:tab pos="842963" algn="r"/>
                          <a:tab pos="885825" algn="l"/>
                        </a:tabLst>
                      </a:pPr>
                      <a:r>
                        <a:rPr kumimoji="0" lang="en-US" sz="1300" b="0" i="0" u="none" strike="noStrike" cap="none" normalizeH="0" baseline="0" dirty="0" smtClean="0">
                          <a:ln>
                            <a:noFill/>
                          </a:ln>
                          <a:solidFill>
                            <a:schemeClr val="tx1"/>
                          </a:solidFill>
                          <a:effectLst/>
                          <a:latin typeface="Arial Narrow" pitchFamily="34" charset="0"/>
                          <a:cs typeface="Arial" pitchFamily="34" charset="0"/>
                        </a:rPr>
                        <a:t>12.3</a:t>
                      </a:r>
                    </a:p>
                    <a:p>
                      <a:pPr marL="0" marR="0" lvl="0" indent="0" algn="ctr" defTabSz="914400" rtl="0" eaLnBrk="1" fontAlgn="base" latinLnBrk="0" hangingPunct="1">
                        <a:lnSpc>
                          <a:spcPct val="100000"/>
                        </a:lnSpc>
                        <a:spcBef>
                          <a:spcPts val="600"/>
                        </a:spcBef>
                        <a:spcAft>
                          <a:spcPct val="0"/>
                        </a:spcAft>
                        <a:buClrTx/>
                        <a:buSzTx/>
                        <a:buFont typeface="Wingdings" pitchFamily="2" charset="2"/>
                        <a:buNone/>
                        <a:tabLst>
                          <a:tab pos="842963" algn="r"/>
                          <a:tab pos="885825" algn="l"/>
                        </a:tabLst>
                      </a:pPr>
                      <a:r>
                        <a:rPr kumimoji="0" lang="en-US" sz="1300" b="0" i="0" u="none" strike="noStrike" cap="none" normalizeH="0" baseline="0" dirty="0" smtClean="0">
                          <a:ln>
                            <a:noFill/>
                          </a:ln>
                          <a:solidFill>
                            <a:schemeClr val="tx1"/>
                          </a:solidFill>
                          <a:effectLst/>
                          <a:latin typeface="Arial Narrow" pitchFamily="34" charset="0"/>
                          <a:cs typeface="Arial" pitchFamily="34" charset="0"/>
                        </a:rPr>
                        <a:t>11.6</a:t>
                      </a:r>
                    </a:p>
                    <a:p>
                      <a:pPr marL="0" marR="0" lvl="0" indent="0" algn="ctr" defTabSz="914400" rtl="0" eaLnBrk="1" fontAlgn="base" latinLnBrk="0" hangingPunct="1">
                        <a:lnSpc>
                          <a:spcPct val="100000"/>
                        </a:lnSpc>
                        <a:spcBef>
                          <a:spcPts val="600"/>
                        </a:spcBef>
                        <a:spcAft>
                          <a:spcPct val="0"/>
                        </a:spcAft>
                        <a:buClrTx/>
                        <a:buSzTx/>
                        <a:buFont typeface="Wingdings" pitchFamily="2" charset="2"/>
                        <a:buNone/>
                        <a:tabLst>
                          <a:tab pos="842963" algn="r"/>
                          <a:tab pos="885825" algn="l"/>
                        </a:tabLst>
                      </a:pPr>
                      <a:r>
                        <a:rPr kumimoji="0" lang="en-US" sz="1300" b="0" i="0" u="none" strike="noStrike" cap="none" normalizeH="0" baseline="0" dirty="0" smtClean="0">
                          <a:ln>
                            <a:noFill/>
                          </a:ln>
                          <a:solidFill>
                            <a:schemeClr val="tx1"/>
                          </a:solidFill>
                          <a:effectLst/>
                          <a:latin typeface="Arial Narrow" pitchFamily="34" charset="0"/>
                          <a:cs typeface="Arial" pitchFamily="34" charset="0"/>
                        </a:rPr>
                        <a:t>15.2</a:t>
                      </a:r>
                    </a:p>
                  </a:txBody>
                  <a:tcPr marL="91428" marR="91428" marT="18283" marB="18283" horzOverflow="overflow">
                    <a:lnL>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r>
              <a:tr h="509048">
                <a:tc>
                  <a:txBody>
                    <a:bodyPr/>
                    <a:lstStyle/>
                    <a:p>
                      <a:pPr marL="0" marR="0" lvl="0" indent="0" algn="l" defTabSz="914400" rtl="0" eaLnBrk="1" fontAlgn="base" latinLnBrk="0" hangingPunct="1">
                        <a:lnSpc>
                          <a:spcPct val="100000"/>
                        </a:lnSpc>
                        <a:spcBef>
                          <a:spcPts val="600"/>
                        </a:spcBef>
                        <a:spcAft>
                          <a:spcPct val="0"/>
                        </a:spcAft>
                        <a:buClrTx/>
                        <a:buSzTx/>
                        <a:buFont typeface="Wingdings" pitchFamily="2" charset="2"/>
                        <a:buNone/>
                        <a:tabLst/>
                      </a:pPr>
                      <a:r>
                        <a:rPr kumimoji="0" lang="en-US" sz="1300" b="0" i="0" u="none" strike="noStrike" cap="none" normalizeH="0" baseline="0" dirty="0" smtClean="0">
                          <a:ln>
                            <a:noFill/>
                          </a:ln>
                          <a:solidFill>
                            <a:schemeClr val="tx1"/>
                          </a:solidFill>
                          <a:effectLst/>
                          <a:latin typeface="Arial Narrow" pitchFamily="34" charset="0"/>
                          <a:cs typeface="Arial" pitchFamily="34" charset="0"/>
                        </a:rPr>
                        <a:t>OHSS, overall</a:t>
                      </a:r>
                    </a:p>
                    <a:p>
                      <a:pPr marL="0" marR="0" lvl="0" indent="0" algn="l" defTabSz="914400" rtl="0" eaLnBrk="1" fontAlgn="base" latinLnBrk="0" hangingPunct="1">
                        <a:lnSpc>
                          <a:spcPct val="100000"/>
                        </a:lnSpc>
                        <a:spcBef>
                          <a:spcPts val="600"/>
                        </a:spcBef>
                        <a:spcAft>
                          <a:spcPct val="0"/>
                        </a:spcAft>
                        <a:buClrTx/>
                        <a:buSzTx/>
                        <a:buFont typeface="Wingdings" pitchFamily="2" charset="2"/>
                        <a:buNone/>
                        <a:tabLst/>
                      </a:pPr>
                      <a:r>
                        <a:rPr kumimoji="0" lang="en-US" sz="1300" b="0" i="0" u="none" strike="noStrike" cap="none" normalizeH="0" baseline="0" dirty="0" smtClean="0">
                          <a:ln>
                            <a:noFill/>
                          </a:ln>
                          <a:solidFill>
                            <a:schemeClr val="tx1"/>
                          </a:solidFill>
                          <a:effectLst/>
                          <a:latin typeface="Arial Narrow" pitchFamily="34" charset="0"/>
                          <a:cs typeface="Arial" pitchFamily="34" charset="0"/>
                        </a:rPr>
                        <a:t>OHSS, moderate/severe</a:t>
                      </a:r>
                    </a:p>
                  </a:txBody>
                  <a:tcPr marL="91428" marR="91428" marT="18283" marB="18283" anchor="ctr" horzOverflow="overflow">
                    <a:lnL>
                      <a:noFill/>
                    </a:lnL>
                    <a:lnR>
                      <a:noFill/>
                    </a:lnR>
                    <a:lnT w="3175" cap="flat" cmpd="sng" algn="ctr">
                      <a:solidFill>
                        <a:schemeClr val="tx1"/>
                      </a:solidFill>
                      <a:prstDash val="sysDash"/>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Wingdings" pitchFamily="2" charset="2"/>
                        <a:buNone/>
                        <a:tabLst>
                          <a:tab pos="1196975" algn="r"/>
                          <a:tab pos="1257300" algn="l"/>
                        </a:tabLst>
                      </a:pPr>
                      <a:r>
                        <a:rPr kumimoji="0" lang="en-US" sz="1300" b="0" i="0" u="none" strike="noStrike" cap="none" normalizeH="0" baseline="0" dirty="0" smtClean="0">
                          <a:ln>
                            <a:noFill/>
                          </a:ln>
                          <a:solidFill>
                            <a:schemeClr val="tx1"/>
                          </a:solidFill>
                          <a:effectLst/>
                          <a:latin typeface="Arial Narrow" pitchFamily="34" charset="0"/>
                          <a:cs typeface="Arial" pitchFamily="34" charset="0"/>
                        </a:rPr>
                        <a:t>7.0 (53)</a:t>
                      </a:r>
                    </a:p>
                    <a:p>
                      <a:pPr marL="0" marR="0" lvl="0" indent="0" algn="ctr" defTabSz="914400" rtl="0" eaLnBrk="1" fontAlgn="base" latinLnBrk="0" hangingPunct="1">
                        <a:lnSpc>
                          <a:spcPct val="100000"/>
                        </a:lnSpc>
                        <a:spcBef>
                          <a:spcPts val="600"/>
                        </a:spcBef>
                        <a:spcAft>
                          <a:spcPct val="0"/>
                        </a:spcAft>
                        <a:buClrTx/>
                        <a:buSzTx/>
                        <a:buFont typeface="Wingdings" pitchFamily="2" charset="2"/>
                        <a:buNone/>
                        <a:tabLst>
                          <a:tab pos="1196975" algn="r"/>
                          <a:tab pos="1257300" algn="l"/>
                        </a:tabLst>
                      </a:pPr>
                      <a:r>
                        <a:rPr kumimoji="0" lang="en-US" sz="1300" b="0" i="0" u="none" strike="noStrike" cap="none" normalizeH="0" baseline="0" dirty="0" smtClean="0">
                          <a:ln>
                            <a:noFill/>
                          </a:ln>
                          <a:solidFill>
                            <a:schemeClr val="tx1"/>
                          </a:solidFill>
                          <a:effectLst/>
                          <a:latin typeface="Arial Narrow" pitchFamily="34" charset="0"/>
                          <a:cs typeface="Arial" pitchFamily="34" charset="0"/>
                        </a:rPr>
                        <a:t>4.1 (31)</a:t>
                      </a:r>
                    </a:p>
                  </a:txBody>
                  <a:tcPr marL="91428" marR="91428" marT="18283" marB="18283" anchor="ctr" horzOverflow="overflow">
                    <a:lnL>
                      <a:noFill/>
                    </a:lnL>
                    <a:lnR>
                      <a:noFill/>
                    </a:lnR>
                    <a:lnT w="3175" cap="flat" cmpd="sng" algn="ctr">
                      <a:solidFill>
                        <a:schemeClr val="tx1"/>
                      </a:solidFill>
                      <a:prstDash val="sysDash"/>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Wingdings" pitchFamily="2" charset="2"/>
                        <a:buNone/>
                        <a:tabLst>
                          <a:tab pos="1255713" algn="r"/>
                          <a:tab pos="1374775" algn="l"/>
                        </a:tabLst>
                      </a:pPr>
                      <a:r>
                        <a:rPr kumimoji="0" lang="en-US" sz="1300" b="0" i="0" u="none" strike="noStrike" cap="none" normalizeH="0" baseline="0" dirty="0" smtClean="0">
                          <a:ln>
                            <a:noFill/>
                          </a:ln>
                          <a:solidFill>
                            <a:schemeClr val="tx1"/>
                          </a:solidFill>
                          <a:effectLst/>
                          <a:latin typeface="Arial Narrow" pitchFamily="34" charset="0"/>
                          <a:cs typeface="Arial" pitchFamily="34" charset="0"/>
                        </a:rPr>
                        <a:t>6.3 (47)</a:t>
                      </a:r>
                    </a:p>
                    <a:p>
                      <a:pPr marL="0" marR="0" lvl="0" indent="0" algn="ctr" defTabSz="914400" rtl="0" eaLnBrk="1" fontAlgn="base" latinLnBrk="0" hangingPunct="1">
                        <a:lnSpc>
                          <a:spcPct val="100000"/>
                        </a:lnSpc>
                        <a:spcBef>
                          <a:spcPts val="600"/>
                        </a:spcBef>
                        <a:spcAft>
                          <a:spcPct val="0"/>
                        </a:spcAft>
                        <a:buClrTx/>
                        <a:buSzTx/>
                        <a:buFont typeface="Wingdings" pitchFamily="2" charset="2"/>
                        <a:buNone/>
                        <a:tabLst>
                          <a:tab pos="1255713" algn="r"/>
                          <a:tab pos="1374775" algn="l"/>
                        </a:tabLst>
                      </a:pPr>
                      <a:r>
                        <a:rPr kumimoji="0" lang="en-US" sz="1300" b="0" i="0" u="none" strike="noStrike" cap="none" normalizeH="0" baseline="0" dirty="0" smtClean="0">
                          <a:ln>
                            <a:noFill/>
                          </a:ln>
                          <a:solidFill>
                            <a:schemeClr val="tx1"/>
                          </a:solidFill>
                          <a:effectLst/>
                          <a:latin typeface="Arial Narrow" pitchFamily="34" charset="0"/>
                          <a:cs typeface="Arial" pitchFamily="34" charset="0"/>
                        </a:rPr>
                        <a:t>2.7 (20)</a:t>
                      </a:r>
                    </a:p>
                  </a:txBody>
                  <a:tcPr marL="91428" marR="91428" marT="18283" marB="18283" anchor="ctr" horzOverflow="overflow">
                    <a:lnL>
                      <a:noFill/>
                    </a:lnL>
                    <a:lnR>
                      <a:noFill/>
                    </a:lnR>
                    <a:lnT w="3175" cap="flat" cmpd="sng" algn="ctr">
                      <a:solidFill>
                        <a:schemeClr val="tx1"/>
                      </a:solidFill>
                      <a:prstDash val="sysDash"/>
                      <a:round/>
                      <a:headEnd type="none" w="med" len="med"/>
                      <a:tailEnd type="none" w="med" len="med"/>
                    </a:lnT>
                    <a:lnB>
                      <a:noFill/>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35"/>
          <p:cNvSpPr>
            <a:spLocks noGrp="1" noChangeArrowheads="1"/>
          </p:cNvSpPr>
          <p:nvPr>
            <p:ph type="title"/>
          </p:nvPr>
        </p:nvSpPr>
        <p:spPr/>
        <p:txBody>
          <a:bodyPr/>
          <a:lstStyle/>
          <a:p>
            <a:r>
              <a:rPr lang="en-US" smtClean="0"/>
              <a:t>ELONVA</a:t>
            </a:r>
            <a:r>
              <a:rPr lang="en-US" baseline="30000" smtClean="0"/>
              <a:t>™ </a:t>
            </a:r>
            <a:r>
              <a:rPr lang="en-US" smtClean="0"/>
              <a:t>(corifollitropin alfa) </a:t>
            </a:r>
            <a:br>
              <a:rPr lang="en-US" smtClean="0"/>
            </a:br>
            <a:r>
              <a:rPr lang="en-US" smtClean="0"/>
              <a:t>Phase 3 Clinical Trials</a:t>
            </a:r>
          </a:p>
        </p:txBody>
      </p:sp>
      <p:graphicFrame>
        <p:nvGraphicFramePr>
          <p:cNvPr id="486498" name="Group 98"/>
          <p:cNvGraphicFramePr>
            <a:graphicFrameLocks noGrp="1"/>
          </p:cNvGraphicFramePr>
          <p:nvPr/>
        </p:nvGraphicFramePr>
        <p:xfrm>
          <a:off x="434975" y="1492250"/>
          <a:ext cx="8042275" cy="4743450"/>
        </p:xfrm>
        <a:graphic>
          <a:graphicData uri="http://schemas.openxmlformats.org/drawingml/2006/table">
            <a:tbl>
              <a:tblPr/>
              <a:tblGrid>
                <a:gridCol w="2789238"/>
                <a:gridCol w="2625725"/>
                <a:gridCol w="2627312"/>
              </a:tblGrid>
              <a:tr h="335325">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endParaRPr kumimoji="0" lang="it-IT" sz="1600" b="1" i="0" u="none" strike="noStrike" cap="none" normalizeH="0" baseline="0" dirty="0" smtClean="0">
                        <a:ln>
                          <a:noFill/>
                        </a:ln>
                        <a:solidFill>
                          <a:schemeClr val="bg1"/>
                        </a:solidFill>
                        <a:effectLst/>
                        <a:latin typeface="Arial Narrow" pitchFamily="34" charset="0"/>
                        <a:cs typeface="Arial" pitchFamily="34" charset="0"/>
                      </a:endParaRPr>
                    </a:p>
                  </a:txBody>
                  <a:tcPr marT="45726" marB="45726" anchor="b" horzOverflow="overflow">
                    <a:lnL cap="flat">
                      <a:noFill/>
                    </a:lnL>
                    <a:lnR>
                      <a:noFill/>
                    </a:lnR>
                    <a:lnT cap="fla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600" b="1" i="0" u="none" strike="noStrike" cap="none" normalizeH="0" baseline="0" dirty="0" smtClean="0">
                          <a:ln>
                            <a:noFill/>
                          </a:ln>
                          <a:solidFill>
                            <a:schemeClr val="bg1"/>
                          </a:solidFill>
                          <a:effectLst/>
                          <a:latin typeface="Arial Narrow" pitchFamily="34" charset="0"/>
                          <a:cs typeface="Arial" pitchFamily="34" charset="0"/>
                        </a:rPr>
                        <a:t>Engage</a:t>
                      </a:r>
                      <a:r>
                        <a:rPr kumimoji="0" lang="en-US" sz="1600" b="1" i="0" u="none" strike="noStrike" cap="none" normalizeH="0" baseline="30000" dirty="0" smtClean="0">
                          <a:ln>
                            <a:noFill/>
                          </a:ln>
                          <a:solidFill>
                            <a:schemeClr val="bg1"/>
                          </a:solidFill>
                          <a:effectLst/>
                          <a:latin typeface="Arial Narrow" pitchFamily="34" charset="0"/>
                          <a:cs typeface="Arial" pitchFamily="34" charset="0"/>
                        </a:rPr>
                        <a:t>1</a:t>
                      </a:r>
                      <a:endParaRPr kumimoji="0" lang="en-US" sz="1600" b="1" i="0" u="none" strike="noStrike" cap="none" normalizeH="0" baseline="0" dirty="0" smtClean="0">
                        <a:ln>
                          <a:noFill/>
                        </a:ln>
                        <a:solidFill>
                          <a:schemeClr val="bg1"/>
                        </a:solidFill>
                        <a:effectLst/>
                        <a:latin typeface="Arial Narrow" pitchFamily="34" charset="0"/>
                        <a:cs typeface="Arial" pitchFamily="34" charset="0"/>
                      </a:endParaRPr>
                    </a:p>
                  </a:txBody>
                  <a:tcPr marT="45726" marB="45726" anchor="b" horzOverflow="overflow">
                    <a:lnL>
                      <a:noFill/>
                    </a:lnL>
                    <a:lnR>
                      <a:noFill/>
                    </a:lnR>
                    <a:lnT cap="fla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en-US" sz="1600" b="1" i="0" u="none" strike="noStrike" cap="none" normalizeH="0" baseline="0" dirty="0" smtClean="0">
                          <a:ln>
                            <a:noFill/>
                          </a:ln>
                          <a:solidFill>
                            <a:schemeClr val="bg1"/>
                          </a:solidFill>
                          <a:effectLst/>
                          <a:latin typeface="Arial Narrow" pitchFamily="34" charset="0"/>
                          <a:cs typeface="Arial" pitchFamily="34" charset="0"/>
                        </a:rPr>
                        <a:t>Ensure</a:t>
                      </a:r>
                      <a:r>
                        <a:rPr kumimoji="0" lang="en-US" sz="1600" b="1" i="0" u="none" strike="noStrike" cap="none" normalizeH="0" baseline="30000" dirty="0" smtClean="0">
                          <a:ln>
                            <a:noFill/>
                          </a:ln>
                          <a:solidFill>
                            <a:schemeClr val="bg1"/>
                          </a:solidFill>
                          <a:effectLst/>
                          <a:latin typeface="Arial Narrow" pitchFamily="34" charset="0"/>
                          <a:cs typeface="Arial" pitchFamily="34" charset="0"/>
                        </a:rPr>
                        <a:t>2</a:t>
                      </a:r>
                      <a:endParaRPr kumimoji="0" lang="en-US" sz="1600" b="1" i="0" u="none" strike="noStrike" cap="none" normalizeH="0" baseline="0" dirty="0" smtClean="0">
                        <a:ln>
                          <a:noFill/>
                        </a:ln>
                        <a:solidFill>
                          <a:schemeClr val="bg1"/>
                        </a:solidFill>
                        <a:effectLst/>
                        <a:latin typeface="Arial Narrow" pitchFamily="34" charset="0"/>
                        <a:cs typeface="Arial" pitchFamily="34" charset="0"/>
                      </a:endParaRPr>
                    </a:p>
                  </a:txBody>
                  <a:tcPr marT="45726" marB="45726" anchor="b" horzOverflow="overflow">
                    <a:lnL>
                      <a:noFill/>
                    </a:lnL>
                    <a:lnR cap="flat">
                      <a:noFill/>
                    </a:lnR>
                    <a:lnT cap="flat">
                      <a:noFill/>
                    </a:lnT>
                    <a:lnB>
                      <a:noFill/>
                    </a:lnB>
                    <a:lnTlToBr>
                      <a:noFill/>
                    </a:lnTlToBr>
                    <a:lnBlToTr>
                      <a:noFill/>
                    </a:lnBlToTr>
                    <a:solidFill>
                      <a:schemeClr val="accent1"/>
                    </a:solidFill>
                  </a:tcPr>
                </a:tc>
              </a:tr>
              <a:tr h="779567">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Study arms</a:t>
                      </a:r>
                    </a:p>
                  </a:txBody>
                  <a:tcPr marT="45726" marB="45726" horzOverflow="overflow">
                    <a:lnL cap="flat">
                      <a:noFill/>
                    </a:lnL>
                    <a:lnR>
                      <a:noFill/>
                    </a:lnR>
                    <a:lnT>
                      <a:noFill/>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sym typeface="Symbol" pitchFamily="18" charset="2"/>
                        </a:rPr>
                        <a:t>ELONVA </a:t>
                      </a:r>
                      <a:r>
                        <a:rPr kumimoji="0" lang="en-US" sz="1600" b="0" i="0" u="none" strike="noStrike" cap="none" normalizeH="0" baseline="0" dirty="0" smtClean="0">
                          <a:ln>
                            <a:noFill/>
                          </a:ln>
                          <a:solidFill>
                            <a:schemeClr val="tx1"/>
                          </a:solidFill>
                          <a:effectLst/>
                          <a:latin typeface="Arial Narrow" pitchFamily="34" charset="0"/>
                          <a:cs typeface="Arial" pitchFamily="34" charset="0"/>
                        </a:rPr>
                        <a:t>150 µ</a:t>
                      </a:r>
                      <a:r>
                        <a:rPr kumimoji="0" lang="en-US" sz="1600" b="0" i="0" u="none" strike="noStrike" cap="none" normalizeH="0" baseline="0" dirty="0" smtClean="0">
                          <a:ln>
                            <a:noFill/>
                          </a:ln>
                          <a:solidFill>
                            <a:schemeClr val="tx1"/>
                          </a:solidFill>
                          <a:effectLst/>
                          <a:latin typeface="Arial Narrow" pitchFamily="34" charset="0"/>
                          <a:cs typeface="Arial" pitchFamily="34" charset="0"/>
                          <a:sym typeface="Symbol" pitchFamily="18" charset="2"/>
                        </a:rPr>
                        <a:t>g vs </a:t>
                      </a:r>
                      <a:r>
                        <a:rPr kumimoji="0" lang="en-US" sz="1600" b="0" i="0" u="none" strike="noStrike" cap="none" normalizeH="0" baseline="0" dirty="0" smtClean="0">
                          <a:ln>
                            <a:noFill/>
                          </a:ln>
                          <a:solidFill>
                            <a:schemeClr val="tx1"/>
                          </a:solidFill>
                          <a:effectLst/>
                          <a:latin typeface="Arial Narrow" pitchFamily="34" charset="0"/>
                          <a:cs typeface="Arial" pitchFamily="34" charset="0"/>
                        </a:rPr>
                        <a:t>rFSH </a:t>
                      </a:r>
                      <a:br>
                        <a:rPr kumimoji="0" lang="en-US" sz="1600" b="0" i="0" u="none" strike="noStrike" cap="none" normalizeH="0" baseline="0" dirty="0" smtClean="0">
                          <a:ln>
                            <a:noFill/>
                          </a:ln>
                          <a:solidFill>
                            <a:schemeClr val="tx1"/>
                          </a:solidFill>
                          <a:effectLst/>
                          <a:latin typeface="Arial Narrow" pitchFamily="34" charset="0"/>
                          <a:cs typeface="Arial" pitchFamily="34" charset="0"/>
                        </a:rPr>
                      </a:br>
                      <a:r>
                        <a:rPr kumimoji="0" lang="en-US" sz="1600" b="0" i="0" u="none" strike="noStrike" cap="none" normalizeH="0" baseline="0" dirty="0" smtClean="0">
                          <a:ln>
                            <a:noFill/>
                          </a:ln>
                          <a:solidFill>
                            <a:schemeClr val="tx1"/>
                          </a:solidFill>
                          <a:effectLst/>
                          <a:latin typeface="Arial Narrow" pitchFamily="34" charset="0"/>
                          <a:cs typeface="Arial" pitchFamily="34" charset="0"/>
                        </a:rPr>
                        <a:t>200 IU/d in women &gt;60 kg</a:t>
                      </a:r>
                    </a:p>
                  </a:txBody>
                  <a:tcPr marT="45726" marB="45726" horzOverflow="overflow">
                    <a:lnL>
                      <a:noFill/>
                    </a:lnL>
                    <a:lnR>
                      <a:noFill/>
                    </a:lnR>
                    <a:lnT>
                      <a:noFill/>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sym typeface="Symbol" pitchFamily="18" charset="2"/>
                        </a:rPr>
                        <a:t>ELONVA </a:t>
                      </a:r>
                      <a:r>
                        <a:rPr kumimoji="0" lang="en-US" sz="1600" b="0" i="0" u="none" strike="noStrike" cap="none" normalizeH="0" baseline="0" dirty="0" smtClean="0">
                          <a:ln>
                            <a:noFill/>
                          </a:ln>
                          <a:solidFill>
                            <a:schemeClr val="tx1"/>
                          </a:solidFill>
                          <a:effectLst/>
                          <a:latin typeface="Arial Narrow" pitchFamily="34" charset="0"/>
                          <a:cs typeface="Arial" pitchFamily="34" charset="0"/>
                        </a:rPr>
                        <a:t>100 µ</a:t>
                      </a:r>
                      <a:r>
                        <a:rPr kumimoji="0" lang="en-US" sz="1600" b="0" i="0" u="none" strike="noStrike" cap="none" normalizeH="0" baseline="0" dirty="0" smtClean="0">
                          <a:ln>
                            <a:noFill/>
                          </a:ln>
                          <a:solidFill>
                            <a:schemeClr val="tx1"/>
                          </a:solidFill>
                          <a:effectLst/>
                          <a:latin typeface="Arial Narrow" pitchFamily="34" charset="0"/>
                          <a:cs typeface="Arial" pitchFamily="34" charset="0"/>
                          <a:sym typeface="Symbol" pitchFamily="18" charset="2"/>
                        </a:rPr>
                        <a:t>g vs </a:t>
                      </a:r>
                      <a:r>
                        <a:rPr kumimoji="0" lang="en-US" sz="1600" b="0" i="0" u="none" strike="noStrike" cap="none" normalizeH="0" baseline="0" dirty="0" smtClean="0">
                          <a:ln>
                            <a:noFill/>
                          </a:ln>
                          <a:solidFill>
                            <a:schemeClr val="tx1"/>
                          </a:solidFill>
                          <a:effectLst/>
                          <a:latin typeface="Arial Narrow" pitchFamily="34" charset="0"/>
                          <a:cs typeface="Arial" pitchFamily="34" charset="0"/>
                        </a:rPr>
                        <a:t>rFSH</a:t>
                      </a:r>
                      <a:r>
                        <a:rPr kumimoji="0" lang="en-US" sz="1600" b="0" i="0" u="none" strike="noStrike" cap="none" normalizeH="0" baseline="0" dirty="0" smtClean="0">
                          <a:ln>
                            <a:noFill/>
                          </a:ln>
                          <a:solidFill>
                            <a:schemeClr val="tx1"/>
                          </a:solidFill>
                          <a:effectLst/>
                          <a:latin typeface="Arial Narrow" pitchFamily="34" charset="0"/>
                          <a:cs typeface="Arial" pitchFamily="34" charset="0"/>
                          <a:sym typeface="Symbol" pitchFamily="18" charset="2"/>
                        </a:rPr>
                        <a:t> </a:t>
                      </a:r>
                      <a:br>
                        <a:rPr kumimoji="0" lang="en-US" sz="1600" b="0" i="0" u="none" strike="noStrike" cap="none" normalizeH="0" baseline="0" dirty="0" smtClean="0">
                          <a:ln>
                            <a:noFill/>
                          </a:ln>
                          <a:solidFill>
                            <a:schemeClr val="tx1"/>
                          </a:solidFill>
                          <a:effectLst/>
                          <a:latin typeface="Arial Narrow" pitchFamily="34" charset="0"/>
                          <a:cs typeface="Arial" pitchFamily="34" charset="0"/>
                          <a:sym typeface="Symbol" pitchFamily="18" charset="2"/>
                        </a:rPr>
                      </a:br>
                      <a:r>
                        <a:rPr kumimoji="0" lang="en-US" sz="1600" b="0" i="0" u="none" strike="noStrike" cap="none" normalizeH="0" baseline="0" dirty="0" smtClean="0">
                          <a:ln>
                            <a:noFill/>
                          </a:ln>
                          <a:solidFill>
                            <a:schemeClr val="tx1"/>
                          </a:solidFill>
                          <a:effectLst/>
                          <a:latin typeface="Arial Narrow" pitchFamily="34" charset="0"/>
                          <a:cs typeface="Arial" pitchFamily="34" charset="0"/>
                        </a:rPr>
                        <a:t>150 IU/d in women ≤60 kg</a:t>
                      </a:r>
                    </a:p>
                  </a:txBody>
                  <a:tcPr marT="45726" marB="45726" horzOverflow="overflow">
                    <a:lnL>
                      <a:noFill/>
                    </a:lnL>
                    <a:lnR cap="flat">
                      <a:noFill/>
                    </a:lnR>
                    <a:lnT>
                      <a:noFill/>
                    </a:lnT>
                    <a:lnB w="3175" cap="flat" cmpd="sng" algn="ctr">
                      <a:solidFill>
                        <a:schemeClr val="tx1"/>
                      </a:solidFill>
                      <a:prstDash val="sysDash"/>
                      <a:round/>
                      <a:headEnd type="none" w="med" len="med"/>
                      <a:tailEnd type="none" w="med" len="med"/>
                    </a:lnB>
                    <a:lnTlToBr>
                      <a:noFill/>
                    </a:lnTlToBr>
                    <a:lnBlToTr>
                      <a:noFill/>
                    </a:lnBlToTr>
                    <a:noFill/>
                  </a:tcPr>
                </a:tc>
              </a:tr>
              <a:tr h="711295">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Design</a:t>
                      </a:r>
                    </a:p>
                  </a:txBody>
                  <a:tcPr marT="45726" marB="45726" horzOverflow="overflow">
                    <a:lnL cap="flat">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Double-blind RCT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1 cycle</a:t>
                      </a:r>
                    </a:p>
                  </a:txBody>
                  <a:tcPr marT="45726" marB="45726" horzOverflow="overflow">
                    <a:lnL>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Double-blind RCT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1 cycle</a:t>
                      </a:r>
                    </a:p>
                  </a:txBody>
                  <a:tcPr marT="45726" marB="45726" horzOverflow="overflow">
                    <a:lnL>
                      <a:noFill/>
                    </a:lnL>
                    <a:lnR cap="flat">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r>
              <a:tr h="566814">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Patients (n)</a:t>
                      </a:r>
                    </a:p>
                  </a:txBody>
                  <a:tcPr marT="45726" marB="45726" horzOverflow="overflow">
                    <a:lnL cap="flat">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1,506</a:t>
                      </a:r>
                    </a:p>
                  </a:txBody>
                  <a:tcPr marT="45726" marB="45726" horzOverflow="overflow">
                    <a:lnL>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396</a:t>
                      </a:r>
                    </a:p>
                  </a:txBody>
                  <a:tcPr marT="45726" marB="45726" horzOverflow="overflow">
                    <a:lnL>
                      <a:noFill/>
                    </a:lnL>
                    <a:lnR cap="flat">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r>
              <a:tr h="768453">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Primary end point</a:t>
                      </a:r>
                      <a:br>
                        <a:rPr kumimoji="0" lang="en-US" sz="1600" b="0" i="0" u="none" strike="noStrike" cap="none" normalizeH="0" baseline="0" dirty="0" smtClean="0">
                          <a:ln>
                            <a:noFill/>
                          </a:ln>
                          <a:solidFill>
                            <a:schemeClr val="tx1"/>
                          </a:solidFill>
                          <a:effectLst/>
                          <a:latin typeface="Arial Narrow" pitchFamily="34" charset="0"/>
                          <a:cs typeface="Arial" pitchFamily="34" charset="0"/>
                        </a:rPr>
                      </a:br>
                      <a:r>
                        <a:rPr kumimoji="0" lang="en-US" sz="1600" b="0" i="0" u="none" strike="noStrike" cap="none" normalizeH="0" baseline="0" dirty="0" smtClean="0">
                          <a:ln>
                            <a:noFill/>
                          </a:ln>
                          <a:solidFill>
                            <a:schemeClr val="tx1"/>
                          </a:solidFill>
                          <a:effectLst/>
                          <a:latin typeface="Arial Narrow" pitchFamily="34" charset="0"/>
                          <a:cs typeface="Arial" pitchFamily="34" charset="0"/>
                        </a:rPr>
                        <a:t>Coprimary end point</a:t>
                      </a:r>
                    </a:p>
                  </a:txBody>
                  <a:tcPr marT="45726" marB="45726" horzOverflow="overflow">
                    <a:lnL cap="flat">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Ongoing PR/cycle</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Number of oocytes retrieved</a:t>
                      </a:r>
                    </a:p>
                  </a:txBody>
                  <a:tcPr marT="45726" marB="45726" horzOverflow="overflow">
                    <a:lnL>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Number of oocytes retrieved</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endParaRPr kumimoji="0" lang="en-US" sz="1600" b="0" i="0" u="none" strike="noStrike" cap="none" normalizeH="0" baseline="0" dirty="0" smtClean="0">
                        <a:ln>
                          <a:noFill/>
                        </a:ln>
                        <a:solidFill>
                          <a:schemeClr val="tx1"/>
                        </a:solidFill>
                        <a:effectLst/>
                        <a:latin typeface="Arial Narrow" pitchFamily="34" charset="0"/>
                        <a:cs typeface="Arial" pitchFamily="34" charset="0"/>
                      </a:endParaRPr>
                    </a:p>
                  </a:txBody>
                  <a:tcPr marT="45726" marB="45726" horzOverflow="overflow">
                    <a:lnL>
                      <a:noFill/>
                    </a:lnL>
                    <a:lnR cap="flat">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r>
              <a:tr h="823070">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Safety evaluations</a:t>
                      </a:r>
                    </a:p>
                  </a:txBody>
                  <a:tcPr marT="45726" marB="45726" horzOverflow="overflow">
                    <a:lnL cap="flat">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AEs/SAEs, including OHSS</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Local tolerance</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Anti–corifollitropin alfa antibodies</a:t>
                      </a:r>
                    </a:p>
                  </a:txBody>
                  <a:tcPr marT="45726" marB="45726" horzOverflow="overflow">
                    <a:lnL>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AEs/SAEs, including OHSS</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Local tolerance</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Anti–corifollitropin alfa antibodies</a:t>
                      </a:r>
                    </a:p>
                  </a:txBody>
                  <a:tcPr marT="45726" marB="45726" horzOverflow="overflow">
                    <a:lnL>
                      <a:noFill/>
                    </a:lnL>
                    <a:lnR cap="flat">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r>
              <a:tr h="758926">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Sites</a:t>
                      </a:r>
                    </a:p>
                  </a:txBody>
                  <a:tcPr marT="45726" marB="45726" horzOverflow="overflow">
                    <a:lnL cap="flat">
                      <a:noFill/>
                    </a:lnL>
                    <a:lnR>
                      <a:noFill/>
                    </a:lnR>
                    <a:lnT w="3175" cap="flat" cmpd="sng" algn="ctr">
                      <a:solidFill>
                        <a:schemeClr val="tx1"/>
                      </a:solidFill>
                      <a:prstDash val="sysDash"/>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Europe 20, North America 14 </a:t>
                      </a:r>
                    </a:p>
                  </a:txBody>
                  <a:tcPr marT="45726" marB="45726" horzOverflow="overflow">
                    <a:lnL>
                      <a:noFill/>
                    </a:lnL>
                    <a:lnR>
                      <a:noFill/>
                    </a:lnR>
                    <a:lnT w="3175" cap="flat" cmpd="sng" algn="ctr">
                      <a:solidFill>
                        <a:schemeClr val="tx1"/>
                      </a:solidFill>
                      <a:prstDash val="sysDash"/>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Europe 14, Asia 5 </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endParaRPr kumimoji="0" lang="en-US" sz="1600" b="0" i="0" u="none" strike="noStrike" cap="none" normalizeH="0" baseline="0" dirty="0" smtClean="0">
                        <a:ln>
                          <a:noFill/>
                        </a:ln>
                        <a:solidFill>
                          <a:schemeClr val="tx1"/>
                        </a:solidFill>
                        <a:effectLst/>
                        <a:latin typeface="Arial Narrow" pitchFamily="34" charset="0"/>
                        <a:cs typeface="Arial" pitchFamily="34" charset="0"/>
                      </a:endParaRPr>
                    </a:p>
                  </a:txBody>
                  <a:tcPr marT="45726" marB="45726" horzOverflow="overflow">
                    <a:lnL>
                      <a:noFill/>
                    </a:lnL>
                    <a:lnR cap="flat">
                      <a:noFill/>
                    </a:lnR>
                    <a:lnT w="3175" cap="flat" cmpd="sng" algn="ctr">
                      <a:solidFill>
                        <a:schemeClr val="tx1"/>
                      </a:solidFill>
                      <a:prstDash val="sysDash"/>
                      <a:round/>
                      <a:headEnd type="none" w="med" len="med"/>
                      <a:tailEnd type="none" w="med" len="med"/>
                    </a:lnT>
                    <a:lnB cap="flat">
                      <a:noFill/>
                    </a:lnB>
                    <a:lnTlToBr>
                      <a:noFill/>
                    </a:lnTlToBr>
                    <a:lnBlToTr>
                      <a:noFill/>
                    </a:lnBlToTr>
                    <a:noFill/>
                  </a:tcPr>
                </a:tc>
              </a:tr>
            </a:tbl>
          </a:graphicData>
        </a:graphic>
      </p:graphicFrame>
      <p:sp>
        <p:nvSpPr>
          <p:cNvPr id="93213" name="Rectangle 33"/>
          <p:cNvSpPr>
            <a:spLocks noChangeArrowheads="1"/>
          </p:cNvSpPr>
          <p:nvPr/>
        </p:nvSpPr>
        <p:spPr bwMode="auto">
          <a:xfrm>
            <a:off x="241300" y="5943600"/>
            <a:ext cx="8696325" cy="701675"/>
          </a:xfrm>
          <a:prstGeom prst="rect">
            <a:avLst/>
          </a:prstGeom>
          <a:noFill/>
          <a:ln w="12700" algn="ctr">
            <a:noFill/>
            <a:miter lim="800000"/>
            <a:headEnd/>
            <a:tailEnd/>
          </a:ln>
        </p:spPr>
        <p:txBody>
          <a:bodyPr lIns="0" tIns="0" rIns="0" bIns="0" anchor="b"/>
          <a:lstStyle/>
          <a:p>
            <a:pPr eaLnBrk="0" hangingPunct="0">
              <a:spcBef>
                <a:spcPct val="25000"/>
              </a:spcBef>
            </a:pPr>
            <a:r>
              <a:rPr lang="en-US" sz="1200">
                <a:latin typeface="Calibri" pitchFamily="34" charset="0"/>
                <a:ea typeface="Arial Unicode MS"/>
                <a:cs typeface="Arial Unicode MS"/>
              </a:rPr>
              <a:t>rFSH = recombinant follicle-stimulating hormone; RCT = randomized controlled trial; PR = pregnancy rate; AEs = adverse events; SAEs = serious adverse events. </a:t>
            </a:r>
            <a:endParaRPr lang="en-US" sz="1400">
              <a:latin typeface="Calibri" pitchFamily="34" charset="0"/>
              <a:ea typeface="Arial Unicode MS"/>
              <a:cs typeface="Arial Unicode MS"/>
            </a:endParaRPr>
          </a:p>
          <a:p>
            <a:pPr eaLnBrk="0" hangingPunct="0">
              <a:spcBef>
                <a:spcPct val="25000"/>
              </a:spcBef>
            </a:pPr>
            <a:r>
              <a:rPr lang="en-US" sz="1000" b="1">
                <a:latin typeface="Calibri" pitchFamily="34" charset="0"/>
                <a:ea typeface="Arial Unicode MS"/>
                <a:cs typeface="Arial Unicode MS"/>
              </a:rPr>
              <a:t>1.</a:t>
            </a:r>
            <a:r>
              <a:rPr lang="en-US" sz="1000" b="1" i="1">
                <a:latin typeface="Calibri" pitchFamily="34" charset="0"/>
                <a:ea typeface="Arial Unicode MS"/>
                <a:cs typeface="Arial Unicode MS"/>
              </a:rPr>
              <a:t> </a:t>
            </a:r>
            <a:r>
              <a:rPr lang="en-US" sz="1000">
                <a:latin typeface="Calibri" pitchFamily="34" charset="0"/>
                <a:ea typeface="Arial Unicode MS"/>
                <a:cs typeface="Arial Unicode MS"/>
              </a:rPr>
              <a:t>Devroey P et al. </a:t>
            </a:r>
            <a:r>
              <a:rPr lang="en-US" sz="1000" i="1">
                <a:latin typeface="Calibri" pitchFamily="34" charset="0"/>
                <a:ea typeface="Arial Unicode MS"/>
                <a:cs typeface="Arial Unicode MS"/>
              </a:rPr>
              <a:t>Hum Reprod. </a:t>
            </a:r>
            <a:r>
              <a:rPr lang="en-US" sz="1000">
                <a:latin typeface="Calibri" pitchFamily="34" charset="0"/>
                <a:ea typeface="Arial Unicode MS"/>
                <a:cs typeface="Arial Unicode MS"/>
              </a:rPr>
              <a:t>2009;24:3063‒3072.</a:t>
            </a:r>
            <a:r>
              <a:rPr lang="en-US" sz="1000" b="1" i="1">
                <a:latin typeface="Calibri" pitchFamily="34" charset="0"/>
                <a:ea typeface="Arial Unicode MS"/>
                <a:cs typeface="Arial Unicode MS"/>
              </a:rPr>
              <a:t> </a:t>
            </a:r>
            <a:br>
              <a:rPr lang="en-US" sz="1000" b="1" i="1">
                <a:latin typeface="Calibri" pitchFamily="34" charset="0"/>
                <a:ea typeface="Arial Unicode MS"/>
                <a:cs typeface="Arial Unicode MS"/>
              </a:rPr>
            </a:br>
            <a:r>
              <a:rPr lang="en-US" sz="1000" b="1">
                <a:latin typeface="Calibri" pitchFamily="34" charset="0"/>
                <a:ea typeface="Arial Unicode MS"/>
                <a:cs typeface="Arial Unicode MS"/>
              </a:rPr>
              <a:t>2. </a:t>
            </a:r>
            <a:r>
              <a:rPr lang="en-US" sz="1000">
                <a:latin typeface="Calibri" pitchFamily="34" charset="0"/>
                <a:ea typeface="Arial Unicode MS"/>
                <a:cs typeface="Arial Unicode MS"/>
              </a:rPr>
              <a:t>Corifollitropin alfa Ensure Study Group. </a:t>
            </a:r>
            <a:r>
              <a:rPr lang="en-US" sz="1000" i="1">
                <a:latin typeface="Calibri" pitchFamily="34" charset="0"/>
                <a:ea typeface="Arial Unicode MS"/>
                <a:cs typeface="Arial Unicode MS"/>
              </a:rPr>
              <a:t>Reprod Biomed Online. </a:t>
            </a:r>
            <a:r>
              <a:rPr lang="en-US" sz="1000">
                <a:latin typeface="Calibri" pitchFamily="34" charset="0"/>
                <a:ea typeface="Arial Unicode MS"/>
                <a:cs typeface="Arial Unicode MS"/>
              </a:rPr>
              <a:t>2010;21:66‒76. </a:t>
            </a:r>
            <a:endParaRPr lang="en-US" sz="1400">
              <a:latin typeface="Calibri" pitchFamily="34" charset="0"/>
              <a:ea typeface="Arial Unicode MS"/>
              <a:cs typeface="Arial Unicode MS"/>
            </a:endParaRPr>
          </a:p>
        </p:txBody>
      </p:sp>
      <p:sp>
        <p:nvSpPr>
          <p:cNvPr id="93214" name="AutoShape 112"/>
          <p:cNvSpPr>
            <a:spLocks noChangeArrowheads="1"/>
          </p:cNvSpPr>
          <p:nvPr/>
        </p:nvSpPr>
        <p:spPr bwMode="auto">
          <a:xfrm>
            <a:off x="5880100" y="1468438"/>
            <a:ext cx="2590800" cy="4360862"/>
          </a:xfrm>
          <a:prstGeom prst="roundRect">
            <a:avLst>
              <a:gd name="adj" fmla="val 3125"/>
            </a:avLst>
          </a:prstGeom>
          <a:noFill/>
          <a:ln w="19050" algn="ctr">
            <a:solidFill>
              <a:srgbClr val="FF3300"/>
            </a:solidFill>
            <a:round/>
            <a:headEnd/>
            <a:tailEnd/>
          </a:ln>
        </p:spPr>
        <p:txBody>
          <a:bodyPr wrap="none" lIns="0" tIns="0" rIns="0" bIns="0" anchor="ctr"/>
          <a:lstStyle/>
          <a:p>
            <a:pPr eaLnBrk="0" hangingPunct="0"/>
            <a:endParaRPr lang="hr-HR" sz="2400">
              <a:ea typeface="Arial Unicode MS"/>
              <a:cs typeface="Arial Unicode MS"/>
            </a:endParaRP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2"/>
          <p:cNvSpPr>
            <a:spLocks noGrp="1" noChangeArrowheads="1"/>
          </p:cNvSpPr>
          <p:nvPr>
            <p:ph type="title"/>
          </p:nvPr>
        </p:nvSpPr>
        <p:spPr/>
        <p:txBody>
          <a:bodyPr/>
          <a:lstStyle/>
          <a:p>
            <a:r>
              <a:rPr lang="en-US" smtClean="0"/>
              <a:t>Ensure Trial: Treatment Regimen</a:t>
            </a:r>
            <a:r>
              <a:rPr lang="en-US" baseline="30000" smtClean="0"/>
              <a:t>1</a:t>
            </a:r>
            <a:endParaRPr lang="en-GB" baseline="30000" smtClean="0"/>
          </a:p>
        </p:txBody>
      </p:sp>
      <p:grpSp>
        <p:nvGrpSpPr>
          <p:cNvPr id="95234" name="Group 26"/>
          <p:cNvGrpSpPr>
            <a:grpSpLocks/>
          </p:cNvGrpSpPr>
          <p:nvPr/>
        </p:nvGrpSpPr>
        <p:grpSpPr bwMode="auto">
          <a:xfrm>
            <a:off x="417513" y="1312863"/>
            <a:ext cx="8088312" cy="4665662"/>
            <a:chOff x="417513" y="1450975"/>
            <a:chExt cx="8088312" cy="4666984"/>
          </a:xfrm>
        </p:grpSpPr>
        <p:sp>
          <p:nvSpPr>
            <p:cNvPr id="41990" name="AutoShape 28"/>
            <p:cNvSpPr>
              <a:spLocks noChangeArrowheads="1"/>
            </p:cNvSpPr>
            <p:nvPr/>
          </p:nvSpPr>
          <p:spPr bwMode="auto">
            <a:xfrm rot="5400000">
              <a:off x="1324677" y="1190003"/>
              <a:ext cx="652648" cy="1736725"/>
            </a:xfrm>
            <a:prstGeom prst="homePlate">
              <a:avLst>
                <a:gd name="adj" fmla="val 31389"/>
              </a:avLst>
            </a:prstGeom>
            <a:solidFill>
              <a:schemeClr val="accent1"/>
            </a:solidFill>
            <a:ln w="9525">
              <a:noFill/>
              <a:miter lim="800000"/>
              <a:headEnd/>
              <a:tailEnd/>
            </a:ln>
            <a:effectLst>
              <a:outerShdw dist="35921" dir="2700000" algn="ctr" rotWithShape="0">
                <a:srgbClr val="00223E">
                  <a:alpha val="50000"/>
                </a:srgbClr>
              </a:outerShdw>
            </a:effectLst>
          </p:spPr>
          <p:txBody>
            <a:bodyPr rot="10800000" vert="eaVert" wrap="none" tIns="91440" bIns="91440" anchor="ctr"/>
            <a:lstStyle/>
            <a:p>
              <a:pPr algn="ctr" eaLnBrk="0" fontAlgn="auto" hangingPunct="0">
                <a:lnSpc>
                  <a:spcPct val="85000"/>
                </a:lnSpc>
                <a:spcBef>
                  <a:spcPts val="0"/>
                </a:spcBef>
                <a:spcAft>
                  <a:spcPts val="0"/>
                </a:spcAft>
                <a:defRPr/>
              </a:pPr>
              <a:endParaRPr lang="en-US" sz="1300">
                <a:solidFill>
                  <a:schemeClr val="bg1"/>
                </a:solidFill>
                <a:latin typeface="+mn-lt"/>
                <a:ea typeface="Arial Unicode MS" pitchFamily="34" charset="-128"/>
                <a:cs typeface="Arial Unicode MS" pitchFamily="34" charset="-128"/>
              </a:endParaRPr>
            </a:p>
            <a:p>
              <a:pPr algn="ctr" eaLnBrk="0" fontAlgn="auto" hangingPunct="0">
                <a:lnSpc>
                  <a:spcPct val="50000"/>
                </a:lnSpc>
                <a:spcBef>
                  <a:spcPts val="0"/>
                </a:spcBef>
                <a:spcAft>
                  <a:spcPts val="0"/>
                </a:spcAft>
                <a:defRPr/>
              </a:pPr>
              <a:r>
                <a:rPr lang="en-US" sz="1300">
                  <a:solidFill>
                    <a:schemeClr val="bg1"/>
                  </a:solidFill>
                  <a:latin typeface="+mn-lt"/>
                  <a:ea typeface="Arial Unicode MS" pitchFamily="34" charset="-128"/>
                  <a:cs typeface="Arial Unicode MS" pitchFamily="34" charset="-128"/>
                </a:rPr>
                <a:t>ELONVA</a:t>
              </a:r>
              <a:r>
                <a:rPr lang="en-US" sz="1300" baseline="30000">
                  <a:solidFill>
                    <a:schemeClr val="bg1"/>
                  </a:solidFill>
                  <a:latin typeface="+mn-lt"/>
                  <a:ea typeface="Arial Unicode MS" pitchFamily="34" charset="-128"/>
                  <a:cs typeface="Arial Unicode MS" pitchFamily="34" charset="-128"/>
                </a:rPr>
                <a:t>™</a:t>
              </a:r>
            </a:p>
            <a:p>
              <a:pPr algn="ctr" eaLnBrk="0" fontAlgn="auto" hangingPunct="0">
                <a:lnSpc>
                  <a:spcPct val="85000"/>
                </a:lnSpc>
                <a:spcBef>
                  <a:spcPts val="0"/>
                </a:spcBef>
                <a:spcAft>
                  <a:spcPts val="0"/>
                </a:spcAft>
                <a:defRPr/>
              </a:pPr>
              <a:r>
                <a:rPr lang="en-US" sz="1300">
                  <a:solidFill>
                    <a:schemeClr val="bg1"/>
                  </a:solidFill>
                  <a:latin typeface="+mn-lt"/>
                  <a:ea typeface="Arial Unicode MS" pitchFamily="34" charset="-128"/>
                  <a:cs typeface="Arial Unicode MS" pitchFamily="34" charset="-128"/>
                </a:rPr>
                <a:t>(corifollitropin alfa)</a:t>
              </a:r>
              <a:endParaRPr lang="el-GR" sz="1300">
                <a:solidFill>
                  <a:schemeClr val="bg1"/>
                </a:solidFill>
                <a:latin typeface="+mn-lt"/>
                <a:ea typeface="Arial Unicode MS" pitchFamily="34" charset="-128"/>
                <a:cs typeface="Arial Unicode MS" pitchFamily="34" charset="-128"/>
              </a:endParaRPr>
            </a:p>
            <a:p>
              <a:pPr algn="ctr" eaLnBrk="0" fontAlgn="auto" hangingPunct="0">
                <a:lnSpc>
                  <a:spcPct val="85000"/>
                </a:lnSpc>
                <a:spcBef>
                  <a:spcPts val="0"/>
                </a:spcBef>
                <a:spcAft>
                  <a:spcPts val="0"/>
                </a:spcAft>
                <a:defRPr/>
              </a:pPr>
              <a:r>
                <a:rPr lang="en-US" sz="1300">
                  <a:solidFill>
                    <a:schemeClr val="bg1"/>
                  </a:solidFill>
                  <a:latin typeface="+mn-lt"/>
                  <a:ea typeface="Arial Unicode MS" pitchFamily="34" charset="-128"/>
                  <a:cs typeface="Arial Unicode MS" pitchFamily="34" charset="-128"/>
                </a:rPr>
                <a:t>(100 µg) (n=268</a:t>
              </a:r>
              <a:r>
                <a:rPr lang="en-US" sz="1400">
                  <a:solidFill>
                    <a:schemeClr val="bg1"/>
                  </a:solidFill>
                  <a:latin typeface="+mn-lt"/>
                  <a:ea typeface="Arial Unicode MS" pitchFamily="34" charset="-128"/>
                  <a:cs typeface="Arial Unicode MS" pitchFamily="34" charset="-128"/>
                </a:rPr>
                <a:t>)</a:t>
              </a:r>
            </a:p>
          </p:txBody>
        </p:sp>
        <p:sp>
          <p:nvSpPr>
            <p:cNvPr id="41991" name="AutoShape 29"/>
            <p:cNvSpPr>
              <a:spLocks noChangeArrowheads="1"/>
            </p:cNvSpPr>
            <p:nvPr/>
          </p:nvSpPr>
          <p:spPr bwMode="auto">
            <a:xfrm rot="5400000">
              <a:off x="1325471" y="3310710"/>
              <a:ext cx="651059" cy="1736725"/>
            </a:xfrm>
            <a:prstGeom prst="homePlate">
              <a:avLst>
                <a:gd name="adj" fmla="val 37227"/>
              </a:avLst>
            </a:prstGeom>
            <a:solidFill>
              <a:srgbClr val="B2B2B2"/>
            </a:solidFill>
            <a:ln w="9525">
              <a:noFill/>
              <a:miter lim="800000"/>
              <a:headEnd/>
              <a:tailEnd/>
            </a:ln>
            <a:effectLst>
              <a:outerShdw dist="35921" dir="2700000" algn="ctr" rotWithShape="0">
                <a:srgbClr val="00223E">
                  <a:alpha val="50000"/>
                </a:srgbClr>
              </a:outerShdw>
            </a:effectLst>
          </p:spPr>
          <p:txBody>
            <a:bodyPr rot="10800000" vert="eaVert" wrap="none" lIns="0" tIns="0" rIns="0" bIns="0" anchor="ctr"/>
            <a:lstStyle/>
            <a:p>
              <a:pPr algn="ctr" eaLnBrk="0" fontAlgn="auto" hangingPunct="0">
                <a:lnSpc>
                  <a:spcPct val="80000"/>
                </a:lnSpc>
                <a:spcBef>
                  <a:spcPts val="0"/>
                </a:spcBef>
                <a:spcAft>
                  <a:spcPts val="0"/>
                </a:spcAft>
                <a:defRPr/>
              </a:pPr>
              <a:r>
                <a:rPr lang="en-US" sz="1300" b="1">
                  <a:solidFill>
                    <a:schemeClr val="bg1"/>
                  </a:solidFill>
                  <a:latin typeface="+mn-lt"/>
                  <a:ea typeface="Arial Unicode MS" pitchFamily="34" charset="-128"/>
                  <a:cs typeface="Arial Unicode MS" pitchFamily="34" charset="-128"/>
                </a:rPr>
                <a:t>Placebo</a:t>
              </a:r>
            </a:p>
            <a:p>
              <a:pPr algn="ctr" eaLnBrk="0" fontAlgn="auto" hangingPunct="0">
                <a:lnSpc>
                  <a:spcPct val="80000"/>
                </a:lnSpc>
                <a:spcBef>
                  <a:spcPts val="0"/>
                </a:spcBef>
                <a:spcAft>
                  <a:spcPts val="0"/>
                </a:spcAft>
                <a:defRPr/>
              </a:pPr>
              <a:r>
                <a:rPr lang="en-US" sz="1300">
                  <a:solidFill>
                    <a:schemeClr val="bg1"/>
                  </a:solidFill>
                  <a:latin typeface="+mn-lt"/>
                  <a:ea typeface="Arial Unicode MS" pitchFamily="34" charset="-128"/>
                  <a:cs typeface="Arial Unicode MS" pitchFamily="34" charset="-128"/>
                </a:rPr>
                <a:t>ELONVA (n=128</a:t>
              </a:r>
              <a:r>
                <a:rPr lang="en-US" sz="1400">
                  <a:solidFill>
                    <a:schemeClr val="bg1"/>
                  </a:solidFill>
                  <a:latin typeface="+mn-lt"/>
                  <a:ea typeface="Arial Unicode MS" pitchFamily="34" charset="-128"/>
                  <a:cs typeface="Arial Unicode MS" pitchFamily="34" charset="-128"/>
                </a:rPr>
                <a:t>)</a:t>
              </a:r>
            </a:p>
          </p:txBody>
        </p:sp>
        <p:sp>
          <p:nvSpPr>
            <p:cNvPr id="95239" name="Text Box 30"/>
            <p:cNvSpPr txBox="1">
              <a:spLocks noChangeArrowheads="1"/>
            </p:cNvSpPr>
            <p:nvPr/>
          </p:nvSpPr>
          <p:spPr bwMode="auto">
            <a:xfrm>
              <a:off x="4422775" y="2517775"/>
              <a:ext cx="184150" cy="336550"/>
            </a:xfrm>
            <a:prstGeom prst="rect">
              <a:avLst/>
            </a:prstGeom>
            <a:noFill/>
            <a:ln w="12700">
              <a:noFill/>
              <a:miter lim="800000"/>
              <a:headEnd type="none" w="sm" len="sm"/>
              <a:tailEnd type="none" w="sm" len="sm"/>
            </a:ln>
          </p:spPr>
          <p:txBody>
            <a:bodyPr wrap="none">
              <a:spAutoFit/>
            </a:bodyPr>
            <a:lstStyle/>
            <a:p>
              <a:pPr algn="ctr" defTabSz="762000" eaLnBrk="0" hangingPunct="0"/>
              <a:endParaRPr lang="it-IT" sz="1600">
                <a:latin typeface="Calibri" pitchFamily="34" charset="0"/>
                <a:ea typeface="Arial Unicode MS"/>
                <a:cs typeface="Arial Unicode MS"/>
              </a:endParaRPr>
            </a:p>
          </p:txBody>
        </p:sp>
        <p:sp>
          <p:nvSpPr>
            <p:cNvPr id="95240" name="Line 31"/>
            <p:cNvSpPr>
              <a:spLocks noChangeShapeType="1"/>
            </p:cNvSpPr>
            <p:nvPr/>
          </p:nvSpPr>
          <p:spPr bwMode="auto">
            <a:xfrm>
              <a:off x="1619250" y="5437188"/>
              <a:ext cx="6038850" cy="12700"/>
            </a:xfrm>
            <a:prstGeom prst="line">
              <a:avLst/>
            </a:prstGeom>
            <a:noFill/>
            <a:ln w="38100">
              <a:solidFill>
                <a:schemeClr val="tx1"/>
              </a:solidFill>
              <a:round/>
              <a:headEnd/>
              <a:tailEnd/>
            </a:ln>
          </p:spPr>
          <p:txBody>
            <a:bodyPr/>
            <a:lstStyle/>
            <a:p>
              <a:endParaRPr lang="sr-Latn-CS"/>
            </a:p>
          </p:txBody>
        </p:sp>
        <p:sp>
          <p:nvSpPr>
            <p:cNvPr id="95241" name="Line 32"/>
            <p:cNvSpPr>
              <a:spLocks noChangeShapeType="1"/>
            </p:cNvSpPr>
            <p:nvPr/>
          </p:nvSpPr>
          <p:spPr bwMode="auto">
            <a:xfrm>
              <a:off x="3298825" y="3073400"/>
              <a:ext cx="0" cy="433388"/>
            </a:xfrm>
            <a:prstGeom prst="line">
              <a:avLst/>
            </a:prstGeom>
            <a:noFill/>
            <a:ln w="38100">
              <a:solidFill>
                <a:schemeClr val="tx1"/>
              </a:solidFill>
              <a:round/>
              <a:headEnd type="triangle" w="med" len="med"/>
              <a:tailEnd type="triangle" w="med" len="med"/>
            </a:ln>
          </p:spPr>
          <p:txBody>
            <a:bodyPr wrap="none" anchor="ctr"/>
            <a:lstStyle/>
            <a:p>
              <a:endParaRPr lang="sr-Latn-CS"/>
            </a:p>
          </p:txBody>
        </p:sp>
        <p:sp>
          <p:nvSpPr>
            <p:cNvPr id="95242" name="Line 33"/>
            <p:cNvSpPr>
              <a:spLocks noChangeShapeType="1"/>
            </p:cNvSpPr>
            <p:nvPr/>
          </p:nvSpPr>
          <p:spPr bwMode="auto">
            <a:xfrm>
              <a:off x="3290888" y="4064000"/>
              <a:ext cx="0" cy="433388"/>
            </a:xfrm>
            <a:prstGeom prst="line">
              <a:avLst/>
            </a:prstGeom>
            <a:noFill/>
            <a:ln w="38100">
              <a:solidFill>
                <a:schemeClr val="tx1"/>
              </a:solidFill>
              <a:round/>
              <a:headEnd type="triangle" w="med" len="med"/>
              <a:tailEnd type="triangle" w="med" len="med"/>
            </a:ln>
          </p:spPr>
          <p:txBody>
            <a:bodyPr wrap="none" anchor="ctr"/>
            <a:lstStyle/>
            <a:p>
              <a:endParaRPr lang="sr-Latn-CS"/>
            </a:p>
          </p:txBody>
        </p:sp>
        <p:sp>
          <p:nvSpPr>
            <p:cNvPr id="41996" name="AutoShape 34"/>
            <p:cNvSpPr>
              <a:spLocks noChangeArrowheads="1"/>
            </p:cNvSpPr>
            <p:nvPr/>
          </p:nvSpPr>
          <p:spPr bwMode="auto">
            <a:xfrm>
              <a:off x="3313113" y="3453379"/>
              <a:ext cx="3241675" cy="689170"/>
            </a:xfrm>
            <a:prstGeom prst="roundRect">
              <a:avLst>
                <a:gd name="adj" fmla="val 10278"/>
              </a:avLst>
            </a:prstGeom>
            <a:solidFill>
              <a:srgbClr val="FFCC00"/>
            </a:solidFill>
            <a:ln w="19050">
              <a:solidFill>
                <a:schemeClr val="tx1"/>
              </a:solidFill>
              <a:round/>
              <a:headEnd/>
              <a:tailEnd/>
            </a:ln>
            <a:effectLst>
              <a:outerShdw dist="35921" dir="2700000" algn="ctr" rotWithShape="0">
                <a:srgbClr val="00223E">
                  <a:alpha val="50000"/>
                </a:srgbClr>
              </a:outerShdw>
            </a:effectLst>
          </p:spPr>
          <p:txBody>
            <a:bodyPr lIns="0" tIns="0" rIns="0" bIns="0" anchor="ctr"/>
            <a:lstStyle/>
            <a:p>
              <a:pPr algn="ctr" eaLnBrk="0" fontAlgn="auto" hangingPunct="0">
                <a:spcBef>
                  <a:spcPts val="0"/>
                </a:spcBef>
                <a:spcAft>
                  <a:spcPts val="0"/>
                </a:spcAft>
                <a:defRPr/>
              </a:pPr>
              <a:r>
                <a:rPr lang="en-US" sz="1400">
                  <a:solidFill>
                    <a:schemeClr val="bg1"/>
                  </a:solidFill>
                  <a:latin typeface="+mn-lt"/>
                  <a:ea typeface="Arial Unicode MS" pitchFamily="34" charset="-128"/>
                  <a:cs typeface="Arial Unicode MS" pitchFamily="34" charset="-128"/>
                </a:rPr>
                <a:t>GnRH antagonist (GANIRELIX</a:t>
              </a:r>
              <a:r>
                <a:rPr lang="en-US" sz="1400" baseline="30000">
                  <a:solidFill>
                    <a:schemeClr val="bg1"/>
                  </a:solidFill>
                  <a:latin typeface="+mn-lt"/>
                  <a:ea typeface="Arial Unicode MS" pitchFamily="34" charset="-128"/>
                  <a:cs typeface="Arial Unicode MS" pitchFamily="34" charset="-128"/>
                </a:rPr>
                <a:t>®</a:t>
              </a:r>
              <a:r>
                <a:rPr lang="en-US" sz="1400">
                  <a:solidFill>
                    <a:schemeClr val="bg1"/>
                  </a:solidFill>
                  <a:latin typeface="+mn-lt"/>
                  <a:ea typeface="Arial Unicode MS" pitchFamily="34" charset="-128"/>
                  <a:cs typeface="Arial Unicode MS" pitchFamily="34" charset="-128"/>
                </a:rPr>
                <a:t> 0.25 mg/d) </a:t>
              </a:r>
              <a:br>
                <a:rPr lang="en-US" sz="1400">
                  <a:solidFill>
                    <a:schemeClr val="bg1"/>
                  </a:solidFill>
                  <a:latin typeface="+mn-lt"/>
                  <a:ea typeface="Arial Unicode MS" pitchFamily="34" charset="-128"/>
                  <a:cs typeface="Arial Unicode MS" pitchFamily="34" charset="-128"/>
                </a:rPr>
              </a:br>
              <a:r>
                <a:rPr lang="en-US" sz="1400">
                  <a:solidFill>
                    <a:schemeClr val="bg1"/>
                  </a:solidFill>
                  <a:latin typeface="+mn-lt"/>
                  <a:ea typeface="Arial Unicode MS" pitchFamily="34" charset="-128"/>
                  <a:cs typeface="Arial Unicode MS" pitchFamily="34" charset="-128"/>
                </a:rPr>
                <a:t>day 5 through day of hCG</a:t>
              </a:r>
            </a:p>
          </p:txBody>
        </p:sp>
        <p:sp>
          <p:nvSpPr>
            <p:cNvPr id="142371" name="Text Box 35"/>
            <p:cNvSpPr txBox="1">
              <a:spLocks noChangeArrowheads="1"/>
            </p:cNvSpPr>
            <p:nvPr/>
          </p:nvSpPr>
          <p:spPr bwMode="auto">
            <a:xfrm>
              <a:off x="2484438" y="5606639"/>
              <a:ext cx="1393825" cy="508144"/>
            </a:xfrm>
            <a:prstGeom prst="rect">
              <a:avLst/>
            </a:prstGeom>
            <a:noFill/>
            <a:ln w="12700">
              <a:noFill/>
              <a:miter lim="800000"/>
              <a:headEnd/>
              <a:tailEnd/>
            </a:ln>
            <a:effectLst/>
          </p:spPr>
          <p:txBody>
            <a:bodyPr>
              <a:spAutoFit/>
            </a:bodyPr>
            <a:lstStyle/>
            <a:p>
              <a:pPr algn="ctr" eaLnBrk="0" fontAlgn="auto" hangingPunct="0">
                <a:lnSpc>
                  <a:spcPct val="85000"/>
                </a:lnSpc>
                <a:spcBef>
                  <a:spcPts val="0"/>
                </a:spcBef>
                <a:spcAft>
                  <a:spcPts val="0"/>
                </a:spcAft>
                <a:defRPr/>
              </a:pPr>
              <a:r>
                <a:rPr lang="en-US" sz="1600" dirty="0">
                  <a:latin typeface="+mn-lt"/>
                  <a:ea typeface="Arial Unicode MS" pitchFamily="34" charset="-128"/>
                  <a:cs typeface="Arial Unicode MS" pitchFamily="34" charset="-128"/>
                </a:rPr>
                <a:t>Stimulation </a:t>
              </a:r>
            </a:p>
            <a:p>
              <a:pPr algn="ctr" eaLnBrk="0" fontAlgn="auto" hangingPunct="0">
                <a:lnSpc>
                  <a:spcPct val="85000"/>
                </a:lnSpc>
                <a:spcBef>
                  <a:spcPts val="0"/>
                </a:spcBef>
                <a:spcAft>
                  <a:spcPts val="0"/>
                </a:spcAft>
                <a:defRPr/>
              </a:pPr>
              <a:r>
                <a:rPr lang="en-US" sz="1600" dirty="0">
                  <a:latin typeface="+mn-lt"/>
                  <a:ea typeface="Arial Unicode MS" pitchFamily="34" charset="-128"/>
                  <a:cs typeface="Arial Unicode MS" pitchFamily="34" charset="-128"/>
                </a:rPr>
                <a:t>day 5</a:t>
              </a:r>
              <a:endParaRPr lang="en-US" sz="1600" dirty="0">
                <a:effectLst>
                  <a:outerShdw blurRad="38100" dist="38100" dir="2700000" algn="tl">
                    <a:srgbClr val="000000"/>
                  </a:outerShdw>
                </a:effectLst>
                <a:latin typeface="+mn-lt"/>
                <a:ea typeface="Arial Unicode MS" pitchFamily="34" charset="-128"/>
                <a:cs typeface="Arial Unicode MS" pitchFamily="34" charset="-128"/>
              </a:endParaRPr>
            </a:p>
          </p:txBody>
        </p:sp>
        <p:sp>
          <p:nvSpPr>
            <p:cNvPr id="95245" name="Line 36"/>
            <p:cNvSpPr>
              <a:spLocks noChangeShapeType="1"/>
            </p:cNvSpPr>
            <p:nvPr/>
          </p:nvSpPr>
          <p:spPr bwMode="auto">
            <a:xfrm>
              <a:off x="3306763" y="5214938"/>
              <a:ext cx="0" cy="431800"/>
            </a:xfrm>
            <a:prstGeom prst="line">
              <a:avLst/>
            </a:prstGeom>
            <a:noFill/>
            <a:ln w="38100">
              <a:solidFill>
                <a:schemeClr val="tx1"/>
              </a:solidFill>
              <a:round/>
              <a:headEnd type="triangle" w="med" len="med"/>
              <a:tailEnd type="triangle" w="med" len="med"/>
            </a:ln>
          </p:spPr>
          <p:txBody>
            <a:bodyPr wrap="none" anchor="ctr"/>
            <a:lstStyle/>
            <a:p>
              <a:endParaRPr lang="sr-Latn-CS"/>
            </a:p>
          </p:txBody>
        </p:sp>
        <p:sp>
          <p:nvSpPr>
            <p:cNvPr id="95246" name="Rectangle 37"/>
            <p:cNvSpPr>
              <a:spLocks noChangeArrowheads="1"/>
            </p:cNvSpPr>
            <p:nvPr/>
          </p:nvSpPr>
          <p:spPr bwMode="auto">
            <a:xfrm>
              <a:off x="4998835" y="5607050"/>
              <a:ext cx="3149146" cy="510909"/>
            </a:xfrm>
            <a:prstGeom prst="rect">
              <a:avLst/>
            </a:prstGeom>
            <a:noFill/>
            <a:ln w="9525">
              <a:noFill/>
              <a:miter lim="800000"/>
              <a:headEnd/>
              <a:tailEnd/>
            </a:ln>
          </p:spPr>
          <p:txBody>
            <a:bodyPr>
              <a:spAutoFit/>
            </a:bodyPr>
            <a:lstStyle/>
            <a:p>
              <a:pPr algn="ctr" defTabSz="762000" eaLnBrk="0" hangingPunct="0">
                <a:lnSpc>
                  <a:spcPct val="85000"/>
                </a:lnSpc>
              </a:pPr>
              <a:r>
                <a:rPr lang="en-US" sz="1600" b="1">
                  <a:latin typeface="Calibri" pitchFamily="34" charset="0"/>
                  <a:ea typeface="Arial Unicode MS"/>
                  <a:cs typeface="Arial Unicode MS"/>
                  <a:sym typeface="Symbol" pitchFamily="18" charset="2"/>
                </a:rPr>
                <a:t>hCG </a:t>
              </a:r>
              <a:r>
                <a:rPr lang="en-US" sz="1600">
                  <a:latin typeface="Calibri" pitchFamily="34" charset="0"/>
                  <a:ea typeface="Arial Unicode MS"/>
                  <a:cs typeface="Arial Unicode MS"/>
                  <a:sym typeface="Symbol" pitchFamily="18" charset="2"/>
                </a:rPr>
                <a:t>as soon as 3 follicles</a:t>
              </a:r>
              <a:br>
                <a:rPr lang="en-US" sz="1600">
                  <a:latin typeface="Calibri" pitchFamily="34" charset="0"/>
                  <a:ea typeface="Arial Unicode MS"/>
                  <a:cs typeface="Arial Unicode MS"/>
                  <a:sym typeface="Symbol" pitchFamily="18" charset="2"/>
                </a:rPr>
              </a:br>
              <a:r>
                <a:rPr lang="en-US" sz="1600">
                  <a:latin typeface="Calibri" pitchFamily="34" charset="0"/>
                  <a:ea typeface="Arial Unicode MS"/>
                  <a:cs typeface="Arial Unicode MS"/>
                  <a:sym typeface="Symbol" pitchFamily="18" charset="2"/>
                </a:rPr>
                <a:t>≥17 mm (or the day thereafter)</a:t>
              </a:r>
            </a:p>
          </p:txBody>
        </p:sp>
        <p:sp>
          <p:nvSpPr>
            <p:cNvPr id="95247" name="Line 38"/>
            <p:cNvSpPr>
              <a:spLocks noChangeShapeType="1"/>
            </p:cNvSpPr>
            <p:nvPr/>
          </p:nvSpPr>
          <p:spPr bwMode="auto">
            <a:xfrm>
              <a:off x="6557963" y="5214938"/>
              <a:ext cx="0" cy="433387"/>
            </a:xfrm>
            <a:prstGeom prst="line">
              <a:avLst/>
            </a:prstGeom>
            <a:noFill/>
            <a:ln w="38100">
              <a:solidFill>
                <a:schemeClr val="tx1"/>
              </a:solidFill>
              <a:round/>
              <a:headEnd type="triangle" w="med" len="med"/>
              <a:tailEnd type="triangle" w="med" len="med"/>
            </a:ln>
          </p:spPr>
          <p:txBody>
            <a:bodyPr wrap="none" anchor="ctr"/>
            <a:lstStyle/>
            <a:p>
              <a:endParaRPr lang="sr-Latn-CS"/>
            </a:p>
          </p:txBody>
        </p:sp>
        <p:sp>
          <p:nvSpPr>
            <p:cNvPr id="142375" name="Text Box 39"/>
            <p:cNvSpPr txBox="1">
              <a:spLocks noChangeArrowheads="1"/>
            </p:cNvSpPr>
            <p:nvPr/>
          </p:nvSpPr>
          <p:spPr bwMode="auto">
            <a:xfrm>
              <a:off x="3624263" y="5606639"/>
              <a:ext cx="1906587" cy="508144"/>
            </a:xfrm>
            <a:prstGeom prst="rect">
              <a:avLst/>
            </a:prstGeom>
            <a:noFill/>
            <a:ln w="12700">
              <a:noFill/>
              <a:miter lim="800000"/>
              <a:headEnd/>
              <a:tailEnd/>
            </a:ln>
            <a:effectLst/>
          </p:spPr>
          <p:txBody>
            <a:bodyPr>
              <a:spAutoFit/>
            </a:bodyPr>
            <a:lstStyle/>
            <a:p>
              <a:pPr algn="ctr" eaLnBrk="0" fontAlgn="auto" hangingPunct="0">
                <a:lnSpc>
                  <a:spcPct val="85000"/>
                </a:lnSpc>
                <a:spcBef>
                  <a:spcPts val="0"/>
                </a:spcBef>
                <a:spcAft>
                  <a:spcPts val="0"/>
                </a:spcAft>
                <a:defRPr/>
              </a:pPr>
              <a:r>
                <a:rPr lang="en-US" sz="1600" dirty="0">
                  <a:latin typeface="+mn-lt"/>
                  <a:ea typeface="Arial Unicode MS" pitchFamily="34" charset="-128"/>
                  <a:cs typeface="Arial Unicode MS" pitchFamily="34" charset="-128"/>
                </a:rPr>
                <a:t>Stimulation </a:t>
              </a:r>
            </a:p>
            <a:p>
              <a:pPr algn="ctr" eaLnBrk="0" fontAlgn="auto" hangingPunct="0">
                <a:lnSpc>
                  <a:spcPct val="85000"/>
                </a:lnSpc>
                <a:spcBef>
                  <a:spcPts val="0"/>
                </a:spcBef>
                <a:spcAft>
                  <a:spcPts val="0"/>
                </a:spcAft>
                <a:defRPr/>
              </a:pPr>
              <a:r>
                <a:rPr lang="en-US" sz="1600" dirty="0">
                  <a:latin typeface="+mn-lt"/>
                  <a:ea typeface="Arial Unicode MS" pitchFamily="34" charset="-128"/>
                  <a:cs typeface="Arial Unicode MS" pitchFamily="34" charset="-128"/>
                </a:rPr>
                <a:t>day 8</a:t>
              </a:r>
              <a:endParaRPr lang="en-US" sz="1600" dirty="0">
                <a:effectLst>
                  <a:outerShdw blurRad="38100" dist="38100" dir="2700000" algn="tl">
                    <a:srgbClr val="000000"/>
                  </a:outerShdw>
                </a:effectLst>
                <a:latin typeface="+mn-lt"/>
                <a:ea typeface="Arial Unicode MS" pitchFamily="34" charset="-128"/>
                <a:cs typeface="Arial Unicode MS" pitchFamily="34" charset="-128"/>
              </a:endParaRPr>
            </a:p>
          </p:txBody>
        </p:sp>
        <p:sp>
          <p:nvSpPr>
            <p:cNvPr id="95249" name="Line 40"/>
            <p:cNvSpPr>
              <a:spLocks noChangeShapeType="1"/>
            </p:cNvSpPr>
            <p:nvPr/>
          </p:nvSpPr>
          <p:spPr bwMode="auto">
            <a:xfrm>
              <a:off x="4541838" y="5214938"/>
              <a:ext cx="0" cy="431800"/>
            </a:xfrm>
            <a:prstGeom prst="line">
              <a:avLst/>
            </a:prstGeom>
            <a:noFill/>
            <a:ln w="38100">
              <a:solidFill>
                <a:schemeClr val="tx1"/>
              </a:solidFill>
              <a:round/>
              <a:headEnd type="triangle" w="med" len="med"/>
              <a:tailEnd type="triangle" w="med" len="med"/>
            </a:ln>
          </p:spPr>
          <p:txBody>
            <a:bodyPr wrap="none" anchor="ctr"/>
            <a:lstStyle/>
            <a:p>
              <a:endParaRPr lang="sr-Latn-CS"/>
            </a:p>
          </p:txBody>
        </p:sp>
        <p:sp>
          <p:nvSpPr>
            <p:cNvPr id="142377" name="Text Box 41"/>
            <p:cNvSpPr txBox="1">
              <a:spLocks noChangeArrowheads="1"/>
            </p:cNvSpPr>
            <p:nvPr/>
          </p:nvSpPr>
          <p:spPr bwMode="auto">
            <a:xfrm>
              <a:off x="931863" y="5606639"/>
              <a:ext cx="1428750" cy="508144"/>
            </a:xfrm>
            <a:prstGeom prst="rect">
              <a:avLst/>
            </a:prstGeom>
            <a:noFill/>
            <a:ln w="12700">
              <a:noFill/>
              <a:miter lim="800000"/>
              <a:headEnd/>
              <a:tailEnd/>
            </a:ln>
            <a:effectLst/>
          </p:spPr>
          <p:txBody>
            <a:bodyPr wrap="none">
              <a:spAutoFit/>
            </a:bodyPr>
            <a:lstStyle/>
            <a:p>
              <a:pPr algn="ctr" eaLnBrk="0" fontAlgn="auto" hangingPunct="0">
                <a:lnSpc>
                  <a:spcPct val="85000"/>
                </a:lnSpc>
                <a:spcBef>
                  <a:spcPts val="0"/>
                </a:spcBef>
                <a:spcAft>
                  <a:spcPts val="0"/>
                </a:spcAft>
                <a:defRPr/>
              </a:pPr>
              <a:r>
                <a:rPr lang="en-US" sz="1600" dirty="0">
                  <a:latin typeface="+mn-lt"/>
                  <a:ea typeface="Arial Unicode MS" pitchFamily="34" charset="-128"/>
                  <a:cs typeface="Arial Unicode MS" pitchFamily="34" charset="-128"/>
                </a:rPr>
                <a:t>Cycle day 2–3 =</a:t>
              </a:r>
            </a:p>
            <a:p>
              <a:pPr algn="ctr" eaLnBrk="0" fontAlgn="auto" hangingPunct="0">
                <a:lnSpc>
                  <a:spcPct val="85000"/>
                </a:lnSpc>
                <a:spcBef>
                  <a:spcPts val="0"/>
                </a:spcBef>
                <a:spcAft>
                  <a:spcPts val="0"/>
                </a:spcAft>
                <a:defRPr/>
              </a:pPr>
              <a:r>
                <a:rPr lang="en-US" sz="1600" dirty="0">
                  <a:latin typeface="+mn-lt"/>
                  <a:ea typeface="Arial Unicode MS" pitchFamily="34" charset="-128"/>
                  <a:cs typeface="Arial Unicode MS" pitchFamily="34" charset="-128"/>
                </a:rPr>
                <a:t>stimulation day 1</a:t>
              </a:r>
              <a:endParaRPr lang="en-US" sz="1600" dirty="0">
                <a:effectLst>
                  <a:outerShdw blurRad="38100" dist="38100" dir="2700000" algn="tl">
                    <a:srgbClr val="000000"/>
                  </a:outerShdw>
                </a:effectLst>
                <a:latin typeface="+mn-lt"/>
                <a:ea typeface="Arial Unicode MS" pitchFamily="34" charset="-128"/>
                <a:cs typeface="Arial Unicode MS" pitchFamily="34" charset="-128"/>
              </a:endParaRPr>
            </a:p>
          </p:txBody>
        </p:sp>
        <p:sp>
          <p:nvSpPr>
            <p:cNvPr id="95251" name="Line 42"/>
            <p:cNvSpPr>
              <a:spLocks noChangeShapeType="1"/>
            </p:cNvSpPr>
            <p:nvPr/>
          </p:nvSpPr>
          <p:spPr bwMode="auto">
            <a:xfrm>
              <a:off x="1619250" y="5214938"/>
              <a:ext cx="0" cy="433387"/>
            </a:xfrm>
            <a:prstGeom prst="line">
              <a:avLst/>
            </a:prstGeom>
            <a:noFill/>
            <a:ln w="38100">
              <a:solidFill>
                <a:schemeClr val="tx1"/>
              </a:solidFill>
              <a:round/>
              <a:headEnd type="triangle" w="med" len="med"/>
              <a:tailEnd type="triangle" w="med" len="med"/>
            </a:ln>
          </p:spPr>
          <p:txBody>
            <a:bodyPr wrap="none" anchor="ctr"/>
            <a:lstStyle/>
            <a:p>
              <a:endParaRPr lang="sr-Latn-CS"/>
            </a:p>
          </p:txBody>
        </p:sp>
        <p:sp>
          <p:nvSpPr>
            <p:cNvPr id="42005" name="AutoShape 43"/>
            <p:cNvSpPr>
              <a:spLocks noChangeArrowheads="1"/>
            </p:cNvSpPr>
            <p:nvPr/>
          </p:nvSpPr>
          <p:spPr bwMode="auto">
            <a:xfrm>
              <a:off x="1644650" y="4514130"/>
              <a:ext cx="2908300" cy="684407"/>
            </a:xfrm>
            <a:prstGeom prst="roundRect">
              <a:avLst>
                <a:gd name="adj" fmla="val 16667"/>
              </a:avLst>
            </a:prstGeom>
            <a:solidFill>
              <a:schemeClr val="folHlink"/>
            </a:solidFill>
            <a:ln w="12700">
              <a:noFill/>
              <a:round/>
              <a:headEnd type="none" w="sm" len="sm"/>
              <a:tailEnd type="none" w="sm" len="sm"/>
            </a:ln>
            <a:effectLst>
              <a:outerShdw dist="35921" dir="2700000" algn="ctr" rotWithShape="0">
                <a:srgbClr val="00223E">
                  <a:alpha val="50000"/>
                </a:srgbClr>
              </a:outerShdw>
            </a:effectLst>
          </p:spPr>
          <p:txBody>
            <a:bodyPr lIns="0" tIns="0" rIns="0" bIns="0" anchor="ctr"/>
            <a:lstStyle/>
            <a:p>
              <a:pPr algn="ctr" defTabSz="762000" eaLnBrk="0" fontAlgn="auto" hangingPunct="0">
                <a:lnSpc>
                  <a:spcPct val="90000"/>
                </a:lnSpc>
                <a:spcBef>
                  <a:spcPts val="0"/>
                </a:spcBef>
                <a:spcAft>
                  <a:spcPts val="0"/>
                </a:spcAft>
                <a:defRPr/>
              </a:pPr>
              <a:r>
                <a:rPr lang="en-US" sz="1400">
                  <a:solidFill>
                    <a:schemeClr val="bg1"/>
                  </a:solidFill>
                  <a:latin typeface="+mn-lt"/>
                  <a:ea typeface="Arial Unicode MS" pitchFamily="34" charset="-128"/>
                  <a:cs typeface="Arial Unicode MS" pitchFamily="34" charset="-128"/>
                </a:rPr>
                <a:t>Daily rFSH</a:t>
              </a:r>
            </a:p>
            <a:p>
              <a:pPr algn="ctr" defTabSz="762000" eaLnBrk="0" fontAlgn="auto" hangingPunct="0">
                <a:lnSpc>
                  <a:spcPct val="90000"/>
                </a:lnSpc>
                <a:spcBef>
                  <a:spcPts val="0"/>
                </a:spcBef>
                <a:spcAft>
                  <a:spcPts val="0"/>
                </a:spcAft>
                <a:defRPr/>
              </a:pPr>
              <a:r>
                <a:rPr lang="en-US" sz="1400">
                  <a:solidFill>
                    <a:schemeClr val="bg1"/>
                  </a:solidFill>
                  <a:latin typeface="+mn-lt"/>
                  <a:ea typeface="Arial Unicode MS" pitchFamily="34" charset="-128"/>
                  <a:cs typeface="Arial Unicode MS" pitchFamily="34" charset="-128"/>
                </a:rPr>
                <a:t>(daily dose 150 IU for 7 days)</a:t>
              </a:r>
            </a:p>
          </p:txBody>
        </p:sp>
        <p:sp>
          <p:nvSpPr>
            <p:cNvPr id="95253" name="Text Box 44"/>
            <p:cNvSpPr txBox="1">
              <a:spLocks noChangeArrowheads="1"/>
            </p:cNvSpPr>
            <p:nvPr/>
          </p:nvSpPr>
          <p:spPr bwMode="auto">
            <a:xfrm>
              <a:off x="417513" y="1450975"/>
              <a:ext cx="2492375" cy="276225"/>
            </a:xfrm>
            <a:prstGeom prst="rect">
              <a:avLst/>
            </a:prstGeom>
            <a:noFill/>
            <a:ln w="12700" algn="ctr">
              <a:noFill/>
              <a:miter lim="800000"/>
              <a:headEnd/>
              <a:tailEnd/>
            </a:ln>
          </p:spPr>
          <p:txBody>
            <a:bodyPr>
              <a:spAutoFit/>
            </a:bodyPr>
            <a:lstStyle/>
            <a:p>
              <a:pPr algn="ctr" eaLnBrk="0" hangingPunct="0">
                <a:lnSpc>
                  <a:spcPct val="75000"/>
                </a:lnSpc>
              </a:pPr>
              <a:r>
                <a:rPr lang="en-US" sz="1600" b="1">
                  <a:latin typeface="Calibri" pitchFamily="34" charset="0"/>
                  <a:ea typeface="Arial Unicode MS"/>
                  <a:cs typeface="Arial Unicode MS"/>
                </a:rPr>
                <a:t>Investigational group</a:t>
              </a:r>
            </a:p>
          </p:txBody>
        </p:sp>
        <p:sp>
          <p:nvSpPr>
            <p:cNvPr id="95254" name="Text Box 45"/>
            <p:cNvSpPr txBox="1">
              <a:spLocks noChangeArrowheads="1"/>
            </p:cNvSpPr>
            <p:nvPr/>
          </p:nvSpPr>
          <p:spPr bwMode="auto">
            <a:xfrm>
              <a:off x="592138" y="3587750"/>
              <a:ext cx="2143125" cy="276225"/>
            </a:xfrm>
            <a:prstGeom prst="rect">
              <a:avLst/>
            </a:prstGeom>
            <a:noFill/>
            <a:ln w="12700" algn="ctr">
              <a:noFill/>
              <a:miter lim="800000"/>
              <a:headEnd/>
              <a:tailEnd/>
            </a:ln>
          </p:spPr>
          <p:txBody>
            <a:bodyPr lIns="0" tIns="0" rIns="0" bIns="0"/>
            <a:lstStyle/>
            <a:p>
              <a:pPr algn="ctr" eaLnBrk="0" hangingPunct="0">
                <a:lnSpc>
                  <a:spcPct val="75000"/>
                </a:lnSpc>
              </a:pPr>
              <a:r>
                <a:rPr lang="en-US" sz="1600" b="1">
                  <a:latin typeface="Calibri" pitchFamily="34" charset="0"/>
                  <a:ea typeface="Arial Unicode MS"/>
                  <a:cs typeface="Arial Unicode MS"/>
                </a:rPr>
                <a:t>Reference group</a:t>
              </a:r>
            </a:p>
          </p:txBody>
        </p:sp>
        <p:sp>
          <p:nvSpPr>
            <p:cNvPr id="42008" name="AutoShape 46"/>
            <p:cNvSpPr>
              <a:spLocks noChangeArrowheads="1"/>
            </p:cNvSpPr>
            <p:nvPr/>
          </p:nvSpPr>
          <p:spPr bwMode="auto">
            <a:xfrm>
              <a:off x="1644650" y="2405332"/>
              <a:ext cx="2908300" cy="684407"/>
            </a:xfrm>
            <a:prstGeom prst="roundRect">
              <a:avLst>
                <a:gd name="adj" fmla="val 16667"/>
              </a:avLst>
            </a:prstGeom>
            <a:solidFill>
              <a:srgbClr val="B2B2B2"/>
            </a:solidFill>
            <a:ln w="12700">
              <a:noFill/>
              <a:round/>
              <a:headEnd type="none" w="sm" len="sm"/>
              <a:tailEnd type="none" w="sm" len="sm"/>
            </a:ln>
            <a:effectLst>
              <a:outerShdw dist="35921" dir="2700000" algn="ctr" rotWithShape="0">
                <a:srgbClr val="00223E">
                  <a:alpha val="50000"/>
                </a:srgbClr>
              </a:outerShdw>
            </a:effectLst>
          </p:spPr>
          <p:txBody>
            <a:bodyPr lIns="0" tIns="0" rIns="0" bIns="0" anchor="ctr"/>
            <a:lstStyle/>
            <a:p>
              <a:pPr algn="ctr" defTabSz="762000" eaLnBrk="0" fontAlgn="auto" hangingPunct="0">
                <a:lnSpc>
                  <a:spcPct val="90000"/>
                </a:lnSpc>
                <a:spcBef>
                  <a:spcPts val="0"/>
                </a:spcBef>
                <a:spcAft>
                  <a:spcPts val="0"/>
                </a:spcAft>
                <a:defRPr/>
              </a:pPr>
              <a:r>
                <a:rPr lang="en-US" sz="1400" b="1">
                  <a:solidFill>
                    <a:schemeClr val="bg1"/>
                  </a:solidFill>
                  <a:latin typeface="+mn-lt"/>
                  <a:ea typeface="Arial Unicode MS" pitchFamily="34" charset="-128"/>
                  <a:cs typeface="Arial Unicode MS" pitchFamily="34" charset="-128"/>
                </a:rPr>
                <a:t>Placebo</a:t>
              </a:r>
              <a:r>
                <a:rPr lang="en-US" sz="1400">
                  <a:solidFill>
                    <a:schemeClr val="bg1"/>
                  </a:solidFill>
                  <a:latin typeface="+mn-lt"/>
                  <a:ea typeface="Arial Unicode MS" pitchFamily="34" charset="-128"/>
                  <a:cs typeface="Arial Unicode MS" pitchFamily="34" charset="-128"/>
                </a:rPr>
                <a:t> rFSH</a:t>
              </a:r>
              <a:endParaRPr lang="en-US" sz="1400" baseline="30000">
                <a:solidFill>
                  <a:schemeClr val="bg1"/>
                </a:solidFill>
                <a:latin typeface="+mn-lt"/>
                <a:ea typeface="Arial Unicode MS" pitchFamily="34" charset="-128"/>
                <a:cs typeface="Arial Unicode MS" pitchFamily="34" charset="-128"/>
              </a:endParaRPr>
            </a:p>
          </p:txBody>
        </p:sp>
        <p:sp>
          <p:nvSpPr>
            <p:cNvPr id="42009" name="AutoShape 47"/>
            <p:cNvSpPr>
              <a:spLocks noChangeArrowheads="1"/>
            </p:cNvSpPr>
            <p:nvPr/>
          </p:nvSpPr>
          <p:spPr bwMode="auto">
            <a:xfrm>
              <a:off x="4583113" y="2405332"/>
              <a:ext cx="1951037" cy="684407"/>
            </a:xfrm>
            <a:prstGeom prst="roundRect">
              <a:avLst>
                <a:gd name="adj" fmla="val 16667"/>
              </a:avLst>
            </a:prstGeom>
            <a:solidFill>
              <a:schemeClr val="folHlink"/>
            </a:solidFill>
            <a:ln w="12700">
              <a:noFill/>
              <a:round/>
              <a:headEnd type="none" w="sm" len="sm"/>
              <a:tailEnd type="none" w="sm" len="sm"/>
            </a:ln>
            <a:effectLst>
              <a:outerShdw dist="35921" dir="2700000" algn="ctr" rotWithShape="0">
                <a:srgbClr val="00223E">
                  <a:alpha val="50000"/>
                </a:srgbClr>
              </a:outerShdw>
            </a:effectLst>
          </p:spPr>
          <p:txBody>
            <a:bodyPr lIns="0" tIns="0" rIns="0" bIns="0" anchor="ctr"/>
            <a:lstStyle/>
            <a:p>
              <a:pPr algn="ctr" defTabSz="762000" eaLnBrk="0" fontAlgn="auto" hangingPunct="0">
                <a:lnSpc>
                  <a:spcPct val="80000"/>
                </a:lnSpc>
                <a:spcBef>
                  <a:spcPts val="0"/>
                </a:spcBef>
                <a:spcAft>
                  <a:spcPts val="0"/>
                </a:spcAft>
                <a:defRPr/>
              </a:pPr>
              <a:r>
                <a:rPr lang="en-US" sz="1400">
                  <a:solidFill>
                    <a:schemeClr val="bg1"/>
                  </a:solidFill>
                  <a:latin typeface="+mn-lt"/>
                  <a:ea typeface="Arial Unicode MS" pitchFamily="34" charset="-128"/>
                  <a:cs typeface="Arial Unicode MS" pitchFamily="34" charset="-128"/>
                </a:rPr>
                <a:t>Daily rFSH</a:t>
              </a:r>
            </a:p>
            <a:p>
              <a:pPr algn="ctr" defTabSz="762000" eaLnBrk="0" fontAlgn="auto" hangingPunct="0">
                <a:lnSpc>
                  <a:spcPct val="80000"/>
                </a:lnSpc>
                <a:spcBef>
                  <a:spcPts val="0"/>
                </a:spcBef>
                <a:spcAft>
                  <a:spcPts val="0"/>
                </a:spcAft>
                <a:defRPr/>
              </a:pPr>
              <a:r>
                <a:rPr lang="en-US" sz="1400">
                  <a:solidFill>
                    <a:schemeClr val="bg1"/>
                  </a:solidFill>
                  <a:latin typeface="+mn-lt"/>
                  <a:ea typeface="Arial Unicode MS" pitchFamily="34" charset="-128"/>
                  <a:cs typeface="Arial Unicode MS" pitchFamily="34" charset="-128"/>
                </a:rPr>
                <a:t>(daily dose ≤200 IU)</a:t>
              </a:r>
            </a:p>
          </p:txBody>
        </p:sp>
        <p:sp>
          <p:nvSpPr>
            <p:cNvPr id="42010" name="AutoShape 48"/>
            <p:cNvSpPr>
              <a:spLocks noChangeArrowheads="1"/>
            </p:cNvSpPr>
            <p:nvPr/>
          </p:nvSpPr>
          <p:spPr bwMode="auto">
            <a:xfrm>
              <a:off x="4583113" y="4514130"/>
              <a:ext cx="1951037" cy="684407"/>
            </a:xfrm>
            <a:prstGeom prst="roundRect">
              <a:avLst>
                <a:gd name="adj" fmla="val 16667"/>
              </a:avLst>
            </a:prstGeom>
            <a:solidFill>
              <a:schemeClr val="folHlink"/>
            </a:solidFill>
            <a:ln w="12700">
              <a:noFill/>
              <a:round/>
              <a:headEnd type="none" w="sm" len="sm"/>
              <a:tailEnd type="none" w="sm" len="sm"/>
            </a:ln>
            <a:effectLst>
              <a:outerShdw dist="35921" dir="2700000" algn="ctr" rotWithShape="0">
                <a:srgbClr val="00223E">
                  <a:alpha val="50000"/>
                </a:srgbClr>
              </a:outerShdw>
            </a:effectLst>
          </p:spPr>
          <p:txBody>
            <a:bodyPr lIns="0" tIns="0" rIns="0" bIns="0" anchor="ctr"/>
            <a:lstStyle/>
            <a:p>
              <a:pPr algn="ctr" defTabSz="762000" eaLnBrk="0" fontAlgn="auto" hangingPunct="0">
                <a:lnSpc>
                  <a:spcPct val="80000"/>
                </a:lnSpc>
                <a:spcBef>
                  <a:spcPts val="0"/>
                </a:spcBef>
                <a:spcAft>
                  <a:spcPts val="0"/>
                </a:spcAft>
                <a:defRPr/>
              </a:pPr>
              <a:r>
                <a:rPr lang="en-US" sz="1400">
                  <a:solidFill>
                    <a:schemeClr val="bg1"/>
                  </a:solidFill>
                  <a:latin typeface="+mn-lt"/>
                  <a:ea typeface="Arial Unicode MS" pitchFamily="34" charset="-128"/>
                  <a:cs typeface="Arial Unicode MS" pitchFamily="34" charset="-128"/>
                </a:rPr>
                <a:t>Daily rFSH</a:t>
              </a:r>
            </a:p>
            <a:p>
              <a:pPr algn="ctr" defTabSz="762000" eaLnBrk="0" fontAlgn="auto" hangingPunct="0">
                <a:lnSpc>
                  <a:spcPct val="80000"/>
                </a:lnSpc>
                <a:spcBef>
                  <a:spcPts val="0"/>
                </a:spcBef>
                <a:spcAft>
                  <a:spcPts val="0"/>
                </a:spcAft>
                <a:defRPr/>
              </a:pPr>
              <a:r>
                <a:rPr lang="en-US" sz="1400">
                  <a:solidFill>
                    <a:schemeClr val="bg1"/>
                  </a:solidFill>
                  <a:latin typeface="+mn-lt"/>
                  <a:ea typeface="Arial Unicode MS" pitchFamily="34" charset="-128"/>
                  <a:cs typeface="Arial Unicode MS" pitchFamily="34" charset="-128"/>
                </a:rPr>
                <a:t>(daily dose ≤200 IU)</a:t>
              </a:r>
            </a:p>
          </p:txBody>
        </p:sp>
        <p:sp>
          <p:nvSpPr>
            <p:cNvPr id="42011" name="AutoShape 49"/>
            <p:cNvSpPr>
              <a:spLocks noChangeArrowheads="1"/>
            </p:cNvSpPr>
            <p:nvPr/>
          </p:nvSpPr>
          <p:spPr bwMode="auto">
            <a:xfrm>
              <a:off x="6627813" y="3313640"/>
              <a:ext cx="712787" cy="982941"/>
            </a:xfrm>
            <a:prstGeom prst="roundRect">
              <a:avLst>
                <a:gd name="adj" fmla="val 9579"/>
              </a:avLst>
            </a:prstGeom>
            <a:solidFill>
              <a:schemeClr val="tx1"/>
            </a:solidFill>
            <a:ln w="12700">
              <a:solidFill>
                <a:srgbClr val="00223E"/>
              </a:solidFill>
              <a:round/>
              <a:headEnd type="none" w="sm" len="sm"/>
              <a:tailEnd type="none" w="sm" len="sm"/>
            </a:ln>
            <a:effectLst>
              <a:outerShdw dist="35921" dir="2700000" algn="ctr" rotWithShape="0">
                <a:srgbClr val="00223E">
                  <a:alpha val="50000"/>
                </a:srgbClr>
              </a:outerShdw>
            </a:effectLst>
          </p:spPr>
          <p:txBody>
            <a:bodyPr>
              <a:spAutoFit/>
            </a:bodyPr>
            <a:lstStyle/>
            <a:p>
              <a:pPr algn="ctr" defTabSz="762000" eaLnBrk="0" fontAlgn="auto" hangingPunct="0">
                <a:spcBef>
                  <a:spcPct val="50000"/>
                </a:spcBef>
                <a:spcAft>
                  <a:spcPts val="0"/>
                </a:spcAft>
                <a:defRPr/>
              </a:pPr>
              <a:r>
                <a:rPr lang="en-US" sz="1400" b="1">
                  <a:solidFill>
                    <a:schemeClr val="bg1"/>
                  </a:solidFill>
                  <a:latin typeface="+mn-lt"/>
                  <a:ea typeface="Arial Unicode MS" pitchFamily="34" charset="-128"/>
                  <a:cs typeface="Arial Unicode MS" pitchFamily="34" charset="-128"/>
                </a:rPr>
                <a:t>IVF</a:t>
              </a:r>
            </a:p>
            <a:p>
              <a:pPr algn="ctr" defTabSz="762000" eaLnBrk="0" fontAlgn="auto" hangingPunct="0">
                <a:spcBef>
                  <a:spcPct val="50000"/>
                </a:spcBef>
                <a:spcAft>
                  <a:spcPts val="0"/>
                </a:spcAft>
                <a:defRPr/>
              </a:pPr>
              <a:r>
                <a:rPr lang="en-US" sz="1400" b="1">
                  <a:solidFill>
                    <a:schemeClr val="bg1"/>
                  </a:solidFill>
                  <a:latin typeface="+mn-lt"/>
                  <a:ea typeface="Arial Unicode MS" pitchFamily="34" charset="-128"/>
                  <a:cs typeface="Arial Unicode MS" pitchFamily="34" charset="-128"/>
                </a:rPr>
                <a:t>or</a:t>
              </a:r>
            </a:p>
            <a:p>
              <a:pPr algn="ctr" defTabSz="762000" eaLnBrk="0" fontAlgn="auto" hangingPunct="0">
                <a:spcBef>
                  <a:spcPct val="50000"/>
                </a:spcBef>
                <a:spcAft>
                  <a:spcPts val="0"/>
                </a:spcAft>
                <a:defRPr/>
              </a:pPr>
              <a:r>
                <a:rPr lang="en-US" sz="1400" b="1">
                  <a:solidFill>
                    <a:schemeClr val="bg1"/>
                  </a:solidFill>
                  <a:latin typeface="+mn-lt"/>
                  <a:ea typeface="Arial Unicode MS" pitchFamily="34" charset="-128"/>
                  <a:cs typeface="Arial Unicode MS" pitchFamily="34" charset="-128"/>
                </a:rPr>
                <a:t>ICSI</a:t>
              </a:r>
            </a:p>
          </p:txBody>
        </p:sp>
        <p:sp>
          <p:nvSpPr>
            <p:cNvPr id="42012" name="AutoShape 50"/>
            <p:cNvSpPr>
              <a:spLocks noChangeArrowheads="1"/>
            </p:cNvSpPr>
            <p:nvPr/>
          </p:nvSpPr>
          <p:spPr bwMode="auto">
            <a:xfrm>
              <a:off x="7508875" y="3524837"/>
              <a:ext cx="996950" cy="620888"/>
            </a:xfrm>
            <a:prstGeom prst="roundRect">
              <a:avLst>
                <a:gd name="adj" fmla="val 11495"/>
              </a:avLst>
            </a:prstGeom>
            <a:solidFill>
              <a:schemeClr val="tx1"/>
            </a:solidFill>
            <a:ln w="12700">
              <a:solidFill>
                <a:srgbClr val="00223E"/>
              </a:solidFill>
              <a:round/>
              <a:headEnd type="none" w="sm" len="sm"/>
              <a:tailEnd type="none" w="sm" len="sm"/>
            </a:ln>
            <a:effectLst>
              <a:outerShdw dist="35921" dir="2700000" algn="ctr" rotWithShape="0">
                <a:srgbClr val="00223E">
                  <a:alpha val="50000"/>
                </a:srgbClr>
              </a:outerShdw>
            </a:effectLst>
          </p:spPr>
          <p:txBody>
            <a:bodyPr>
              <a:spAutoFit/>
            </a:bodyPr>
            <a:lstStyle/>
            <a:p>
              <a:pPr algn="ctr" defTabSz="762000" eaLnBrk="0" fontAlgn="auto" hangingPunct="0">
                <a:lnSpc>
                  <a:spcPct val="75000"/>
                </a:lnSpc>
                <a:spcBef>
                  <a:spcPts val="0"/>
                </a:spcBef>
                <a:spcAft>
                  <a:spcPts val="0"/>
                </a:spcAft>
                <a:defRPr/>
              </a:pPr>
              <a:r>
                <a:rPr lang="en-US" sz="1400" b="1">
                  <a:solidFill>
                    <a:schemeClr val="bg1"/>
                  </a:solidFill>
                  <a:latin typeface="+mn-lt"/>
                  <a:ea typeface="Arial Unicode MS" pitchFamily="34" charset="-128"/>
                  <a:cs typeface="Arial Unicode MS" pitchFamily="34" charset="-128"/>
                </a:rPr>
                <a:t>Luteal</a:t>
              </a:r>
            </a:p>
            <a:p>
              <a:pPr algn="ctr" defTabSz="762000" eaLnBrk="0" fontAlgn="auto" hangingPunct="0">
                <a:lnSpc>
                  <a:spcPct val="75000"/>
                </a:lnSpc>
                <a:spcBef>
                  <a:spcPts val="0"/>
                </a:spcBef>
                <a:spcAft>
                  <a:spcPts val="0"/>
                </a:spcAft>
                <a:defRPr/>
              </a:pPr>
              <a:r>
                <a:rPr lang="en-US" sz="1400" b="1">
                  <a:solidFill>
                    <a:schemeClr val="bg1"/>
                  </a:solidFill>
                  <a:latin typeface="+mn-lt"/>
                  <a:ea typeface="Arial Unicode MS" pitchFamily="34" charset="-128"/>
                  <a:cs typeface="Arial Unicode MS" pitchFamily="34" charset="-128"/>
                </a:rPr>
                <a:t>phase</a:t>
              </a:r>
            </a:p>
            <a:p>
              <a:pPr algn="ctr" defTabSz="762000" eaLnBrk="0" fontAlgn="auto" hangingPunct="0">
                <a:lnSpc>
                  <a:spcPct val="75000"/>
                </a:lnSpc>
                <a:spcBef>
                  <a:spcPts val="0"/>
                </a:spcBef>
                <a:spcAft>
                  <a:spcPts val="0"/>
                </a:spcAft>
                <a:defRPr/>
              </a:pPr>
              <a:r>
                <a:rPr lang="en-US" sz="1400" b="1">
                  <a:solidFill>
                    <a:schemeClr val="bg1"/>
                  </a:solidFill>
                  <a:latin typeface="+mn-lt"/>
                  <a:ea typeface="Arial Unicode MS" pitchFamily="34" charset="-128"/>
                  <a:cs typeface="Arial Unicode MS" pitchFamily="34" charset="-128"/>
                </a:rPr>
                <a:t>support</a:t>
              </a:r>
            </a:p>
          </p:txBody>
        </p:sp>
      </p:grpSp>
      <p:sp>
        <p:nvSpPr>
          <p:cNvPr id="95235" name="Rectangle 33"/>
          <p:cNvSpPr>
            <a:spLocks noChangeArrowheads="1"/>
          </p:cNvSpPr>
          <p:nvPr/>
        </p:nvSpPr>
        <p:spPr bwMode="auto">
          <a:xfrm>
            <a:off x="241300" y="5665788"/>
            <a:ext cx="8805863" cy="960437"/>
          </a:xfrm>
          <a:prstGeom prst="rect">
            <a:avLst/>
          </a:prstGeom>
          <a:noFill/>
          <a:ln w="12700" algn="ctr">
            <a:noFill/>
            <a:miter lim="800000"/>
            <a:headEnd/>
            <a:tailEnd/>
          </a:ln>
        </p:spPr>
        <p:txBody>
          <a:bodyPr lIns="0" tIns="0" rIns="0" bIns="0" anchor="b"/>
          <a:lstStyle/>
          <a:p>
            <a:pPr eaLnBrk="0" hangingPunct="0"/>
            <a:r>
              <a:rPr lang="en-US" sz="1200">
                <a:latin typeface="Calibri" pitchFamily="34" charset="0"/>
                <a:ea typeface="Arial Unicode MS"/>
                <a:cs typeface="Arial Unicode MS"/>
              </a:rPr>
              <a:t/>
            </a:r>
            <a:br>
              <a:rPr lang="en-US" sz="1200">
                <a:latin typeface="Calibri" pitchFamily="34" charset="0"/>
                <a:ea typeface="Arial Unicode MS"/>
                <a:cs typeface="Arial Unicode MS"/>
              </a:rPr>
            </a:br>
            <a:r>
              <a:rPr lang="en-US" sz="1200">
                <a:latin typeface="Calibri" pitchFamily="34" charset="0"/>
                <a:ea typeface="Arial Unicode MS"/>
                <a:cs typeface="Arial Unicode MS"/>
              </a:rPr>
              <a:t>rFSH = recombinant follicle-stimulating hormone; GnRH = gonadotropin-releasing hormone; IVF = in vitro fertilization; ICSI = intracytoplasmic sperm injection; hCG = human chorionic gonadotropin.</a:t>
            </a:r>
            <a:endParaRPr lang="en-US" sz="1000" b="1" i="1">
              <a:latin typeface="Calibri" pitchFamily="34" charset="0"/>
              <a:ea typeface="Arial Unicode MS"/>
              <a:cs typeface="Arial Unicode MS"/>
            </a:endParaRPr>
          </a:p>
          <a:p>
            <a:pPr eaLnBrk="0" hangingPunct="0"/>
            <a:r>
              <a:rPr lang="en-US" sz="1000" b="1">
                <a:latin typeface="Calibri" pitchFamily="34" charset="0"/>
                <a:ea typeface="Arial Unicode MS"/>
                <a:cs typeface="Arial Unicode MS"/>
              </a:rPr>
              <a:t>1. </a:t>
            </a:r>
            <a:r>
              <a:rPr lang="en-US" sz="1000">
                <a:latin typeface="Calibri" pitchFamily="34" charset="0"/>
                <a:ea typeface="Arial Unicode MS"/>
                <a:cs typeface="Arial Unicode MS"/>
              </a:rPr>
              <a:t>Adapted with permission from Adapted with permission from Corifollitropin alfa Ensure Study Group. </a:t>
            </a:r>
            <a:r>
              <a:rPr lang="en-US" sz="1000" i="1">
                <a:latin typeface="Calibri" pitchFamily="34" charset="0"/>
                <a:ea typeface="Arial Unicode MS"/>
                <a:cs typeface="Arial Unicode MS"/>
              </a:rPr>
              <a:t>Reprod Biomed Online. </a:t>
            </a:r>
            <a:r>
              <a:rPr lang="en-US" sz="1000">
                <a:latin typeface="Calibri" pitchFamily="34" charset="0"/>
                <a:ea typeface="Arial Unicode MS"/>
                <a:cs typeface="Arial Unicode MS"/>
              </a:rPr>
              <a:t>2010;21:66‒76. </a:t>
            </a:r>
          </a:p>
        </p:txBody>
      </p:sp>
      <p:sp>
        <p:nvSpPr>
          <p:cNvPr id="95236" name="Text Box 223"/>
          <p:cNvSpPr txBox="1">
            <a:spLocks noChangeArrowheads="1"/>
          </p:cNvSpPr>
          <p:nvPr/>
        </p:nvSpPr>
        <p:spPr bwMode="auto">
          <a:xfrm>
            <a:off x="44450" y="0"/>
            <a:ext cx="603250" cy="168275"/>
          </a:xfrm>
          <a:prstGeom prst="rect">
            <a:avLst/>
          </a:prstGeom>
          <a:noFill/>
          <a:ln w="9525" algn="ctr">
            <a:solidFill>
              <a:schemeClr val="tx1"/>
            </a:solidFill>
            <a:miter lim="800000"/>
            <a:headEnd/>
            <a:tailEnd/>
          </a:ln>
        </p:spPr>
        <p:txBody>
          <a:bodyPr lIns="0" tIns="0" rIns="0" bIns="0">
            <a:spAutoFit/>
          </a:bodyPr>
          <a:lstStyle/>
          <a:p>
            <a:pPr algn="ctr" eaLnBrk="0" hangingPunct="0">
              <a:spcBef>
                <a:spcPct val="50000"/>
              </a:spcBef>
            </a:pPr>
            <a:r>
              <a:rPr lang="en-US" sz="1100">
                <a:latin typeface="Calibri" pitchFamily="34" charset="0"/>
                <a:ea typeface="Arial Unicode MS"/>
                <a:cs typeface="Arial Unicode MS"/>
              </a:rPr>
              <a:t>Ensure</a:t>
            </a: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2"/>
          <p:cNvSpPr>
            <a:spLocks noGrp="1" noChangeArrowheads="1"/>
          </p:cNvSpPr>
          <p:nvPr>
            <p:ph type="title"/>
          </p:nvPr>
        </p:nvSpPr>
        <p:spPr/>
        <p:txBody>
          <a:bodyPr/>
          <a:lstStyle/>
          <a:p>
            <a:r>
              <a:rPr lang="en-US" smtClean="0"/>
              <a:t>Main Inclusion and Exclusion Criteria</a:t>
            </a:r>
            <a:r>
              <a:rPr lang="en-US" baseline="30000" smtClean="0"/>
              <a:t>1</a:t>
            </a:r>
          </a:p>
        </p:txBody>
      </p:sp>
      <p:sp>
        <p:nvSpPr>
          <p:cNvPr id="97282" name="Rectangle 3"/>
          <p:cNvSpPr>
            <a:spLocks noGrp="1" noChangeArrowheads="1"/>
          </p:cNvSpPr>
          <p:nvPr>
            <p:ph type="body" idx="1"/>
          </p:nvPr>
        </p:nvSpPr>
        <p:spPr/>
        <p:txBody>
          <a:bodyPr/>
          <a:lstStyle/>
          <a:p>
            <a:pPr>
              <a:buFont typeface="Wingdings" pitchFamily="2" charset="2"/>
              <a:buNone/>
            </a:pPr>
            <a:r>
              <a:rPr lang="en-US" smtClean="0"/>
              <a:t>Inclusion criteria</a:t>
            </a:r>
          </a:p>
          <a:p>
            <a:pPr>
              <a:spcBef>
                <a:spcPts val="300"/>
              </a:spcBef>
            </a:pPr>
            <a:r>
              <a:rPr lang="en-US" sz="2000" smtClean="0"/>
              <a:t>Indication for COS and IVF/ICSI </a:t>
            </a:r>
          </a:p>
          <a:p>
            <a:pPr>
              <a:spcBef>
                <a:spcPts val="300"/>
              </a:spcBef>
            </a:pPr>
            <a:r>
              <a:rPr lang="en-US" sz="2000" smtClean="0"/>
              <a:t>Normal menstrual cycle length (24–35 days)</a:t>
            </a:r>
          </a:p>
          <a:p>
            <a:pPr>
              <a:spcBef>
                <a:spcPts val="300"/>
              </a:spcBef>
            </a:pPr>
            <a:r>
              <a:rPr lang="en-US" sz="2000" smtClean="0"/>
              <a:t>≥18 and ≤36 years of age</a:t>
            </a:r>
          </a:p>
          <a:p>
            <a:pPr>
              <a:spcBef>
                <a:spcPts val="300"/>
              </a:spcBef>
              <a:buClr>
                <a:schemeClr val="tx1"/>
              </a:buClr>
            </a:pPr>
            <a:r>
              <a:rPr lang="en-US" sz="2000" smtClean="0"/>
              <a:t>Body weight ≤60 kg, and BMI </a:t>
            </a:r>
            <a:r>
              <a:rPr lang="en-US" sz="2000" smtClean="0">
                <a:sym typeface="Symbol" pitchFamily="18" charset="2"/>
              </a:rPr>
              <a:t>≥</a:t>
            </a:r>
            <a:r>
              <a:rPr lang="en-US" sz="2000" smtClean="0"/>
              <a:t>18 and </a:t>
            </a:r>
            <a:r>
              <a:rPr lang="en-US" sz="2000" smtClean="0">
                <a:sym typeface="Symbol" pitchFamily="18" charset="2"/>
              </a:rPr>
              <a:t>≤</a:t>
            </a:r>
            <a:r>
              <a:rPr lang="en-US" sz="2000" smtClean="0"/>
              <a:t>32 kg/m</a:t>
            </a:r>
            <a:r>
              <a:rPr lang="en-US" sz="2000" baseline="30000" smtClean="0"/>
              <a:t>2</a:t>
            </a:r>
          </a:p>
          <a:p>
            <a:pPr>
              <a:buFont typeface="Wingdings" pitchFamily="2" charset="2"/>
              <a:buNone/>
            </a:pPr>
            <a:r>
              <a:rPr lang="en-US" smtClean="0"/>
              <a:t>Exclusion criteria</a:t>
            </a:r>
          </a:p>
          <a:p>
            <a:pPr>
              <a:spcBef>
                <a:spcPts val="300"/>
              </a:spcBef>
            </a:pPr>
            <a:r>
              <a:rPr lang="en-US" sz="2000" smtClean="0"/>
              <a:t>Endocrine abnormality</a:t>
            </a:r>
          </a:p>
          <a:p>
            <a:pPr>
              <a:spcBef>
                <a:spcPts val="300"/>
              </a:spcBef>
            </a:pPr>
            <a:r>
              <a:rPr lang="en-US" sz="2000" smtClean="0"/>
              <a:t>PCOS</a:t>
            </a:r>
          </a:p>
          <a:p>
            <a:pPr>
              <a:spcBef>
                <a:spcPts val="300"/>
              </a:spcBef>
            </a:pPr>
            <a:r>
              <a:rPr lang="en-US" sz="2000" smtClean="0"/>
              <a:t>Previous low ovarian response or no ovarian response</a:t>
            </a:r>
          </a:p>
          <a:p>
            <a:pPr>
              <a:spcBef>
                <a:spcPts val="300"/>
              </a:spcBef>
            </a:pPr>
            <a:r>
              <a:rPr lang="en-US" sz="2000" smtClean="0"/>
              <a:t>Previous OHSS </a:t>
            </a:r>
          </a:p>
          <a:p>
            <a:pPr>
              <a:spcBef>
                <a:spcPts val="300"/>
              </a:spcBef>
            </a:pPr>
            <a:r>
              <a:rPr lang="en-US" sz="2000" smtClean="0"/>
              <a:t>&gt;20 basal antral follicles</a:t>
            </a:r>
          </a:p>
        </p:txBody>
      </p:sp>
      <p:sp>
        <p:nvSpPr>
          <p:cNvPr id="97283" name="Rectangle 33"/>
          <p:cNvSpPr>
            <a:spLocks noChangeArrowheads="1"/>
          </p:cNvSpPr>
          <p:nvPr/>
        </p:nvSpPr>
        <p:spPr bwMode="auto">
          <a:xfrm>
            <a:off x="241300" y="6064250"/>
            <a:ext cx="8696325" cy="581025"/>
          </a:xfrm>
          <a:prstGeom prst="rect">
            <a:avLst/>
          </a:prstGeom>
          <a:noFill/>
          <a:ln w="12700" algn="ctr">
            <a:noFill/>
            <a:miter lim="800000"/>
            <a:headEnd/>
            <a:tailEnd/>
          </a:ln>
        </p:spPr>
        <p:txBody>
          <a:bodyPr lIns="0" tIns="0" rIns="0" bIns="0" anchor="b"/>
          <a:lstStyle/>
          <a:p>
            <a:pPr eaLnBrk="0" hangingPunct="0"/>
            <a:r>
              <a:rPr lang="en-US" sz="1200">
                <a:latin typeface="Calibri" pitchFamily="34" charset="0"/>
                <a:ea typeface="Arial Unicode MS"/>
                <a:cs typeface="Arial Unicode MS"/>
              </a:rPr>
              <a:t>COS = controlled ovarian stimulation; IVF = in vitro fertilization; ICSI = intracytoplasmic sperm injection; BMI = body mass index; PCOS = polycystic ovary syndrome; OHSS = ovarian hyperstimulation syndrome.  </a:t>
            </a:r>
            <a:endParaRPr lang="en-US" sz="1000" i="1">
              <a:latin typeface="Calibri" pitchFamily="34" charset="0"/>
              <a:ea typeface="Arial Unicode MS"/>
              <a:cs typeface="Arial Unicode MS"/>
            </a:endParaRPr>
          </a:p>
          <a:p>
            <a:pPr eaLnBrk="0" hangingPunct="0">
              <a:spcBef>
                <a:spcPct val="25000"/>
              </a:spcBef>
            </a:pPr>
            <a:r>
              <a:rPr lang="en-US" sz="1000" b="1">
                <a:latin typeface="Calibri" pitchFamily="34" charset="0"/>
                <a:ea typeface="Arial Unicode MS"/>
                <a:cs typeface="Arial Unicode MS"/>
              </a:rPr>
              <a:t>1. </a:t>
            </a:r>
            <a:r>
              <a:rPr lang="en-US" sz="1000">
                <a:latin typeface="Calibri" pitchFamily="34" charset="0"/>
                <a:ea typeface="Arial Unicode MS"/>
                <a:cs typeface="Arial Unicode MS"/>
              </a:rPr>
              <a:t>Corifollitropin alfa Ensure Study Group. </a:t>
            </a:r>
            <a:r>
              <a:rPr lang="en-US" sz="1000" i="1">
                <a:latin typeface="Calibri" pitchFamily="34" charset="0"/>
                <a:ea typeface="Arial Unicode MS"/>
                <a:cs typeface="Arial Unicode MS"/>
              </a:rPr>
              <a:t>Reprod Biomed Online. </a:t>
            </a:r>
            <a:r>
              <a:rPr lang="en-US" sz="1000">
                <a:latin typeface="Calibri" pitchFamily="34" charset="0"/>
                <a:ea typeface="Arial Unicode MS"/>
                <a:cs typeface="Arial Unicode MS"/>
              </a:rPr>
              <a:t>2010;21:66‒76. </a:t>
            </a:r>
            <a:endParaRPr lang="en-US" sz="1400">
              <a:latin typeface="Calibri" pitchFamily="34" charset="0"/>
              <a:ea typeface="Arial Unicode MS"/>
              <a:cs typeface="Arial Unicode MS"/>
            </a:endParaRPr>
          </a:p>
        </p:txBody>
      </p:sp>
      <p:sp>
        <p:nvSpPr>
          <p:cNvPr id="97284" name="Text Box 223"/>
          <p:cNvSpPr txBox="1">
            <a:spLocks noChangeArrowheads="1"/>
          </p:cNvSpPr>
          <p:nvPr/>
        </p:nvSpPr>
        <p:spPr bwMode="auto">
          <a:xfrm>
            <a:off x="44450" y="0"/>
            <a:ext cx="603250" cy="168275"/>
          </a:xfrm>
          <a:prstGeom prst="rect">
            <a:avLst/>
          </a:prstGeom>
          <a:noFill/>
          <a:ln w="9525" algn="ctr">
            <a:solidFill>
              <a:schemeClr val="tx1"/>
            </a:solidFill>
            <a:miter lim="800000"/>
            <a:headEnd/>
            <a:tailEnd/>
          </a:ln>
        </p:spPr>
        <p:txBody>
          <a:bodyPr lIns="0" tIns="0" rIns="0" bIns="0">
            <a:spAutoFit/>
          </a:bodyPr>
          <a:lstStyle/>
          <a:p>
            <a:pPr algn="ctr" eaLnBrk="0" hangingPunct="0">
              <a:spcBef>
                <a:spcPct val="50000"/>
              </a:spcBef>
            </a:pPr>
            <a:r>
              <a:rPr lang="en-US" sz="1100">
                <a:latin typeface="Calibri" pitchFamily="34" charset="0"/>
                <a:ea typeface="Arial Unicode MS"/>
                <a:cs typeface="Arial Unicode MS"/>
              </a:rPr>
              <a:t>Ensure</a:t>
            </a: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2"/>
          <p:cNvSpPr>
            <a:spLocks noGrp="1" noChangeArrowheads="1"/>
          </p:cNvSpPr>
          <p:nvPr>
            <p:ph type="title"/>
          </p:nvPr>
        </p:nvSpPr>
        <p:spPr/>
        <p:txBody>
          <a:bodyPr/>
          <a:lstStyle/>
          <a:p>
            <a:r>
              <a:rPr lang="en-US" smtClean="0"/>
              <a:t>Key Patient Characteristics at Screening</a:t>
            </a:r>
            <a:r>
              <a:rPr lang="en-US" baseline="30000" smtClean="0"/>
              <a:t>1</a:t>
            </a:r>
          </a:p>
        </p:txBody>
      </p:sp>
      <p:sp>
        <p:nvSpPr>
          <p:cNvPr id="99330" name="Rectangle 33"/>
          <p:cNvSpPr>
            <a:spLocks noChangeArrowheads="1"/>
          </p:cNvSpPr>
          <p:nvPr/>
        </p:nvSpPr>
        <p:spPr bwMode="auto">
          <a:xfrm>
            <a:off x="241300" y="6064250"/>
            <a:ext cx="8696325" cy="581025"/>
          </a:xfrm>
          <a:prstGeom prst="rect">
            <a:avLst/>
          </a:prstGeom>
          <a:noFill/>
          <a:ln w="9525">
            <a:noFill/>
            <a:miter lim="800000"/>
            <a:headEnd/>
            <a:tailEnd/>
          </a:ln>
        </p:spPr>
        <p:txBody>
          <a:bodyPr lIns="0" tIns="0" rIns="0" bIns="0" anchor="b"/>
          <a:lstStyle/>
          <a:p>
            <a:pPr marL="46038" indent="-46038" eaLnBrk="0" hangingPunct="0"/>
            <a:r>
              <a:rPr lang="en-US" sz="1200">
                <a:latin typeface="Calibri" pitchFamily="34" charset="0"/>
                <a:ea typeface="Arial Unicode MS"/>
                <a:cs typeface="Arial Unicode MS"/>
              </a:rPr>
              <a:t>rFSH = recombinant follicle-stimulating hormone; SD = standard deviation.  </a:t>
            </a:r>
            <a:endParaRPr lang="en-US" sz="1000" i="1">
              <a:latin typeface="Calibri" pitchFamily="34" charset="0"/>
              <a:ea typeface="Arial Unicode MS"/>
              <a:cs typeface="Arial Unicode MS"/>
            </a:endParaRPr>
          </a:p>
          <a:p>
            <a:pPr marL="46038" indent="-46038" eaLnBrk="0" hangingPunct="0">
              <a:spcBef>
                <a:spcPct val="25000"/>
              </a:spcBef>
            </a:pPr>
            <a:r>
              <a:rPr lang="en-US" sz="1000" b="1">
                <a:latin typeface="Calibri" pitchFamily="34" charset="0"/>
                <a:ea typeface="Arial Unicode MS"/>
                <a:cs typeface="Arial Unicode MS"/>
              </a:rPr>
              <a:t>1. </a:t>
            </a:r>
            <a:r>
              <a:rPr lang="en-US" sz="1000">
                <a:latin typeface="Calibri" pitchFamily="34" charset="0"/>
                <a:ea typeface="Arial Unicode MS"/>
                <a:cs typeface="Arial Unicode MS"/>
              </a:rPr>
              <a:t>Corifollitropin alfa Ensure Study Group. </a:t>
            </a:r>
            <a:r>
              <a:rPr lang="en-US" sz="1000" i="1">
                <a:latin typeface="Calibri" pitchFamily="34" charset="0"/>
                <a:ea typeface="Arial Unicode MS"/>
                <a:cs typeface="Arial Unicode MS"/>
              </a:rPr>
              <a:t>Reprod Biomed Online. </a:t>
            </a:r>
            <a:r>
              <a:rPr lang="en-US" sz="1000">
                <a:latin typeface="Calibri" pitchFamily="34" charset="0"/>
                <a:ea typeface="Arial Unicode MS"/>
                <a:cs typeface="Arial Unicode MS"/>
              </a:rPr>
              <a:t>2010;21:66‒76. </a:t>
            </a:r>
            <a:endParaRPr lang="en-US" sz="1400">
              <a:latin typeface="Calibri" pitchFamily="34" charset="0"/>
              <a:ea typeface="Arial Unicode MS"/>
              <a:cs typeface="Arial Unicode MS"/>
            </a:endParaRPr>
          </a:p>
        </p:txBody>
      </p:sp>
      <p:sp>
        <p:nvSpPr>
          <p:cNvPr id="99331" name="Text Box 223"/>
          <p:cNvSpPr txBox="1">
            <a:spLocks noChangeArrowheads="1"/>
          </p:cNvSpPr>
          <p:nvPr/>
        </p:nvSpPr>
        <p:spPr bwMode="auto">
          <a:xfrm>
            <a:off x="44450" y="0"/>
            <a:ext cx="603250" cy="168275"/>
          </a:xfrm>
          <a:prstGeom prst="rect">
            <a:avLst/>
          </a:prstGeom>
          <a:noFill/>
          <a:ln w="9525" algn="ctr">
            <a:solidFill>
              <a:schemeClr val="tx1"/>
            </a:solidFill>
            <a:miter lim="800000"/>
            <a:headEnd/>
            <a:tailEnd/>
          </a:ln>
        </p:spPr>
        <p:txBody>
          <a:bodyPr lIns="0" tIns="0" rIns="0" bIns="0">
            <a:spAutoFit/>
          </a:bodyPr>
          <a:lstStyle/>
          <a:p>
            <a:pPr algn="ctr" eaLnBrk="0" hangingPunct="0">
              <a:spcBef>
                <a:spcPct val="50000"/>
              </a:spcBef>
            </a:pPr>
            <a:r>
              <a:rPr lang="en-US" sz="1100">
                <a:latin typeface="Calibri" pitchFamily="34" charset="0"/>
                <a:ea typeface="Arial Unicode MS"/>
                <a:cs typeface="Arial Unicode MS"/>
              </a:rPr>
              <a:t>Ensure</a:t>
            </a:r>
          </a:p>
        </p:txBody>
      </p:sp>
      <p:graphicFrame>
        <p:nvGraphicFramePr>
          <p:cNvPr id="53275" name="Group 27"/>
          <p:cNvGraphicFramePr>
            <a:graphicFrameLocks noGrp="1"/>
          </p:cNvGraphicFramePr>
          <p:nvPr/>
        </p:nvGraphicFramePr>
        <p:xfrm>
          <a:off x="323850" y="1693863"/>
          <a:ext cx="8537575" cy="2227263"/>
        </p:xfrm>
        <a:graphic>
          <a:graphicData uri="http://schemas.openxmlformats.org/drawingml/2006/table">
            <a:tbl>
              <a:tblPr/>
              <a:tblGrid>
                <a:gridCol w="3757613"/>
                <a:gridCol w="2647950"/>
                <a:gridCol w="2132012"/>
              </a:tblGrid>
              <a:tr h="1084263">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nl-NL" sz="1600" b="1" i="0" u="none" strike="noStrike" cap="none" normalizeH="0" baseline="0" dirty="0" smtClean="0">
                        <a:ln>
                          <a:noFill/>
                        </a:ln>
                        <a:solidFill>
                          <a:schemeClr val="bg1"/>
                        </a:solidFill>
                        <a:effectLst/>
                        <a:latin typeface="Arial Narrow" pitchFamily="34" charset="0"/>
                        <a:cs typeface="Arial" pitchFamily="34" charset="0"/>
                        <a:sym typeface="Symbol" pitchFamily="18" charset="2"/>
                      </a:endParaRPr>
                    </a:p>
                  </a:txBody>
                  <a:tcPr marL="94515" marR="94515" marT="45709" marB="45709"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1600" b="1" i="0" u="none" strike="noStrike" cap="none" normalizeH="0" baseline="0" dirty="0" smtClean="0">
                          <a:ln>
                            <a:noFill/>
                          </a:ln>
                          <a:solidFill>
                            <a:schemeClr val="bg1"/>
                          </a:solidFill>
                          <a:effectLst/>
                          <a:latin typeface="Arial Narrow" pitchFamily="34" charset="0"/>
                          <a:cs typeface="Arial" pitchFamily="34" charset="0"/>
                          <a:sym typeface="Symbol" pitchFamily="18" charset="2"/>
                        </a:rPr>
                        <a:t>ELONVA</a:t>
                      </a:r>
                      <a:r>
                        <a:rPr kumimoji="0" lang="en-US" sz="1600" b="1" i="0" u="none" strike="noStrike" cap="none" normalizeH="0" baseline="0" dirty="0" smtClean="0">
                          <a:ln>
                            <a:noFill/>
                          </a:ln>
                          <a:solidFill>
                            <a:schemeClr val="bg1"/>
                          </a:solidFill>
                          <a:effectLst/>
                          <a:latin typeface="Arial Narrow" pitchFamily="34" charset="0"/>
                          <a:cs typeface="Arial" pitchFamily="34" charset="0"/>
                        </a:rPr>
                        <a:t>™</a:t>
                      </a:r>
                      <a:r>
                        <a:rPr kumimoji="0" lang="en-US" sz="1600" b="1" i="0" u="none" strike="noStrike" cap="none" normalizeH="0" baseline="0" dirty="0" smtClean="0">
                          <a:ln>
                            <a:noFill/>
                          </a:ln>
                          <a:solidFill>
                            <a:schemeClr val="bg1"/>
                          </a:solidFill>
                          <a:effectLst/>
                          <a:latin typeface="Arial Narrow" pitchFamily="34" charset="0"/>
                          <a:cs typeface="Arial" pitchFamily="34" charset="0"/>
                          <a:sym typeface="Symbol" pitchFamily="18" charset="2"/>
                        </a:rPr>
                        <a:t> (corifollitropin alfa)</a:t>
                      </a:r>
                    </a:p>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1600" b="1" i="0" u="none" strike="noStrike" cap="none" normalizeH="0" baseline="0" dirty="0" smtClean="0">
                          <a:ln>
                            <a:noFill/>
                          </a:ln>
                          <a:solidFill>
                            <a:schemeClr val="bg1"/>
                          </a:solidFill>
                          <a:effectLst/>
                          <a:latin typeface="Arial Narrow" pitchFamily="34" charset="0"/>
                          <a:cs typeface="Arial" pitchFamily="34" charset="0"/>
                          <a:sym typeface="Symbol" pitchFamily="18" charset="2"/>
                        </a:rPr>
                        <a:t>100 </a:t>
                      </a:r>
                      <a:r>
                        <a:rPr kumimoji="0" lang="el-GR" sz="1600" b="1" i="0" u="none" strike="noStrike" cap="none" normalizeH="0" baseline="0" dirty="0" smtClean="0">
                          <a:ln>
                            <a:noFill/>
                          </a:ln>
                          <a:solidFill>
                            <a:schemeClr val="bg1"/>
                          </a:solidFill>
                          <a:effectLst/>
                          <a:latin typeface="Arial Narrow" pitchFamily="34" charset="0"/>
                          <a:cs typeface="Arial" pitchFamily="34" charset="0"/>
                        </a:rPr>
                        <a:t>μ</a:t>
                      </a:r>
                      <a:r>
                        <a:rPr kumimoji="0" lang="en-US" sz="1600" b="1" i="0" u="none" strike="noStrike" cap="none" normalizeH="0" baseline="0" dirty="0" smtClean="0">
                          <a:ln>
                            <a:noFill/>
                          </a:ln>
                          <a:solidFill>
                            <a:schemeClr val="bg1"/>
                          </a:solidFill>
                          <a:effectLst/>
                          <a:latin typeface="Arial Narrow" pitchFamily="34" charset="0"/>
                          <a:cs typeface="Arial" pitchFamily="34" charset="0"/>
                          <a:sym typeface="Symbol" pitchFamily="18" charset="2"/>
                        </a:rPr>
                        <a:t>g</a:t>
                      </a:r>
                    </a:p>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1600" b="1" i="0" u="none" strike="noStrike" cap="none" normalizeH="0" baseline="0" dirty="0" smtClean="0">
                          <a:ln>
                            <a:noFill/>
                          </a:ln>
                          <a:solidFill>
                            <a:schemeClr val="bg1"/>
                          </a:solidFill>
                          <a:effectLst/>
                          <a:latin typeface="Arial Narrow" pitchFamily="34" charset="0"/>
                          <a:cs typeface="Arial" pitchFamily="34" charset="0"/>
                          <a:sym typeface="Symbol" pitchFamily="18" charset="2"/>
                        </a:rPr>
                        <a:t>(n=268)</a:t>
                      </a:r>
                    </a:p>
                  </a:txBody>
                  <a:tcPr marL="94515" marR="94515" marT="45709" marB="45709" anchor="ctr" horzOverflow="overflow">
                    <a:lnL>
                      <a:noFill/>
                    </a:lnL>
                    <a:lnR>
                      <a:noFill/>
                    </a:lnR>
                    <a:lnT w="12700" cap="flat" cmpd="sng" algn="ctr">
                      <a:solidFill>
                        <a:schemeClr val="bg1"/>
                      </a:solidFill>
                      <a:prstDash val="solid"/>
                      <a:round/>
                      <a:headEnd type="none" w="med" len="med"/>
                      <a:tailEnd type="none" w="med" len="med"/>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1600" b="1" i="0" u="none" strike="noStrike" cap="none" normalizeH="0" baseline="0" smtClean="0">
                          <a:ln>
                            <a:noFill/>
                          </a:ln>
                          <a:solidFill>
                            <a:schemeClr val="bg1"/>
                          </a:solidFill>
                          <a:effectLst/>
                          <a:latin typeface="Arial Narrow" pitchFamily="34" charset="0"/>
                          <a:cs typeface="Arial" pitchFamily="34" charset="0"/>
                        </a:rPr>
                        <a:t>rFSH</a:t>
                      </a:r>
                      <a:br>
                        <a:rPr kumimoji="0" lang="en-US" sz="1600" b="1" i="0" u="none" strike="noStrike" cap="none" normalizeH="0" baseline="0" smtClean="0">
                          <a:ln>
                            <a:noFill/>
                          </a:ln>
                          <a:solidFill>
                            <a:schemeClr val="bg1"/>
                          </a:solidFill>
                          <a:effectLst/>
                          <a:latin typeface="Arial Narrow" pitchFamily="34" charset="0"/>
                          <a:cs typeface="Arial" pitchFamily="34" charset="0"/>
                        </a:rPr>
                      </a:br>
                      <a:r>
                        <a:rPr kumimoji="0" lang="en-US" sz="1600" b="1" i="0" u="none" strike="noStrike" cap="none" normalizeH="0" baseline="0" smtClean="0">
                          <a:ln>
                            <a:noFill/>
                          </a:ln>
                          <a:solidFill>
                            <a:schemeClr val="bg1"/>
                          </a:solidFill>
                          <a:effectLst/>
                          <a:latin typeface="Arial Narrow" pitchFamily="34" charset="0"/>
                          <a:cs typeface="Arial" pitchFamily="34" charset="0"/>
                        </a:rPr>
                        <a:t>150 IU/d</a:t>
                      </a:r>
                      <a:endParaRPr kumimoji="0" lang="en-US" sz="1600" b="1" i="0" u="none" strike="noStrike" cap="none" normalizeH="0" baseline="0" smtClean="0">
                        <a:ln>
                          <a:noFill/>
                        </a:ln>
                        <a:solidFill>
                          <a:schemeClr val="bg1"/>
                        </a:solidFill>
                        <a:effectLst/>
                        <a:latin typeface="Arial Narrow" pitchFamily="34" charset="0"/>
                        <a:cs typeface="Arial" pitchFamily="34" charset="0"/>
                        <a:sym typeface="Symbol" pitchFamily="18" charset="2"/>
                      </a:endParaRPr>
                    </a:p>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1600" b="1" i="0" u="none" strike="noStrike" cap="none" normalizeH="0" baseline="0" smtClean="0">
                          <a:ln>
                            <a:noFill/>
                          </a:ln>
                          <a:solidFill>
                            <a:schemeClr val="bg1"/>
                          </a:solidFill>
                          <a:effectLst/>
                          <a:latin typeface="Arial Narrow" pitchFamily="34" charset="0"/>
                          <a:cs typeface="Arial" pitchFamily="34" charset="0"/>
                          <a:sym typeface="Symbol" pitchFamily="18" charset="2"/>
                        </a:rPr>
                        <a:t>(n=128)</a:t>
                      </a:r>
                    </a:p>
                  </a:txBody>
                  <a:tcPr marL="94515" marR="94515" marT="45709" marB="45709" anchor="ctr" horzOverflow="overflow">
                    <a:lnL>
                      <a:noFill/>
                    </a:lnL>
                    <a:lnR>
                      <a:noFill/>
                    </a:lnR>
                    <a:lnT w="12700" cap="flat" cmpd="sng" algn="ctr">
                      <a:solidFill>
                        <a:schemeClr val="bg1"/>
                      </a:solidFill>
                      <a:prstDash val="solid"/>
                      <a:round/>
                      <a:headEnd type="none" w="med" len="med"/>
                      <a:tailEnd type="none" w="med" len="med"/>
                    </a:lnT>
                    <a:lnB>
                      <a:noFill/>
                    </a:lnB>
                    <a:lnTlToBr>
                      <a:noFill/>
                    </a:lnTlToBr>
                    <a:lnBlToTr>
                      <a:noFill/>
                    </a:lnBlToTr>
                    <a:solidFill>
                      <a:schemeClr val="accent1"/>
                    </a:solidFill>
                  </a:tcPr>
                </a:tc>
              </a:tr>
              <a:tr h="5715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Age, mean (SD), y</a:t>
                      </a:r>
                    </a:p>
                  </a:txBody>
                  <a:tcPr marL="94515" marR="94515" marT="45709" marB="45709" anchor="ctr" horzOverflow="overflow">
                    <a:lnL>
                      <a:noFill/>
                    </a:lnL>
                    <a:lnR>
                      <a:noFill/>
                    </a:lnR>
                    <a:lnT>
                      <a:noFill/>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1600" b="0" i="0" u="none" strike="noStrike" cap="none" normalizeH="0" baseline="0" smtClean="0">
                          <a:ln>
                            <a:noFill/>
                          </a:ln>
                          <a:solidFill>
                            <a:schemeClr val="tx1"/>
                          </a:solidFill>
                          <a:effectLst/>
                          <a:latin typeface="Arial Narrow" pitchFamily="34" charset="0"/>
                          <a:cs typeface="Arial" pitchFamily="34" charset="0"/>
                        </a:rPr>
                        <a:t>30.9 (3.2)</a:t>
                      </a:r>
                    </a:p>
                  </a:txBody>
                  <a:tcPr marL="94515" marR="94515" marT="45709" marB="45709" anchor="ctr" horzOverflow="overflow">
                    <a:lnL>
                      <a:noFill/>
                    </a:lnL>
                    <a:lnR>
                      <a:noFill/>
                    </a:lnR>
                    <a:lnT>
                      <a:noFill/>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1600" b="0" i="0" u="none" strike="noStrike" cap="none" normalizeH="0" baseline="0" smtClean="0">
                          <a:ln>
                            <a:noFill/>
                          </a:ln>
                          <a:solidFill>
                            <a:schemeClr val="tx1"/>
                          </a:solidFill>
                          <a:effectLst/>
                          <a:latin typeface="Arial Narrow" pitchFamily="34" charset="0"/>
                          <a:cs typeface="Arial" pitchFamily="34" charset="0"/>
                        </a:rPr>
                        <a:t>31.1 (3.0)</a:t>
                      </a:r>
                    </a:p>
                  </a:txBody>
                  <a:tcPr marL="94515" marR="94515" marT="45709" marB="45709" anchor="ctr" horzOverflow="overflow">
                    <a:lnL>
                      <a:noFill/>
                    </a:lnL>
                    <a:lnR>
                      <a:noFill/>
                    </a:lnR>
                    <a:lnT>
                      <a:noFill/>
                    </a:lnT>
                    <a:lnB w="3175" cap="flat" cmpd="sng" algn="ctr">
                      <a:solidFill>
                        <a:schemeClr val="tx1"/>
                      </a:solidFill>
                      <a:prstDash val="sysDash"/>
                      <a:round/>
                      <a:headEnd type="none" w="med" len="med"/>
                      <a:tailEnd type="none" w="med" len="med"/>
                    </a:lnB>
                    <a:lnTlToBr>
                      <a:noFill/>
                    </a:lnTlToBr>
                    <a:lnBlToTr>
                      <a:noFill/>
                    </a:lnBlToTr>
                    <a:noFill/>
                  </a:tcPr>
                </a:tc>
              </a:tr>
              <a:tr h="571500">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Body weight, mean (SD), kg</a:t>
                      </a:r>
                    </a:p>
                  </a:txBody>
                  <a:tcPr marL="94515" marR="94515" marT="45709" marB="45709" anchor="ctr" horzOverflow="overflow">
                    <a:lnL>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1600" b="0" i="0" u="none" strike="noStrike" cap="none" normalizeH="0" baseline="0" smtClean="0">
                          <a:ln>
                            <a:noFill/>
                          </a:ln>
                          <a:solidFill>
                            <a:schemeClr val="tx1"/>
                          </a:solidFill>
                          <a:effectLst/>
                          <a:latin typeface="Arial Narrow" pitchFamily="34" charset="0"/>
                          <a:cs typeface="Arial" pitchFamily="34" charset="0"/>
                          <a:sym typeface="Symbol" pitchFamily="18" charset="2"/>
                        </a:rPr>
                        <a:t>54.1 (4.2)</a:t>
                      </a:r>
                    </a:p>
                  </a:txBody>
                  <a:tcPr marL="94515" marR="94515" marT="45709" marB="45709" anchor="ctr" horzOverflow="overflow">
                    <a:lnL>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sym typeface="Symbol" pitchFamily="18" charset="2"/>
                        </a:rPr>
                        <a:t>54.4 (4.2)</a:t>
                      </a:r>
                    </a:p>
                  </a:txBody>
                  <a:tcPr marL="94515" marR="94515" marT="45709" marB="45709" anchor="ctr" horzOverflow="overflow">
                    <a:lnL>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p:cNvSpPr>
          <p:nvPr>
            <p:ph type="title"/>
          </p:nvPr>
        </p:nvSpPr>
        <p:spPr/>
        <p:txBody>
          <a:bodyPr/>
          <a:lstStyle/>
          <a:p>
            <a:r>
              <a:rPr lang="hr-HR" smtClean="0"/>
              <a:t>Republic of Croatia</a:t>
            </a:r>
          </a:p>
        </p:txBody>
      </p:sp>
      <p:pic>
        <p:nvPicPr>
          <p:cNvPr id="136197" name="Picture 5" descr="th?id=HN"/>
          <p:cNvPicPr>
            <a:picLocks noChangeAspect="1" noChangeArrowheads="1"/>
          </p:cNvPicPr>
          <p:nvPr/>
        </p:nvPicPr>
        <p:blipFill>
          <a:blip r:embed="rId2" cstate="print"/>
          <a:srcRect/>
          <a:stretch>
            <a:fillRect/>
          </a:stretch>
        </p:blipFill>
        <p:spPr bwMode="auto">
          <a:xfrm>
            <a:off x="323850" y="1484313"/>
            <a:ext cx="2533650" cy="2773362"/>
          </a:xfrm>
          <a:prstGeom prst="rect">
            <a:avLst/>
          </a:prstGeom>
          <a:noFill/>
        </p:spPr>
      </p:pic>
      <p:sp>
        <p:nvSpPr>
          <p:cNvPr id="136198" name="Text Box 6"/>
          <p:cNvSpPr txBox="1">
            <a:spLocks noChangeArrowheads="1"/>
          </p:cNvSpPr>
          <p:nvPr/>
        </p:nvSpPr>
        <p:spPr bwMode="auto">
          <a:xfrm>
            <a:off x="3708400" y="1628775"/>
            <a:ext cx="5040313" cy="3255963"/>
          </a:xfrm>
          <a:prstGeom prst="rect">
            <a:avLst/>
          </a:prstGeom>
          <a:noFill/>
          <a:ln w="9525">
            <a:noFill/>
            <a:miter lim="800000"/>
            <a:headEnd/>
            <a:tailEnd/>
          </a:ln>
          <a:effectLst/>
        </p:spPr>
        <p:txBody>
          <a:bodyPr>
            <a:spAutoFit/>
          </a:bodyPr>
          <a:lstStyle/>
          <a:p>
            <a:pPr>
              <a:spcBef>
                <a:spcPct val="50000"/>
              </a:spcBef>
            </a:pPr>
            <a:r>
              <a:rPr lang="hr-HR" dirty="0"/>
              <a:t>4.5 mil people</a:t>
            </a:r>
          </a:p>
          <a:p>
            <a:pPr>
              <a:spcBef>
                <a:spcPct val="50000"/>
              </a:spcBef>
            </a:pPr>
            <a:r>
              <a:rPr lang="hr-HR" dirty="0"/>
              <a:t>1,1 mil women in reproductive age</a:t>
            </a:r>
          </a:p>
          <a:p>
            <a:pPr>
              <a:spcBef>
                <a:spcPct val="50000"/>
              </a:spcBef>
            </a:pPr>
            <a:r>
              <a:rPr lang="hr-HR" dirty="0"/>
              <a:t>100.000 infertile or subfertile women</a:t>
            </a:r>
          </a:p>
          <a:p>
            <a:pPr>
              <a:spcBef>
                <a:spcPct val="50000"/>
              </a:spcBef>
            </a:pPr>
            <a:r>
              <a:rPr lang="hr-HR" dirty="0"/>
              <a:t>50.000 in Dg/Th treatment of infertility</a:t>
            </a:r>
          </a:p>
          <a:p>
            <a:pPr>
              <a:spcBef>
                <a:spcPct val="50000"/>
              </a:spcBef>
            </a:pPr>
            <a:r>
              <a:rPr lang="hr-HR" dirty="0"/>
              <a:t>2000 IVF/1mil people</a:t>
            </a:r>
          </a:p>
          <a:p>
            <a:pPr>
              <a:spcBef>
                <a:spcPct val="50000"/>
              </a:spcBef>
            </a:pPr>
            <a:r>
              <a:rPr lang="hr-HR" dirty="0" smtClean="0"/>
              <a:t>Birth rate &gt;</a:t>
            </a:r>
            <a:r>
              <a:rPr lang="hr-HR" dirty="0"/>
              <a:t>4% from ART</a:t>
            </a:r>
          </a:p>
          <a:p>
            <a:pPr>
              <a:spcBef>
                <a:spcPct val="50000"/>
              </a:spcBef>
            </a:pPr>
            <a:r>
              <a:rPr lang="hr-HR" dirty="0"/>
              <a:t>2012. 4000 IVF/ICSI</a:t>
            </a:r>
          </a:p>
          <a:p>
            <a:pPr>
              <a:spcBef>
                <a:spcPct val="50000"/>
              </a:spcBef>
            </a:pPr>
            <a:endParaRPr lang="hr-H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2"/>
          <p:cNvSpPr>
            <a:spLocks noGrp="1" noChangeArrowheads="1"/>
          </p:cNvSpPr>
          <p:nvPr>
            <p:ph type="title"/>
          </p:nvPr>
        </p:nvSpPr>
        <p:spPr/>
        <p:txBody>
          <a:bodyPr/>
          <a:lstStyle/>
          <a:p>
            <a:r>
              <a:rPr lang="en-US" smtClean="0"/>
              <a:t>Primary End Point: </a:t>
            </a:r>
            <a:br>
              <a:rPr lang="en-US" smtClean="0"/>
            </a:br>
            <a:r>
              <a:rPr lang="en-US" smtClean="0"/>
              <a:t>Number of Oocytes Retrieved</a:t>
            </a:r>
            <a:r>
              <a:rPr lang="en-US" baseline="30000" smtClean="0"/>
              <a:t>1</a:t>
            </a:r>
          </a:p>
        </p:txBody>
      </p:sp>
      <p:sp>
        <p:nvSpPr>
          <p:cNvPr id="101378" name="Rectangle 33"/>
          <p:cNvSpPr>
            <a:spLocks noChangeArrowheads="1"/>
          </p:cNvSpPr>
          <p:nvPr/>
        </p:nvSpPr>
        <p:spPr bwMode="auto">
          <a:xfrm>
            <a:off x="241300" y="6064250"/>
            <a:ext cx="8696325" cy="581025"/>
          </a:xfrm>
          <a:prstGeom prst="rect">
            <a:avLst/>
          </a:prstGeom>
          <a:noFill/>
          <a:ln w="9525">
            <a:noFill/>
            <a:miter lim="800000"/>
            <a:headEnd/>
            <a:tailEnd/>
          </a:ln>
        </p:spPr>
        <p:txBody>
          <a:bodyPr lIns="0" tIns="0" rIns="0" bIns="0" anchor="b"/>
          <a:lstStyle/>
          <a:p>
            <a:pPr marL="46038" indent="-46038" eaLnBrk="0" hangingPunct="0"/>
            <a:r>
              <a:rPr lang="en-US" sz="1200" baseline="30000">
                <a:latin typeface="Calibri" pitchFamily="34" charset="0"/>
                <a:ea typeface="Arial Unicode MS"/>
                <a:cs typeface="Arial Unicode MS"/>
              </a:rPr>
              <a:t>a</a:t>
            </a:r>
            <a:r>
              <a:rPr lang="en-US" sz="1200">
                <a:latin typeface="Calibri" pitchFamily="34" charset="0"/>
                <a:ea typeface="Arial Unicode MS"/>
                <a:cs typeface="Arial Unicode MS"/>
              </a:rPr>
              <a:t>Primary end point is to show equivalence in number of cumulus-oocyte complexes retrieved. Predefined equivalence range: -3 to +5 oocytes. </a:t>
            </a:r>
          </a:p>
          <a:p>
            <a:pPr marL="46038" indent="-46038" eaLnBrk="0" hangingPunct="0"/>
            <a:r>
              <a:rPr lang="en-US" sz="1200" baseline="30000">
                <a:latin typeface="Calibri" pitchFamily="34" charset="0"/>
                <a:ea typeface="Arial Unicode MS"/>
                <a:cs typeface="Arial Unicode MS"/>
              </a:rPr>
              <a:t>b</a:t>
            </a:r>
            <a:r>
              <a:rPr lang="en-US" sz="1200" i="1">
                <a:latin typeface="Calibri" pitchFamily="34" charset="0"/>
                <a:ea typeface="Arial Unicode MS"/>
                <a:cs typeface="Arial Unicode MS"/>
              </a:rPr>
              <a:t>P</a:t>
            </a:r>
            <a:r>
              <a:rPr lang="en-US" sz="1200">
                <a:latin typeface="Calibri" pitchFamily="34" charset="0"/>
                <a:ea typeface="Arial Unicode MS"/>
                <a:cs typeface="Arial Unicode MS"/>
              </a:rPr>
              <a:t>&lt;0.001.</a:t>
            </a:r>
          </a:p>
          <a:p>
            <a:pPr marL="46038" indent="-46038" eaLnBrk="0" hangingPunct="0"/>
            <a:r>
              <a:rPr lang="en-US" sz="1200">
                <a:latin typeface="Calibri" pitchFamily="34" charset="0"/>
                <a:ea typeface="Arial Unicode MS"/>
                <a:cs typeface="Arial Unicode MS"/>
              </a:rPr>
              <a:t>rFSH = recombinant follicle-stimulating hormone; SD = standard deviation; ANOVA = analysis of variance.  </a:t>
            </a:r>
            <a:endParaRPr lang="en-US" sz="1000" i="1">
              <a:latin typeface="Calibri" pitchFamily="34" charset="0"/>
              <a:ea typeface="Arial Unicode MS"/>
              <a:cs typeface="Arial Unicode MS"/>
            </a:endParaRPr>
          </a:p>
          <a:p>
            <a:pPr marL="46038" indent="-46038" eaLnBrk="0" hangingPunct="0">
              <a:spcBef>
                <a:spcPct val="25000"/>
              </a:spcBef>
            </a:pPr>
            <a:r>
              <a:rPr lang="en-US" sz="1000" b="1">
                <a:latin typeface="Calibri" pitchFamily="34" charset="0"/>
                <a:ea typeface="Arial Unicode MS"/>
                <a:cs typeface="Arial Unicode MS"/>
              </a:rPr>
              <a:t>1. </a:t>
            </a:r>
            <a:r>
              <a:rPr lang="en-US" sz="1000">
                <a:latin typeface="Calibri" pitchFamily="34" charset="0"/>
                <a:ea typeface="Arial Unicode MS"/>
                <a:cs typeface="Arial Unicode MS"/>
              </a:rPr>
              <a:t>Corifollitropin alfa Ensure Study Group. </a:t>
            </a:r>
            <a:r>
              <a:rPr lang="en-US" sz="1000" i="1">
                <a:latin typeface="Calibri" pitchFamily="34" charset="0"/>
                <a:ea typeface="Arial Unicode MS"/>
                <a:cs typeface="Arial Unicode MS"/>
              </a:rPr>
              <a:t>Reprod Biomed Online. </a:t>
            </a:r>
            <a:r>
              <a:rPr lang="en-US" sz="1000">
                <a:latin typeface="Calibri" pitchFamily="34" charset="0"/>
                <a:ea typeface="Arial Unicode MS"/>
                <a:cs typeface="Arial Unicode MS"/>
              </a:rPr>
              <a:t>2010;21:66‒76. </a:t>
            </a:r>
            <a:endParaRPr lang="en-US" sz="1400">
              <a:latin typeface="Calibri" pitchFamily="34" charset="0"/>
              <a:ea typeface="Arial Unicode MS"/>
              <a:cs typeface="Arial Unicode MS"/>
            </a:endParaRPr>
          </a:p>
        </p:txBody>
      </p:sp>
      <p:sp>
        <p:nvSpPr>
          <p:cNvPr id="101379" name="Text Box 223"/>
          <p:cNvSpPr txBox="1">
            <a:spLocks noChangeArrowheads="1"/>
          </p:cNvSpPr>
          <p:nvPr/>
        </p:nvSpPr>
        <p:spPr bwMode="auto">
          <a:xfrm>
            <a:off x="44450" y="0"/>
            <a:ext cx="603250" cy="168275"/>
          </a:xfrm>
          <a:prstGeom prst="rect">
            <a:avLst/>
          </a:prstGeom>
          <a:noFill/>
          <a:ln w="9525" algn="ctr">
            <a:solidFill>
              <a:schemeClr val="tx1"/>
            </a:solidFill>
            <a:miter lim="800000"/>
            <a:headEnd/>
            <a:tailEnd/>
          </a:ln>
        </p:spPr>
        <p:txBody>
          <a:bodyPr lIns="0" tIns="0" rIns="0" bIns="0">
            <a:spAutoFit/>
          </a:bodyPr>
          <a:lstStyle/>
          <a:p>
            <a:pPr algn="ctr" eaLnBrk="0" hangingPunct="0">
              <a:spcBef>
                <a:spcPct val="50000"/>
              </a:spcBef>
            </a:pPr>
            <a:r>
              <a:rPr lang="en-US" sz="1100">
                <a:latin typeface="Calibri" pitchFamily="34" charset="0"/>
                <a:ea typeface="Arial Unicode MS"/>
                <a:cs typeface="Arial Unicode MS"/>
              </a:rPr>
              <a:t>Ensure</a:t>
            </a:r>
          </a:p>
        </p:txBody>
      </p:sp>
      <p:sp>
        <p:nvSpPr>
          <p:cNvPr id="101380" name="Text Box 37"/>
          <p:cNvSpPr txBox="1">
            <a:spLocks noChangeArrowheads="1"/>
          </p:cNvSpPr>
          <p:nvPr/>
        </p:nvSpPr>
        <p:spPr bwMode="auto">
          <a:xfrm>
            <a:off x="431800" y="4772025"/>
            <a:ext cx="8042275" cy="615950"/>
          </a:xfrm>
          <a:prstGeom prst="rect">
            <a:avLst/>
          </a:prstGeom>
          <a:noFill/>
          <a:ln w="9525" algn="ctr">
            <a:noFill/>
            <a:miter lim="800000"/>
            <a:headEnd/>
            <a:tailEnd/>
          </a:ln>
        </p:spPr>
        <p:txBody>
          <a:bodyPr lIns="0" tIns="0" rIns="0" bIns="0">
            <a:spAutoFit/>
          </a:bodyPr>
          <a:lstStyle/>
          <a:p>
            <a:pPr marL="339725" indent="-339725" eaLnBrk="0" hangingPunct="0">
              <a:buFont typeface="Arial" charset="0"/>
              <a:buChar char="•"/>
            </a:pPr>
            <a:r>
              <a:rPr lang="en-US" sz="2000">
                <a:latin typeface="Calibri" pitchFamily="34" charset="0"/>
                <a:ea typeface="Arial Unicode MS"/>
                <a:cs typeface="Arial Unicode MS"/>
              </a:rPr>
              <a:t>Quality of oocytes, by percentage of </a:t>
            </a:r>
            <a:r>
              <a:rPr lang="en-US" sz="2000">
                <a:latin typeface="Cambria Math" pitchFamily="18" charset="0"/>
                <a:ea typeface="Cambria Math" pitchFamily="18" charset="0"/>
                <a:cs typeface="Arial Unicode MS"/>
              </a:rPr>
              <a:t>MII</a:t>
            </a:r>
            <a:r>
              <a:rPr lang="en-US" sz="2000">
                <a:latin typeface="Calibri" pitchFamily="34" charset="0"/>
                <a:ea typeface="Arial Unicode MS"/>
                <a:cs typeface="Arial Unicode MS"/>
              </a:rPr>
              <a:t> oocytes, was comparable between treatments</a:t>
            </a:r>
          </a:p>
        </p:txBody>
      </p:sp>
      <p:graphicFrame>
        <p:nvGraphicFramePr>
          <p:cNvPr id="7" name="Group 55"/>
          <p:cNvGraphicFramePr>
            <a:graphicFrameLocks/>
          </p:cNvGraphicFramePr>
          <p:nvPr/>
        </p:nvGraphicFramePr>
        <p:xfrm>
          <a:off x="534988" y="2279650"/>
          <a:ext cx="8175625" cy="1792288"/>
        </p:xfrm>
        <a:graphic>
          <a:graphicData uri="http://schemas.openxmlformats.org/drawingml/2006/table">
            <a:tbl>
              <a:tblPr/>
              <a:tblGrid>
                <a:gridCol w="2092325"/>
                <a:gridCol w="2262188"/>
                <a:gridCol w="1792287"/>
                <a:gridCol w="2028825"/>
              </a:tblGrid>
              <a:tr h="1213147">
                <a:tc>
                  <a:txBody>
                    <a:bodyPr/>
                    <a:lstStyle/>
                    <a:p>
                      <a:pPr marL="95250" marR="0" lvl="0" indent="0" algn="l" defTabSz="914400" rtl="0" eaLnBrk="1" fontAlgn="base" latinLnBrk="0" hangingPunct="1">
                        <a:lnSpc>
                          <a:spcPct val="100000"/>
                        </a:lnSpc>
                        <a:spcBef>
                          <a:spcPct val="0"/>
                        </a:spcBef>
                        <a:spcAft>
                          <a:spcPct val="0"/>
                        </a:spcAft>
                        <a:buClrTx/>
                        <a:buSzTx/>
                        <a:buFontTx/>
                        <a:buNone/>
                        <a:tabLst/>
                      </a:pPr>
                      <a:endParaRPr kumimoji="0" lang="it-IT" sz="1600" b="1" i="0" u="none" strike="noStrike" cap="none" normalizeH="0" baseline="0" dirty="0" smtClean="0">
                        <a:ln>
                          <a:noFill/>
                        </a:ln>
                        <a:solidFill>
                          <a:schemeClr val="bg1"/>
                        </a:solidFill>
                        <a:effectLst/>
                        <a:latin typeface="Arial Narrow" pitchFamily="34" charset="0"/>
                        <a:cs typeface="Arial" pitchFamily="34" charset="0"/>
                      </a:endParaRPr>
                    </a:p>
                  </a:txBody>
                  <a:tcPr marT="45722" marB="45722" anchor="b" horzOverflow="overflow">
                    <a:lnL cap="flat">
                      <a:noFill/>
                    </a:lnL>
                    <a:lnR>
                      <a:noFill/>
                    </a:lnR>
                    <a:lnT cap="fla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1600" b="1" i="0" u="none" strike="noStrike" cap="none" normalizeH="0" baseline="0" dirty="0" smtClean="0">
                          <a:ln>
                            <a:noFill/>
                          </a:ln>
                          <a:solidFill>
                            <a:schemeClr val="bg1"/>
                          </a:solidFill>
                          <a:effectLst/>
                          <a:latin typeface="Arial Narrow" pitchFamily="34" charset="0"/>
                          <a:cs typeface="Arial" pitchFamily="34" charset="0"/>
                          <a:sym typeface="Symbol" pitchFamily="18" charset="2"/>
                        </a:rPr>
                        <a:t>ELONVA</a:t>
                      </a:r>
                      <a:r>
                        <a:rPr kumimoji="0" lang="en-US" sz="1600" b="1" i="0" u="none" strike="noStrike" cap="none" normalizeH="0" baseline="0" dirty="0" smtClean="0">
                          <a:ln>
                            <a:noFill/>
                          </a:ln>
                          <a:solidFill>
                            <a:schemeClr val="bg1"/>
                          </a:solidFill>
                          <a:effectLst/>
                          <a:latin typeface="Arial Narrow" pitchFamily="34" charset="0"/>
                          <a:cs typeface="Arial" pitchFamily="34" charset="0"/>
                        </a:rPr>
                        <a:t>™</a:t>
                      </a:r>
                      <a:r>
                        <a:rPr kumimoji="0" lang="en-US" sz="1600" b="1" i="0" u="none" strike="noStrike" cap="none" normalizeH="0" baseline="0" dirty="0" smtClean="0">
                          <a:ln>
                            <a:noFill/>
                          </a:ln>
                          <a:solidFill>
                            <a:schemeClr val="bg1"/>
                          </a:solidFill>
                          <a:effectLst/>
                          <a:latin typeface="Arial Narrow" pitchFamily="34" charset="0"/>
                          <a:cs typeface="Arial" pitchFamily="34" charset="0"/>
                          <a:sym typeface="Symbol" pitchFamily="18" charset="2"/>
                        </a:rPr>
                        <a:t> </a:t>
                      </a:r>
                    </a:p>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1600" b="1" i="0" u="none" strike="noStrike" cap="none" normalizeH="0" baseline="0" dirty="0" smtClean="0">
                          <a:ln>
                            <a:noFill/>
                          </a:ln>
                          <a:solidFill>
                            <a:schemeClr val="bg1"/>
                          </a:solidFill>
                          <a:effectLst/>
                          <a:latin typeface="Arial Narrow" pitchFamily="34" charset="0"/>
                          <a:cs typeface="Arial" pitchFamily="34" charset="0"/>
                          <a:sym typeface="Symbol" pitchFamily="18" charset="2"/>
                        </a:rPr>
                        <a:t>(corifollitropin alfa)</a:t>
                      </a:r>
                    </a:p>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1600" b="1" i="0" u="none" strike="noStrike" cap="none" normalizeH="0" baseline="0" dirty="0" smtClean="0">
                          <a:ln>
                            <a:noFill/>
                          </a:ln>
                          <a:solidFill>
                            <a:schemeClr val="bg1"/>
                          </a:solidFill>
                          <a:effectLst/>
                          <a:latin typeface="Arial Narrow" pitchFamily="34" charset="0"/>
                          <a:cs typeface="Arial" pitchFamily="34" charset="0"/>
                          <a:sym typeface="Symbol" pitchFamily="18" charset="2"/>
                        </a:rPr>
                        <a:t>100 </a:t>
                      </a:r>
                      <a:r>
                        <a:rPr kumimoji="0" lang="el-GR" sz="1600" b="1" i="0" u="none" strike="noStrike" cap="none" normalizeH="0" baseline="0" dirty="0" smtClean="0">
                          <a:ln>
                            <a:noFill/>
                          </a:ln>
                          <a:solidFill>
                            <a:schemeClr val="bg1"/>
                          </a:solidFill>
                          <a:effectLst/>
                          <a:latin typeface="Arial Narrow" pitchFamily="34" charset="0"/>
                          <a:cs typeface="Arial" pitchFamily="34" charset="0"/>
                        </a:rPr>
                        <a:t>μ</a:t>
                      </a:r>
                      <a:r>
                        <a:rPr kumimoji="0" lang="en-US" sz="1600" b="1" i="0" u="none" strike="noStrike" cap="none" normalizeH="0" baseline="0" dirty="0" smtClean="0">
                          <a:ln>
                            <a:noFill/>
                          </a:ln>
                          <a:solidFill>
                            <a:schemeClr val="bg1"/>
                          </a:solidFill>
                          <a:effectLst/>
                          <a:latin typeface="Arial Narrow" pitchFamily="34" charset="0"/>
                          <a:cs typeface="Arial" pitchFamily="34" charset="0"/>
                          <a:sym typeface="Symbol" pitchFamily="18" charset="2"/>
                        </a:rPr>
                        <a:t>g</a:t>
                      </a:r>
                    </a:p>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1600" b="1" i="0" u="none" strike="noStrike" cap="none" normalizeH="0" baseline="0" dirty="0" smtClean="0">
                          <a:ln>
                            <a:noFill/>
                          </a:ln>
                          <a:solidFill>
                            <a:schemeClr val="bg1"/>
                          </a:solidFill>
                          <a:effectLst/>
                          <a:latin typeface="Arial Narrow" pitchFamily="34" charset="0"/>
                          <a:cs typeface="Arial" pitchFamily="34" charset="0"/>
                          <a:sym typeface="Symbol" pitchFamily="18" charset="2"/>
                        </a:rPr>
                        <a:t>(n=268)</a:t>
                      </a:r>
                    </a:p>
                  </a:txBody>
                  <a:tcPr marT="45722" marB="45722" anchor="b" horzOverflow="overflow">
                    <a:lnL>
                      <a:noFill/>
                    </a:lnL>
                    <a:lnR>
                      <a:noFill/>
                    </a:lnR>
                    <a:lnT cap="fla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1600" b="1" i="0" u="none" strike="noStrike" cap="none" normalizeH="0" baseline="0" dirty="0" smtClean="0">
                          <a:ln>
                            <a:noFill/>
                          </a:ln>
                          <a:solidFill>
                            <a:schemeClr val="bg1"/>
                          </a:solidFill>
                          <a:effectLst/>
                          <a:latin typeface="Arial Narrow" pitchFamily="34" charset="0"/>
                          <a:cs typeface="Arial" pitchFamily="34" charset="0"/>
                        </a:rPr>
                        <a:t>rFSH</a:t>
                      </a:r>
                      <a:br>
                        <a:rPr kumimoji="0" lang="en-US" sz="1600" b="1" i="0" u="none" strike="noStrike" cap="none" normalizeH="0" baseline="0" dirty="0" smtClean="0">
                          <a:ln>
                            <a:noFill/>
                          </a:ln>
                          <a:solidFill>
                            <a:schemeClr val="bg1"/>
                          </a:solidFill>
                          <a:effectLst/>
                          <a:latin typeface="Arial Narrow" pitchFamily="34" charset="0"/>
                          <a:cs typeface="Arial" pitchFamily="34" charset="0"/>
                        </a:rPr>
                      </a:br>
                      <a:r>
                        <a:rPr kumimoji="0" lang="en-US" sz="1600" b="1" i="0" u="none" strike="noStrike" cap="none" normalizeH="0" baseline="0" dirty="0" smtClean="0">
                          <a:ln>
                            <a:noFill/>
                          </a:ln>
                          <a:solidFill>
                            <a:schemeClr val="bg1"/>
                          </a:solidFill>
                          <a:effectLst/>
                          <a:latin typeface="Arial Narrow" pitchFamily="34" charset="0"/>
                          <a:cs typeface="Arial" pitchFamily="34" charset="0"/>
                        </a:rPr>
                        <a:t>150 IU/d</a:t>
                      </a:r>
                      <a:endParaRPr kumimoji="0" lang="en-US" sz="1600" b="1" i="0" u="none" strike="noStrike" cap="none" normalizeH="0" baseline="0" dirty="0" smtClean="0">
                        <a:ln>
                          <a:noFill/>
                        </a:ln>
                        <a:solidFill>
                          <a:schemeClr val="bg1"/>
                        </a:solidFill>
                        <a:effectLst/>
                        <a:latin typeface="Arial Narrow" pitchFamily="34" charset="0"/>
                        <a:cs typeface="Arial" pitchFamily="34" charset="0"/>
                        <a:sym typeface="Symbol" pitchFamily="18" charset="2"/>
                      </a:endParaRPr>
                    </a:p>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1600" b="1" i="0" u="none" strike="noStrike" cap="none" normalizeH="0" baseline="0" dirty="0" smtClean="0">
                          <a:ln>
                            <a:noFill/>
                          </a:ln>
                          <a:solidFill>
                            <a:schemeClr val="bg1"/>
                          </a:solidFill>
                          <a:effectLst/>
                          <a:latin typeface="Arial Narrow" pitchFamily="34" charset="0"/>
                          <a:cs typeface="Arial" pitchFamily="34" charset="0"/>
                          <a:sym typeface="Symbol" pitchFamily="18" charset="2"/>
                        </a:rPr>
                        <a:t>(n=128)</a:t>
                      </a:r>
                    </a:p>
                  </a:txBody>
                  <a:tcPr marT="45722" marB="45722" anchor="b" horzOverflow="overflow">
                    <a:lnL>
                      <a:noFill/>
                    </a:lnL>
                    <a:lnR>
                      <a:noFill/>
                    </a:lnR>
                    <a:lnT cap="flat">
                      <a:noFill/>
                    </a:lnT>
                    <a:lnB>
                      <a:noFill/>
                    </a:lnB>
                    <a:lnTlToBr>
                      <a:noFill/>
                    </a:lnTlToBr>
                    <a:lnBlToTr>
                      <a:noFill/>
                    </a:lnBlToTr>
                    <a:solidFill>
                      <a:schemeClr val="accent1"/>
                    </a:solidFill>
                  </a:tcPr>
                </a:tc>
                <a:tc>
                  <a:txBody>
                    <a:bodyPr/>
                    <a:lstStyle/>
                    <a:p>
                      <a:pPr marL="0" marR="0" lvl="0" indent="0" algn="ctr" defTabSz="7620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Narrow" pitchFamily="34" charset="0"/>
                          <a:cs typeface="Arial" pitchFamily="34" charset="0"/>
                        </a:rPr>
                        <a:t>Estimated Difference,</a:t>
                      </a:r>
                      <a:endParaRPr kumimoji="0" lang="en-US" sz="1600" b="1" i="0" u="none" strike="noStrike" cap="none" normalizeH="0" baseline="30000" dirty="0" smtClean="0">
                        <a:ln>
                          <a:noFill/>
                        </a:ln>
                        <a:solidFill>
                          <a:schemeClr val="bg1"/>
                        </a:solidFill>
                        <a:effectLst/>
                        <a:latin typeface="Arial Narrow" pitchFamily="34" charset="0"/>
                        <a:cs typeface="Arial" pitchFamily="34" charset="0"/>
                      </a:endParaRPr>
                    </a:p>
                    <a:p>
                      <a:pPr marL="0" marR="0" lvl="0" indent="0" algn="ctr" defTabSz="7620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Narrow" pitchFamily="34" charset="0"/>
                          <a:cs typeface="Arial" pitchFamily="34" charset="0"/>
                        </a:rPr>
                        <a:t>ANOVA (95% CI)</a:t>
                      </a:r>
                    </a:p>
                  </a:txBody>
                  <a:tcPr marT="45722" marB="45722" anchor="b" horzOverflow="overflow">
                    <a:lnL>
                      <a:noFill/>
                    </a:lnL>
                    <a:lnR cap="flat">
                      <a:noFill/>
                    </a:lnR>
                    <a:lnT cap="flat">
                      <a:noFill/>
                    </a:lnT>
                    <a:lnB>
                      <a:noFill/>
                    </a:lnB>
                    <a:lnTlToBr>
                      <a:noFill/>
                    </a:lnTlToBr>
                    <a:lnBlToTr>
                      <a:noFill/>
                    </a:lnBlToTr>
                    <a:solidFill>
                      <a:schemeClr val="accent1"/>
                    </a:solidFill>
                  </a:tcPr>
                </a:tc>
              </a:tr>
              <a:tr h="579141">
                <a:tc>
                  <a:txBody>
                    <a:bodyPr/>
                    <a:lstStyle/>
                    <a:p>
                      <a:pPr marL="0" marR="0" lvl="0" indent="0" algn="l" defTabSz="7620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Narrow" pitchFamily="34" charset="0"/>
                          <a:cs typeface="Times New Roman" pitchFamily="18" charset="0"/>
                        </a:rPr>
                        <a:t>Number of oocytes retrieved, mean (SD)</a:t>
                      </a:r>
                      <a:r>
                        <a:rPr kumimoji="0" lang="en-US" sz="1600" b="0" i="0" u="none" strike="noStrike" cap="none" normalizeH="0" baseline="30000" dirty="0" smtClean="0">
                          <a:ln>
                            <a:noFill/>
                          </a:ln>
                          <a:solidFill>
                            <a:schemeClr val="tx1"/>
                          </a:solidFill>
                          <a:effectLst/>
                          <a:latin typeface="Arial Narrow" pitchFamily="34" charset="0"/>
                          <a:cs typeface="Times New Roman" pitchFamily="18" charset="0"/>
                        </a:rPr>
                        <a:t>a</a:t>
                      </a:r>
                      <a:r>
                        <a:rPr kumimoji="0" lang="en-US" sz="1600" b="0" i="0" u="none" strike="noStrike" cap="none" normalizeH="0" baseline="0" dirty="0" smtClean="0">
                          <a:ln>
                            <a:noFill/>
                          </a:ln>
                          <a:solidFill>
                            <a:schemeClr val="tx1"/>
                          </a:solidFill>
                          <a:effectLst/>
                          <a:latin typeface="Arial Narrow" pitchFamily="34" charset="0"/>
                          <a:cs typeface="Times New Roman" pitchFamily="18" charset="0"/>
                        </a:rPr>
                        <a:t> </a:t>
                      </a:r>
                    </a:p>
                  </a:txBody>
                  <a:tcPr marT="45722" marB="45722" horzOverflow="overflow">
                    <a:lnL cap="flat">
                      <a:noFill/>
                    </a:lnL>
                    <a:lnR>
                      <a:noFill/>
                    </a:lnR>
                    <a:lnT>
                      <a:noFill/>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230188" marR="0" lvl="0" indent="-230188" algn="ctr" defTabSz="7620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Narrow" pitchFamily="34" charset="0"/>
                          <a:cs typeface="Times New Roman" pitchFamily="18" charset="0"/>
                        </a:rPr>
                        <a:t>13.3 (7.3)</a:t>
                      </a:r>
                    </a:p>
                  </a:txBody>
                  <a:tcPr marT="45722" marB="45722" horzOverflow="overflow">
                    <a:lnL>
                      <a:noFill/>
                    </a:lnL>
                    <a:lnR>
                      <a:noFill/>
                    </a:lnR>
                    <a:lnT>
                      <a:noFill/>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230188" marR="0" lvl="0" indent="-230188" algn="ctr" defTabSz="7620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Narrow" pitchFamily="34" charset="0"/>
                          <a:cs typeface="Times New Roman" pitchFamily="18" charset="0"/>
                        </a:rPr>
                        <a:t>10.6 (5.9)</a:t>
                      </a:r>
                    </a:p>
                  </a:txBody>
                  <a:tcPr marT="45722" marB="45722" horzOverflow="overflow">
                    <a:lnL>
                      <a:noFill/>
                    </a:lnL>
                    <a:lnR>
                      <a:noFill/>
                    </a:lnR>
                    <a:lnT>
                      <a:noFill/>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230188" marR="0" lvl="0" indent="-230188" algn="ctr" defTabSz="7620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Narrow" pitchFamily="34" charset="0"/>
                          <a:cs typeface="Times New Roman" pitchFamily="18" charset="0"/>
                        </a:rPr>
                        <a:t>2.5 (1.2–3.9)</a:t>
                      </a:r>
                      <a:r>
                        <a:rPr kumimoji="0" lang="en-US" sz="1600" b="0" i="0" u="none" strike="noStrike" cap="none" normalizeH="0" baseline="30000" dirty="0" smtClean="0">
                          <a:ln>
                            <a:noFill/>
                          </a:ln>
                          <a:solidFill>
                            <a:schemeClr val="tx1"/>
                          </a:solidFill>
                          <a:effectLst/>
                          <a:latin typeface="Arial Narrow" pitchFamily="34" charset="0"/>
                          <a:cs typeface="Times New Roman" pitchFamily="18" charset="0"/>
                        </a:rPr>
                        <a:t>b</a:t>
                      </a:r>
                    </a:p>
                  </a:txBody>
                  <a:tcPr marT="45722" marB="45722" horzOverflow="overflow">
                    <a:lnL>
                      <a:noFill/>
                    </a:lnL>
                    <a:lnR cap="flat">
                      <a:noFill/>
                    </a:lnR>
                    <a:lnT>
                      <a:noFill/>
                    </a:lnT>
                    <a:lnB w="3175" cap="flat" cmpd="sng" algn="ctr">
                      <a:solidFill>
                        <a:schemeClr val="tx1"/>
                      </a:solidFill>
                      <a:prstDash val="sysDash"/>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12"/>
          <p:cNvSpPr>
            <a:spLocks noGrp="1" noChangeArrowheads="1"/>
          </p:cNvSpPr>
          <p:nvPr>
            <p:ph type="title"/>
          </p:nvPr>
        </p:nvSpPr>
        <p:spPr/>
        <p:txBody>
          <a:bodyPr/>
          <a:lstStyle/>
          <a:p>
            <a:r>
              <a:rPr lang="en-US" smtClean="0"/>
              <a:t>Serum E</a:t>
            </a:r>
            <a:r>
              <a:rPr lang="en-US" baseline="-25000" smtClean="0"/>
              <a:t>2</a:t>
            </a:r>
            <a:r>
              <a:rPr lang="en-US" smtClean="0"/>
              <a:t> Levels</a:t>
            </a:r>
            <a:r>
              <a:rPr lang="en-US" baseline="30000" smtClean="0"/>
              <a:t>1</a:t>
            </a:r>
            <a:endParaRPr lang="en-GB" baseline="30000" smtClean="0"/>
          </a:p>
        </p:txBody>
      </p:sp>
      <p:sp>
        <p:nvSpPr>
          <p:cNvPr id="9220" name="Text Box 3"/>
          <p:cNvSpPr txBox="1">
            <a:spLocks noChangeArrowheads="1"/>
          </p:cNvSpPr>
          <p:nvPr/>
        </p:nvSpPr>
        <p:spPr bwMode="auto">
          <a:xfrm>
            <a:off x="250825" y="5826125"/>
            <a:ext cx="8693150" cy="788988"/>
          </a:xfrm>
          <a:prstGeom prst="rect">
            <a:avLst/>
          </a:prstGeom>
          <a:noFill/>
          <a:ln w="12700" algn="ctr">
            <a:noFill/>
            <a:miter lim="800000"/>
            <a:headEnd/>
            <a:tailEnd/>
          </a:ln>
        </p:spPr>
        <p:txBody>
          <a:bodyPr lIns="0" tIns="0" rIns="0" bIns="0" anchor="b"/>
          <a:lstStyle/>
          <a:p>
            <a:pPr algn="r" eaLnBrk="0" hangingPunct="0">
              <a:spcBef>
                <a:spcPct val="50000"/>
              </a:spcBef>
            </a:pPr>
            <a:r>
              <a:rPr lang="en-US" sz="1400">
                <a:latin typeface="Calibri" pitchFamily="34" charset="0"/>
                <a:ea typeface="Arial Unicode MS"/>
                <a:cs typeface="Arial Unicode MS"/>
              </a:rPr>
              <a:t>.</a:t>
            </a:r>
          </a:p>
          <a:p>
            <a:pPr algn="r" eaLnBrk="0" hangingPunct="0">
              <a:spcBef>
                <a:spcPct val="50000"/>
              </a:spcBef>
            </a:pPr>
            <a:endParaRPr lang="en-US" sz="1400">
              <a:latin typeface="Calibri" pitchFamily="34" charset="0"/>
              <a:ea typeface="Arial Unicode MS"/>
              <a:cs typeface="Arial Unicode MS"/>
            </a:endParaRPr>
          </a:p>
        </p:txBody>
      </p:sp>
      <p:sp>
        <p:nvSpPr>
          <p:cNvPr id="9221" name="Rectangle 33"/>
          <p:cNvSpPr>
            <a:spLocks noChangeArrowheads="1"/>
          </p:cNvSpPr>
          <p:nvPr/>
        </p:nvSpPr>
        <p:spPr bwMode="auto">
          <a:xfrm>
            <a:off x="241300" y="5943600"/>
            <a:ext cx="8696325" cy="701675"/>
          </a:xfrm>
          <a:prstGeom prst="rect">
            <a:avLst/>
          </a:prstGeom>
          <a:noFill/>
          <a:ln w="12700" algn="ctr">
            <a:noFill/>
            <a:miter lim="800000"/>
            <a:headEnd/>
            <a:tailEnd/>
          </a:ln>
        </p:spPr>
        <p:txBody>
          <a:bodyPr lIns="0" tIns="0" rIns="0" bIns="0" anchor="b"/>
          <a:lstStyle/>
          <a:p>
            <a:pPr eaLnBrk="0" hangingPunct="0"/>
            <a:r>
              <a:rPr lang="en-US" sz="1200">
                <a:latin typeface="Calibri" pitchFamily="34" charset="0"/>
                <a:ea typeface="Arial Unicode MS"/>
                <a:cs typeface="Arial Unicode MS"/>
              </a:rPr>
              <a:t>E</a:t>
            </a:r>
            <a:r>
              <a:rPr lang="en-US" sz="1200" baseline="-25000">
                <a:latin typeface="Calibri" pitchFamily="34" charset="0"/>
                <a:ea typeface="Arial Unicode MS"/>
                <a:cs typeface="Arial Unicode MS"/>
              </a:rPr>
              <a:t>2</a:t>
            </a:r>
            <a:r>
              <a:rPr lang="en-US" sz="1200">
                <a:latin typeface="Calibri" pitchFamily="34" charset="0"/>
                <a:ea typeface="Arial Unicode MS"/>
                <a:cs typeface="Arial Unicode MS"/>
              </a:rPr>
              <a:t> = estradiol; rFSH = recombinant follicle-stimulating hormone.</a:t>
            </a:r>
            <a:endParaRPr lang="en-US" sz="1200" b="1">
              <a:latin typeface="Calibri" pitchFamily="34" charset="0"/>
              <a:ea typeface="Arial Unicode MS"/>
              <a:cs typeface="Arial Unicode MS"/>
            </a:endParaRPr>
          </a:p>
          <a:p>
            <a:pPr eaLnBrk="0" hangingPunct="0">
              <a:spcBef>
                <a:spcPct val="25000"/>
              </a:spcBef>
            </a:pPr>
            <a:r>
              <a:rPr lang="en-US" sz="1000" b="1">
                <a:latin typeface="Calibri" pitchFamily="34" charset="0"/>
                <a:ea typeface="Arial Unicode MS"/>
                <a:cs typeface="Arial Unicode MS"/>
              </a:rPr>
              <a:t>1. </a:t>
            </a:r>
            <a:r>
              <a:rPr lang="en-US" sz="1000">
                <a:latin typeface="Calibri" pitchFamily="34" charset="0"/>
                <a:ea typeface="Arial Unicode MS"/>
                <a:cs typeface="Arial Unicode MS"/>
              </a:rPr>
              <a:t>Corifollitropin alfa Ensure Study Group. </a:t>
            </a:r>
            <a:r>
              <a:rPr lang="en-US" sz="1000" i="1">
                <a:latin typeface="Calibri" pitchFamily="34" charset="0"/>
                <a:ea typeface="Arial Unicode MS"/>
                <a:cs typeface="Arial Unicode MS"/>
              </a:rPr>
              <a:t>Reprod Biomed Online. </a:t>
            </a:r>
            <a:r>
              <a:rPr lang="en-US" sz="1000">
                <a:latin typeface="Calibri" pitchFamily="34" charset="0"/>
                <a:ea typeface="Arial Unicode MS"/>
                <a:cs typeface="Arial Unicode MS"/>
              </a:rPr>
              <a:t>2010;21:66‒76.</a:t>
            </a:r>
          </a:p>
        </p:txBody>
      </p:sp>
      <p:sp>
        <p:nvSpPr>
          <p:cNvPr id="9222" name="Rectangle 32"/>
          <p:cNvSpPr>
            <a:spLocks noChangeArrowheads="1"/>
          </p:cNvSpPr>
          <p:nvPr/>
        </p:nvSpPr>
        <p:spPr bwMode="auto">
          <a:xfrm>
            <a:off x="1652588" y="1362075"/>
            <a:ext cx="5830887" cy="304800"/>
          </a:xfrm>
          <a:prstGeom prst="rect">
            <a:avLst/>
          </a:prstGeom>
          <a:noFill/>
          <a:ln w="9525" algn="ctr">
            <a:noFill/>
            <a:miter lim="800000"/>
            <a:headEnd/>
            <a:tailEnd/>
          </a:ln>
        </p:spPr>
        <p:txBody>
          <a:bodyPr wrap="none" lIns="0" tIns="0" rIns="0" bIns="0">
            <a:spAutoFit/>
          </a:bodyPr>
          <a:lstStyle/>
          <a:p>
            <a:pPr algn="ctr" eaLnBrk="0" hangingPunct="0"/>
            <a:r>
              <a:rPr lang="en-US" sz="2000">
                <a:latin typeface="Calibri" pitchFamily="34" charset="0"/>
                <a:ea typeface="Arial Unicode MS"/>
                <a:cs typeface="Arial Unicode MS"/>
              </a:rPr>
              <a:t>Serum E</a:t>
            </a:r>
            <a:r>
              <a:rPr lang="en-US" sz="2000" baseline="-25000">
                <a:latin typeface="Calibri" pitchFamily="34" charset="0"/>
                <a:ea typeface="Arial Unicode MS"/>
                <a:cs typeface="Arial Unicode MS"/>
              </a:rPr>
              <a:t>2</a:t>
            </a:r>
            <a:r>
              <a:rPr lang="en-US" sz="2000">
                <a:latin typeface="Calibri" pitchFamily="34" charset="0"/>
                <a:ea typeface="Arial Unicode MS"/>
                <a:cs typeface="Arial Unicode MS"/>
              </a:rPr>
              <a:t> levels were comparable between ELONVA and rFSH</a:t>
            </a:r>
          </a:p>
        </p:txBody>
      </p:sp>
      <p:sp>
        <p:nvSpPr>
          <p:cNvPr id="9223" name="Rectangle 16"/>
          <p:cNvSpPr>
            <a:spLocks noChangeArrowheads="1"/>
          </p:cNvSpPr>
          <p:nvPr/>
        </p:nvSpPr>
        <p:spPr bwMode="auto">
          <a:xfrm>
            <a:off x="1244600" y="1868488"/>
            <a:ext cx="6630988" cy="304800"/>
          </a:xfrm>
          <a:prstGeom prst="rect">
            <a:avLst/>
          </a:prstGeom>
          <a:noFill/>
          <a:ln w="9525" algn="ctr">
            <a:noFill/>
            <a:miter lim="800000"/>
            <a:headEnd/>
            <a:tailEnd/>
          </a:ln>
        </p:spPr>
        <p:txBody>
          <a:bodyPr lIns="0" tIns="0" rIns="0" bIns="0">
            <a:spAutoFit/>
          </a:bodyPr>
          <a:lstStyle/>
          <a:p>
            <a:pPr algn="ctr" eaLnBrk="0" hangingPunct="0"/>
            <a:r>
              <a:rPr lang="en-US" sz="2000" b="1">
                <a:solidFill>
                  <a:srgbClr val="FFFFFF"/>
                </a:solidFill>
                <a:latin typeface="Calibri" pitchFamily="34" charset="0"/>
                <a:ea typeface="Arial Unicode MS"/>
                <a:cs typeface="Arial Unicode MS"/>
              </a:rPr>
              <a:t>ITT Group</a:t>
            </a:r>
          </a:p>
        </p:txBody>
      </p:sp>
      <p:graphicFrame>
        <p:nvGraphicFramePr>
          <p:cNvPr id="9218" name="Object 88"/>
          <p:cNvGraphicFramePr>
            <a:graphicFrameLocks noChangeAspect="1"/>
          </p:cNvGraphicFramePr>
          <p:nvPr/>
        </p:nvGraphicFramePr>
        <p:xfrm>
          <a:off x="820738" y="1639888"/>
          <a:ext cx="7377112" cy="4238625"/>
        </p:xfrm>
        <a:graphic>
          <a:graphicData uri="http://schemas.openxmlformats.org/presentationml/2006/ole">
            <p:oleObj spid="_x0000_s9218" name="Chart" r:id="rId4" imgW="7410498" imgH="4257532" progId="MSGraph.Chart.8">
              <p:embed followColorScheme="full"/>
            </p:oleObj>
          </a:graphicData>
        </a:graphic>
      </p:graphicFrame>
      <p:sp>
        <p:nvSpPr>
          <p:cNvPr id="9224" name="Rectangle 101"/>
          <p:cNvSpPr>
            <a:spLocks noChangeArrowheads="1"/>
          </p:cNvSpPr>
          <p:nvPr/>
        </p:nvSpPr>
        <p:spPr bwMode="auto">
          <a:xfrm rot="-5400000">
            <a:off x="-614362" y="3603625"/>
            <a:ext cx="3595687" cy="366713"/>
          </a:xfrm>
          <a:prstGeom prst="rect">
            <a:avLst/>
          </a:prstGeom>
          <a:noFill/>
          <a:ln w="9525">
            <a:noFill/>
            <a:miter lim="800000"/>
            <a:headEnd/>
            <a:tailEnd/>
          </a:ln>
        </p:spPr>
        <p:txBody>
          <a:bodyPr>
            <a:spAutoFit/>
          </a:bodyPr>
          <a:lstStyle/>
          <a:p>
            <a:pPr algn="ctr" eaLnBrk="0" hangingPunct="0">
              <a:spcBef>
                <a:spcPct val="50000"/>
              </a:spcBef>
            </a:pPr>
            <a:r>
              <a:rPr lang="en-US" b="1">
                <a:latin typeface="Calibri" pitchFamily="34" charset="0"/>
              </a:rPr>
              <a:t>Serum E</a:t>
            </a:r>
            <a:r>
              <a:rPr lang="en-US" b="1" baseline="-25000">
                <a:latin typeface="Calibri" pitchFamily="34" charset="0"/>
              </a:rPr>
              <a:t>2</a:t>
            </a:r>
            <a:r>
              <a:rPr lang="en-US" b="1">
                <a:latin typeface="Calibri" pitchFamily="34" charset="0"/>
              </a:rPr>
              <a:t> Levels, pmol/L</a:t>
            </a:r>
          </a:p>
        </p:txBody>
      </p:sp>
      <p:sp>
        <p:nvSpPr>
          <p:cNvPr id="9225" name="Rectangle 106"/>
          <p:cNvSpPr>
            <a:spLocks noChangeArrowheads="1"/>
          </p:cNvSpPr>
          <p:nvPr/>
        </p:nvSpPr>
        <p:spPr bwMode="auto">
          <a:xfrm>
            <a:off x="1892300" y="5537200"/>
            <a:ext cx="5795963" cy="336550"/>
          </a:xfrm>
          <a:prstGeom prst="rect">
            <a:avLst/>
          </a:prstGeom>
          <a:noFill/>
          <a:ln w="9525">
            <a:noFill/>
            <a:miter lim="800000"/>
            <a:headEnd/>
            <a:tailEnd/>
          </a:ln>
        </p:spPr>
        <p:txBody>
          <a:bodyPr>
            <a:spAutoFit/>
          </a:bodyPr>
          <a:lstStyle/>
          <a:p>
            <a:pPr algn="ctr"/>
            <a:r>
              <a:rPr lang="en-US" sz="1600" b="1">
                <a:latin typeface="Calibri" pitchFamily="34" charset="0"/>
              </a:rPr>
              <a:t>Stimulation Days</a:t>
            </a:r>
          </a:p>
        </p:txBody>
      </p:sp>
      <p:sp>
        <p:nvSpPr>
          <p:cNvPr id="9226" name="Rectangle 108"/>
          <p:cNvSpPr>
            <a:spLocks noChangeArrowheads="1"/>
          </p:cNvSpPr>
          <p:nvPr/>
        </p:nvSpPr>
        <p:spPr bwMode="auto">
          <a:xfrm>
            <a:off x="2482850" y="5229225"/>
            <a:ext cx="874713" cy="304800"/>
          </a:xfrm>
          <a:prstGeom prst="rect">
            <a:avLst/>
          </a:prstGeom>
          <a:noFill/>
          <a:ln w="9525">
            <a:noFill/>
            <a:miter lim="800000"/>
            <a:headEnd/>
            <a:tailEnd/>
          </a:ln>
        </p:spPr>
        <p:txBody>
          <a:bodyPr>
            <a:spAutoFit/>
          </a:bodyPr>
          <a:lstStyle/>
          <a:p>
            <a:pPr algn="ctr"/>
            <a:r>
              <a:rPr lang="en-US" sz="1400" b="1">
                <a:latin typeface="Calibri" pitchFamily="34" charset="0"/>
              </a:rPr>
              <a:t>5</a:t>
            </a:r>
          </a:p>
        </p:txBody>
      </p:sp>
      <p:sp>
        <p:nvSpPr>
          <p:cNvPr id="9227" name="Rectangle 109"/>
          <p:cNvSpPr>
            <a:spLocks noChangeArrowheads="1"/>
          </p:cNvSpPr>
          <p:nvPr/>
        </p:nvSpPr>
        <p:spPr bwMode="auto">
          <a:xfrm>
            <a:off x="4343400" y="5229225"/>
            <a:ext cx="874713" cy="304800"/>
          </a:xfrm>
          <a:prstGeom prst="rect">
            <a:avLst/>
          </a:prstGeom>
          <a:noFill/>
          <a:ln w="9525">
            <a:noFill/>
            <a:miter lim="800000"/>
            <a:headEnd/>
            <a:tailEnd/>
          </a:ln>
        </p:spPr>
        <p:txBody>
          <a:bodyPr>
            <a:spAutoFit/>
          </a:bodyPr>
          <a:lstStyle/>
          <a:p>
            <a:pPr algn="ctr"/>
            <a:r>
              <a:rPr lang="en-US" sz="1400" b="1">
                <a:latin typeface="Calibri" pitchFamily="34" charset="0"/>
              </a:rPr>
              <a:t>8</a:t>
            </a:r>
          </a:p>
        </p:txBody>
      </p:sp>
      <p:sp>
        <p:nvSpPr>
          <p:cNvPr id="9228" name="Rectangle 110"/>
          <p:cNvSpPr>
            <a:spLocks noChangeArrowheads="1"/>
          </p:cNvSpPr>
          <p:nvPr/>
        </p:nvSpPr>
        <p:spPr bwMode="auto">
          <a:xfrm>
            <a:off x="6257925" y="5229225"/>
            <a:ext cx="874713" cy="304800"/>
          </a:xfrm>
          <a:prstGeom prst="rect">
            <a:avLst/>
          </a:prstGeom>
          <a:noFill/>
          <a:ln w="9525">
            <a:noFill/>
            <a:miter lim="800000"/>
            <a:headEnd/>
            <a:tailEnd/>
          </a:ln>
        </p:spPr>
        <p:txBody>
          <a:bodyPr>
            <a:spAutoFit/>
          </a:bodyPr>
          <a:lstStyle/>
          <a:p>
            <a:pPr algn="ctr"/>
            <a:r>
              <a:rPr lang="en-US" sz="1400" b="1">
                <a:latin typeface="Calibri" pitchFamily="34" charset="0"/>
              </a:rPr>
              <a:t>hCG</a:t>
            </a:r>
          </a:p>
        </p:txBody>
      </p:sp>
      <p:sp>
        <p:nvSpPr>
          <p:cNvPr id="9229" name="Rectangle 64"/>
          <p:cNvSpPr>
            <a:spLocks noChangeArrowheads="1"/>
          </p:cNvSpPr>
          <p:nvPr/>
        </p:nvSpPr>
        <p:spPr bwMode="auto">
          <a:xfrm>
            <a:off x="2427288" y="2401888"/>
            <a:ext cx="2984500" cy="274637"/>
          </a:xfrm>
          <a:prstGeom prst="rect">
            <a:avLst/>
          </a:prstGeom>
          <a:noFill/>
          <a:ln w="9525">
            <a:noFill/>
            <a:miter lim="800000"/>
            <a:headEnd/>
            <a:tailEnd/>
          </a:ln>
        </p:spPr>
        <p:txBody>
          <a:bodyPr>
            <a:spAutoFit/>
          </a:bodyPr>
          <a:lstStyle/>
          <a:p>
            <a:r>
              <a:rPr lang="en-US" sz="1200" b="1"/>
              <a:t>ELONVA™ (corifollitropin alfa) 100 µg</a:t>
            </a:r>
          </a:p>
        </p:txBody>
      </p:sp>
      <p:sp>
        <p:nvSpPr>
          <p:cNvPr id="9230" name="Rectangle 65"/>
          <p:cNvSpPr>
            <a:spLocks noChangeArrowheads="1"/>
          </p:cNvSpPr>
          <p:nvPr/>
        </p:nvSpPr>
        <p:spPr bwMode="auto">
          <a:xfrm>
            <a:off x="2427288" y="2579688"/>
            <a:ext cx="2984500" cy="274637"/>
          </a:xfrm>
          <a:prstGeom prst="rect">
            <a:avLst/>
          </a:prstGeom>
          <a:noFill/>
          <a:ln w="9525">
            <a:noFill/>
            <a:miter lim="800000"/>
            <a:headEnd/>
            <a:tailEnd/>
          </a:ln>
        </p:spPr>
        <p:txBody>
          <a:bodyPr>
            <a:spAutoFit/>
          </a:bodyPr>
          <a:lstStyle/>
          <a:p>
            <a:r>
              <a:rPr lang="en-US" sz="1200" b="1"/>
              <a:t>rFSH 150 IU/d</a:t>
            </a:r>
          </a:p>
        </p:txBody>
      </p:sp>
      <p:sp>
        <p:nvSpPr>
          <p:cNvPr id="9231" name="Rectangle 66"/>
          <p:cNvSpPr>
            <a:spLocks noChangeArrowheads="1"/>
          </p:cNvSpPr>
          <p:nvPr/>
        </p:nvSpPr>
        <p:spPr bwMode="auto">
          <a:xfrm>
            <a:off x="2346325" y="2482850"/>
            <a:ext cx="93663" cy="93663"/>
          </a:xfrm>
          <a:prstGeom prst="rect">
            <a:avLst/>
          </a:prstGeom>
          <a:solidFill>
            <a:schemeClr val="accent1"/>
          </a:solidFill>
          <a:ln w="9525">
            <a:solidFill>
              <a:srgbClr val="A3DAFF"/>
            </a:solidFill>
            <a:miter lim="800000"/>
            <a:headEnd/>
            <a:tailEnd/>
          </a:ln>
        </p:spPr>
        <p:txBody>
          <a:bodyPr wrap="none" anchor="ctr"/>
          <a:lstStyle/>
          <a:p>
            <a:endParaRPr lang="hr-HR" sz="1200" b="1"/>
          </a:p>
        </p:txBody>
      </p:sp>
      <p:sp>
        <p:nvSpPr>
          <p:cNvPr id="9232" name="Rectangle 67"/>
          <p:cNvSpPr>
            <a:spLocks noChangeArrowheads="1"/>
          </p:cNvSpPr>
          <p:nvPr/>
        </p:nvSpPr>
        <p:spPr bwMode="auto">
          <a:xfrm>
            <a:off x="2346325" y="2681288"/>
            <a:ext cx="93663" cy="93662"/>
          </a:xfrm>
          <a:prstGeom prst="rect">
            <a:avLst/>
          </a:prstGeom>
          <a:solidFill>
            <a:schemeClr val="folHlink"/>
          </a:solidFill>
          <a:ln w="9525">
            <a:solidFill>
              <a:schemeClr val="folHlink"/>
            </a:solidFill>
            <a:miter lim="800000"/>
            <a:headEnd/>
            <a:tailEnd/>
          </a:ln>
        </p:spPr>
        <p:txBody>
          <a:bodyPr wrap="none" anchor="ctr"/>
          <a:lstStyle/>
          <a:p>
            <a:pPr algn="ctr"/>
            <a:endParaRPr lang="hr-HR" sz="1200" b="1"/>
          </a:p>
        </p:txBody>
      </p:sp>
      <p:sp>
        <p:nvSpPr>
          <p:cNvPr id="9233" name="Text Box 223"/>
          <p:cNvSpPr txBox="1">
            <a:spLocks noChangeArrowheads="1"/>
          </p:cNvSpPr>
          <p:nvPr/>
        </p:nvSpPr>
        <p:spPr bwMode="auto">
          <a:xfrm>
            <a:off x="44450" y="0"/>
            <a:ext cx="603250" cy="168275"/>
          </a:xfrm>
          <a:prstGeom prst="rect">
            <a:avLst/>
          </a:prstGeom>
          <a:noFill/>
          <a:ln w="9525" algn="ctr">
            <a:solidFill>
              <a:schemeClr val="tx1"/>
            </a:solidFill>
            <a:miter lim="800000"/>
            <a:headEnd/>
            <a:tailEnd/>
          </a:ln>
        </p:spPr>
        <p:txBody>
          <a:bodyPr lIns="0" tIns="0" rIns="0" bIns="0">
            <a:spAutoFit/>
          </a:bodyPr>
          <a:lstStyle/>
          <a:p>
            <a:pPr algn="ctr" eaLnBrk="0" hangingPunct="0">
              <a:spcBef>
                <a:spcPct val="50000"/>
              </a:spcBef>
            </a:pPr>
            <a:r>
              <a:rPr lang="en-US" sz="1100">
                <a:latin typeface="Calibri" pitchFamily="34" charset="0"/>
                <a:ea typeface="Arial Unicode MS"/>
                <a:cs typeface="Arial Unicode MS"/>
              </a:rPr>
              <a:t>Ensure</a:t>
            </a: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title"/>
          </p:nvPr>
        </p:nvSpPr>
        <p:spPr/>
        <p:txBody>
          <a:bodyPr/>
          <a:lstStyle/>
          <a:p>
            <a:r>
              <a:rPr lang="en-US" smtClean="0"/>
              <a:t>Serum LH Levels in </a:t>
            </a:r>
            <a:br>
              <a:rPr lang="en-US" smtClean="0"/>
            </a:br>
            <a:r>
              <a:rPr lang="en-US" smtClean="0"/>
              <a:t>Patients With hCG Injection</a:t>
            </a:r>
            <a:r>
              <a:rPr lang="en-US" baseline="30000" smtClean="0"/>
              <a:t>1</a:t>
            </a:r>
            <a:endParaRPr lang="en-GB" baseline="30000" smtClean="0"/>
          </a:p>
        </p:txBody>
      </p:sp>
      <p:sp>
        <p:nvSpPr>
          <p:cNvPr id="10244" name="Text Box 29"/>
          <p:cNvSpPr txBox="1">
            <a:spLocks noChangeArrowheads="1"/>
          </p:cNvSpPr>
          <p:nvPr/>
        </p:nvSpPr>
        <p:spPr bwMode="auto">
          <a:xfrm>
            <a:off x="250825" y="5951538"/>
            <a:ext cx="8893175" cy="663575"/>
          </a:xfrm>
          <a:prstGeom prst="rect">
            <a:avLst/>
          </a:prstGeom>
          <a:noFill/>
          <a:ln w="9525">
            <a:noFill/>
            <a:miter lim="800000"/>
            <a:headEnd/>
            <a:tailEnd/>
          </a:ln>
        </p:spPr>
        <p:txBody>
          <a:bodyPr lIns="0" tIns="0" rIns="0" bIns="0" anchor="b"/>
          <a:lstStyle/>
          <a:p>
            <a:r>
              <a:rPr lang="en-US" sz="1200">
                <a:solidFill>
                  <a:srgbClr val="FFFFFF"/>
                </a:solidFill>
                <a:latin typeface="Calibri" pitchFamily="34" charset="0"/>
                <a:ea typeface="Arial Unicode MS"/>
                <a:cs typeface="Arial Unicode MS"/>
              </a:rPr>
              <a:t>All values are median. </a:t>
            </a:r>
          </a:p>
          <a:p>
            <a:r>
              <a:rPr lang="en-US" sz="1200">
                <a:solidFill>
                  <a:srgbClr val="FFFFFF"/>
                </a:solidFill>
                <a:latin typeface="Calibri" pitchFamily="34" charset="0"/>
                <a:ea typeface="Arial Unicode MS"/>
                <a:cs typeface="Arial Unicode MS"/>
              </a:rPr>
              <a:t>LH = luteinizing hormone; ITT = intent-to-treat; rFSH = recombinant follicle-stimulating hormone; hCG = human chorionic gonadotropin.</a:t>
            </a:r>
          </a:p>
          <a:p>
            <a:pPr eaLnBrk="0" hangingPunct="0">
              <a:spcBef>
                <a:spcPct val="25000"/>
              </a:spcBef>
            </a:pPr>
            <a:r>
              <a:rPr lang="en-US" sz="1000" b="1">
                <a:solidFill>
                  <a:srgbClr val="FFFFFF"/>
                </a:solidFill>
                <a:latin typeface="Calibri" pitchFamily="34" charset="0"/>
                <a:ea typeface="Arial Unicode MS"/>
                <a:cs typeface="Arial Unicode MS"/>
              </a:rPr>
              <a:t>1. </a:t>
            </a:r>
            <a:r>
              <a:rPr lang="en-US" sz="1000">
                <a:solidFill>
                  <a:srgbClr val="FFFFFF"/>
                </a:solidFill>
                <a:latin typeface="Calibri" pitchFamily="34" charset="0"/>
                <a:ea typeface="Arial Unicode MS"/>
                <a:cs typeface="Arial Unicode MS"/>
              </a:rPr>
              <a:t>Corifollitropin alfa Ensure Study Group. </a:t>
            </a:r>
            <a:r>
              <a:rPr lang="en-US" sz="1000" i="1">
                <a:solidFill>
                  <a:srgbClr val="FFFFFF"/>
                </a:solidFill>
                <a:latin typeface="Calibri" pitchFamily="34" charset="0"/>
                <a:ea typeface="Arial Unicode MS"/>
                <a:cs typeface="Arial Unicode MS"/>
              </a:rPr>
              <a:t>Reprod Biomed Online. </a:t>
            </a:r>
            <a:r>
              <a:rPr lang="en-US" sz="1000">
                <a:solidFill>
                  <a:srgbClr val="FFFFFF"/>
                </a:solidFill>
                <a:latin typeface="Calibri" pitchFamily="34" charset="0"/>
                <a:ea typeface="Arial Unicode MS"/>
                <a:cs typeface="Arial Unicode MS"/>
              </a:rPr>
              <a:t>2010;21:66‒76.</a:t>
            </a:r>
          </a:p>
        </p:txBody>
      </p:sp>
      <p:sp>
        <p:nvSpPr>
          <p:cNvPr id="10245" name="Text Box 223"/>
          <p:cNvSpPr txBox="1">
            <a:spLocks noChangeArrowheads="1"/>
          </p:cNvSpPr>
          <p:nvPr/>
        </p:nvSpPr>
        <p:spPr bwMode="auto">
          <a:xfrm>
            <a:off x="44450" y="0"/>
            <a:ext cx="603250" cy="168275"/>
          </a:xfrm>
          <a:prstGeom prst="rect">
            <a:avLst/>
          </a:prstGeom>
          <a:noFill/>
          <a:ln w="9525" algn="ctr">
            <a:solidFill>
              <a:schemeClr val="tx1"/>
            </a:solidFill>
            <a:miter lim="800000"/>
            <a:headEnd/>
            <a:tailEnd/>
          </a:ln>
        </p:spPr>
        <p:txBody>
          <a:bodyPr lIns="0" tIns="0" rIns="0" bIns="0">
            <a:spAutoFit/>
          </a:bodyPr>
          <a:lstStyle/>
          <a:p>
            <a:pPr algn="ctr" eaLnBrk="0" hangingPunct="0">
              <a:spcBef>
                <a:spcPct val="50000"/>
              </a:spcBef>
            </a:pPr>
            <a:r>
              <a:rPr lang="en-US" sz="1100">
                <a:solidFill>
                  <a:srgbClr val="FFFFFF"/>
                </a:solidFill>
                <a:latin typeface="Calibri" pitchFamily="34" charset="0"/>
                <a:ea typeface="Arial Unicode MS"/>
                <a:cs typeface="Arial Unicode MS"/>
              </a:rPr>
              <a:t>Ensure</a:t>
            </a:r>
          </a:p>
        </p:txBody>
      </p:sp>
      <p:graphicFrame>
        <p:nvGraphicFramePr>
          <p:cNvPr id="10242" name="Object 88"/>
          <p:cNvGraphicFramePr>
            <a:graphicFrameLocks noChangeAspect="1"/>
          </p:cNvGraphicFramePr>
          <p:nvPr/>
        </p:nvGraphicFramePr>
        <p:xfrm>
          <a:off x="830263" y="1149350"/>
          <a:ext cx="7377112" cy="4238625"/>
        </p:xfrm>
        <a:graphic>
          <a:graphicData uri="http://schemas.openxmlformats.org/presentationml/2006/ole">
            <p:oleObj spid="_x0000_s10242" name="Chart" r:id="rId4" imgW="7410498" imgH="4257532" progId="MSGraph.Chart.8">
              <p:embed followColorScheme="full"/>
            </p:oleObj>
          </a:graphicData>
        </a:graphic>
      </p:graphicFrame>
      <p:sp>
        <p:nvSpPr>
          <p:cNvPr id="10246" name="Rectangle 31"/>
          <p:cNvSpPr>
            <a:spLocks noChangeArrowheads="1"/>
          </p:cNvSpPr>
          <p:nvPr/>
        </p:nvSpPr>
        <p:spPr bwMode="auto">
          <a:xfrm>
            <a:off x="1863725" y="5129213"/>
            <a:ext cx="6053138" cy="336550"/>
          </a:xfrm>
          <a:prstGeom prst="rect">
            <a:avLst/>
          </a:prstGeom>
          <a:noFill/>
          <a:ln w="9525">
            <a:noFill/>
            <a:miter lim="800000"/>
            <a:headEnd/>
            <a:tailEnd/>
          </a:ln>
        </p:spPr>
        <p:txBody>
          <a:bodyPr>
            <a:spAutoFit/>
          </a:bodyPr>
          <a:lstStyle/>
          <a:p>
            <a:pPr algn="ctr"/>
            <a:r>
              <a:rPr lang="en-US" sz="1600" b="1">
                <a:latin typeface="Calibri" pitchFamily="34" charset="0"/>
              </a:rPr>
              <a:t>Stimulation Days</a:t>
            </a:r>
          </a:p>
        </p:txBody>
      </p:sp>
      <p:sp>
        <p:nvSpPr>
          <p:cNvPr id="10247" name="Rectangle 32"/>
          <p:cNvSpPr>
            <a:spLocks noChangeArrowheads="1"/>
          </p:cNvSpPr>
          <p:nvPr/>
        </p:nvSpPr>
        <p:spPr bwMode="auto">
          <a:xfrm rot="-5400000">
            <a:off x="-216694" y="3158332"/>
            <a:ext cx="2820987" cy="336550"/>
          </a:xfrm>
          <a:prstGeom prst="rect">
            <a:avLst/>
          </a:prstGeom>
          <a:noFill/>
          <a:ln w="9525">
            <a:noFill/>
            <a:miter lim="800000"/>
            <a:headEnd/>
            <a:tailEnd/>
          </a:ln>
        </p:spPr>
        <p:txBody>
          <a:bodyPr>
            <a:spAutoFit/>
          </a:bodyPr>
          <a:lstStyle/>
          <a:p>
            <a:pPr algn="ctr"/>
            <a:r>
              <a:rPr lang="en-US" sz="1600" b="1">
                <a:latin typeface="Calibri" pitchFamily="34" charset="0"/>
              </a:rPr>
              <a:t>Serum LH Levels, IU/L</a:t>
            </a:r>
          </a:p>
        </p:txBody>
      </p:sp>
      <p:sp>
        <p:nvSpPr>
          <p:cNvPr id="10248" name="Rectangle 37"/>
          <p:cNvSpPr>
            <a:spLocks noChangeArrowheads="1"/>
          </p:cNvSpPr>
          <p:nvPr/>
        </p:nvSpPr>
        <p:spPr bwMode="auto">
          <a:xfrm>
            <a:off x="2178050" y="4802188"/>
            <a:ext cx="874713" cy="304800"/>
          </a:xfrm>
          <a:prstGeom prst="rect">
            <a:avLst/>
          </a:prstGeom>
          <a:noFill/>
          <a:ln w="9525">
            <a:noFill/>
            <a:miter lim="800000"/>
            <a:headEnd/>
            <a:tailEnd/>
          </a:ln>
        </p:spPr>
        <p:txBody>
          <a:bodyPr>
            <a:spAutoFit/>
          </a:bodyPr>
          <a:lstStyle/>
          <a:p>
            <a:pPr algn="ctr"/>
            <a:r>
              <a:rPr lang="en-US" sz="1400" b="1">
                <a:latin typeface="Calibri" pitchFamily="34" charset="0"/>
              </a:rPr>
              <a:t>3</a:t>
            </a:r>
          </a:p>
        </p:txBody>
      </p:sp>
      <p:sp>
        <p:nvSpPr>
          <p:cNvPr id="10249" name="Rectangle 38"/>
          <p:cNvSpPr>
            <a:spLocks noChangeArrowheads="1"/>
          </p:cNvSpPr>
          <p:nvPr/>
        </p:nvSpPr>
        <p:spPr bwMode="auto">
          <a:xfrm>
            <a:off x="3684588" y="4802188"/>
            <a:ext cx="874712" cy="304800"/>
          </a:xfrm>
          <a:prstGeom prst="rect">
            <a:avLst/>
          </a:prstGeom>
          <a:noFill/>
          <a:ln w="9525">
            <a:noFill/>
            <a:miter lim="800000"/>
            <a:headEnd/>
            <a:tailEnd/>
          </a:ln>
        </p:spPr>
        <p:txBody>
          <a:bodyPr>
            <a:spAutoFit/>
          </a:bodyPr>
          <a:lstStyle/>
          <a:p>
            <a:pPr algn="ctr"/>
            <a:r>
              <a:rPr lang="en-US" sz="1400" b="1">
                <a:latin typeface="Calibri" pitchFamily="34" charset="0"/>
              </a:rPr>
              <a:t>5</a:t>
            </a:r>
          </a:p>
        </p:txBody>
      </p:sp>
      <p:sp>
        <p:nvSpPr>
          <p:cNvPr id="10250" name="Rectangle 39"/>
          <p:cNvSpPr>
            <a:spLocks noChangeArrowheads="1"/>
          </p:cNvSpPr>
          <p:nvPr/>
        </p:nvSpPr>
        <p:spPr bwMode="auto">
          <a:xfrm>
            <a:off x="5187950" y="4802188"/>
            <a:ext cx="874713" cy="304800"/>
          </a:xfrm>
          <a:prstGeom prst="rect">
            <a:avLst/>
          </a:prstGeom>
          <a:noFill/>
          <a:ln w="9525">
            <a:noFill/>
            <a:miter lim="800000"/>
            <a:headEnd/>
            <a:tailEnd/>
          </a:ln>
        </p:spPr>
        <p:txBody>
          <a:bodyPr>
            <a:spAutoFit/>
          </a:bodyPr>
          <a:lstStyle/>
          <a:p>
            <a:pPr algn="ctr"/>
            <a:r>
              <a:rPr lang="en-US" sz="1400" b="1">
                <a:latin typeface="Calibri" pitchFamily="34" charset="0"/>
              </a:rPr>
              <a:t>8</a:t>
            </a:r>
          </a:p>
        </p:txBody>
      </p:sp>
      <p:sp>
        <p:nvSpPr>
          <p:cNvPr id="10251" name="Rectangle 40"/>
          <p:cNvSpPr>
            <a:spLocks noChangeArrowheads="1"/>
          </p:cNvSpPr>
          <p:nvPr/>
        </p:nvSpPr>
        <p:spPr bwMode="auto">
          <a:xfrm>
            <a:off x="6713538" y="4802188"/>
            <a:ext cx="874712" cy="304800"/>
          </a:xfrm>
          <a:prstGeom prst="rect">
            <a:avLst/>
          </a:prstGeom>
          <a:noFill/>
          <a:ln w="9525">
            <a:noFill/>
            <a:miter lim="800000"/>
            <a:headEnd/>
            <a:tailEnd/>
          </a:ln>
        </p:spPr>
        <p:txBody>
          <a:bodyPr>
            <a:spAutoFit/>
          </a:bodyPr>
          <a:lstStyle/>
          <a:p>
            <a:pPr algn="ctr"/>
            <a:r>
              <a:rPr lang="en-US" sz="1400" b="1">
                <a:latin typeface="Calibri" pitchFamily="34" charset="0"/>
              </a:rPr>
              <a:t>hCG</a:t>
            </a:r>
          </a:p>
        </p:txBody>
      </p:sp>
      <p:sp>
        <p:nvSpPr>
          <p:cNvPr id="10252" name="Rectangle 64"/>
          <p:cNvSpPr>
            <a:spLocks noChangeArrowheads="1"/>
          </p:cNvSpPr>
          <p:nvPr/>
        </p:nvSpPr>
        <p:spPr bwMode="auto">
          <a:xfrm>
            <a:off x="2427288" y="2039938"/>
            <a:ext cx="2984500" cy="274637"/>
          </a:xfrm>
          <a:prstGeom prst="rect">
            <a:avLst/>
          </a:prstGeom>
          <a:noFill/>
          <a:ln w="9525">
            <a:noFill/>
            <a:miter lim="800000"/>
            <a:headEnd/>
            <a:tailEnd/>
          </a:ln>
        </p:spPr>
        <p:txBody>
          <a:bodyPr>
            <a:spAutoFit/>
          </a:bodyPr>
          <a:lstStyle/>
          <a:p>
            <a:r>
              <a:rPr lang="en-US" sz="1200" b="1"/>
              <a:t>ELONVA™ (corifollitropin alfa) 100 µg</a:t>
            </a:r>
          </a:p>
        </p:txBody>
      </p:sp>
      <p:sp>
        <p:nvSpPr>
          <p:cNvPr id="10253" name="Rectangle 65"/>
          <p:cNvSpPr>
            <a:spLocks noChangeArrowheads="1"/>
          </p:cNvSpPr>
          <p:nvPr/>
        </p:nvSpPr>
        <p:spPr bwMode="auto">
          <a:xfrm>
            <a:off x="2427288" y="2217738"/>
            <a:ext cx="2984500" cy="274637"/>
          </a:xfrm>
          <a:prstGeom prst="rect">
            <a:avLst/>
          </a:prstGeom>
          <a:noFill/>
          <a:ln w="9525">
            <a:noFill/>
            <a:miter lim="800000"/>
            <a:headEnd/>
            <a:tailEnd/>
          </a:ln>
        </p:spPr>
        <p:txBody>
          <a:bodyPr>
            <a:spAutoFit/>
          </a:bodyPr>
          <a:lstStyle/>
          <a:p>
            <a:r>
              <a:rPr lang="en-US" sz="1200" b="1"/>
              <a:t>rFSH 150 IU/d</a:t>
            </a:r>
          </a:p>
        </p:txBody>
      </p:sp>
      <p:sp>
        <p:nvSpPr>
          <p:cNvPr id="10254" name="Rectangle 66"/>
          <p:cNvSpPr>
            <a:spLocks noChangeArrowheads="1"/>
          </p:cNvSpPr>
          <p:nvPr/>
        </p:nvSpPr>
        <p:spPr bwMode="auto">
          <a:xfrm>
            <a:off x="2346325" y="2120900"/>
            <a:ext cx="93663" cy="93663"/>
          </a:xfrm>
          <a:prstGeom prst="rect">
            <a:avLst/>
          </a:prstGeom>
          <a:solidFill>
            <a:schemeClr val="accent1"/>
          </a:solidFill>
          <a:ln w="9525">
            <a:solidFill>
              <a:srgbClr val="A3DAFF"/>
            </a:solidFill>
            <a:miter lim="800000"/>
            <a:headEnd/>
            <a:tailEnd/>
          </a:ln>
        </p:spPr>
        <p:txBody>
          <a:bodyPr wrap="none" anchor="ctr"/>
          <a:lstStyle/>
          <a:p>
            <a:endParaRPr lang="hr-HR" sz="1200" b="1"/>
          </a:p>
        </p:txBody>
      </p:sp>
      <p:sp>
        <p:nvSpPr>
          <p:cNvPr id="10255" name="Rectangle 67"/>
          <p:cNvSpPr>
            <a:spLocks noChangeArrowheads="1"/>
          </p:cNvSpPr>
          <p:nvPr/>
        </p:nvSpPr>
        <p:spPr bwMode="auto">
          <a:xfrm>
            <a:off x="2346325" y="2319338"/>
            <a:ext cx="93663" cy="93662"/>
          </a:xfrm>
          <a:prstGeom prst="rect">
            <a:avLst/>
          </a:prstGeom>
          <a:solidFill>
            <a:schemeClr val="folHlink"/>
          </a:solidFill>
          <a:ln w="9525">
            <a:solidFill>
              <a:schemeClr val="folHlink"/>
            </a:solidFill>
            <a:miter lim="800000"/>
            <a:headEnd/>
            <a:tailEnd/>
          </a:ln>
        </p:spPr>
        <p:txBody>
          <a:bodyPr wrap="none" anchor="ctr"/>
          <a:lstStyle/>
          <a:p>
            <a:pPr algn="ctr"/>
            <a:endParaRPr lang="hr-HR" sz="1200" b="1"/>
          </a:p>
        </p:txBody>
      </p:sp>
      <p:sp>
        <p:nvSpPr>
          <p:cNvPr id="10256" name="Rectangle 139"/>
          <p:cNvSpPr>
            <a:spLocks noChangeArrowheads="1"/>
          </p:cNvSpPr>
          <p:nvPr/>
        </p:nvSpPr>
        <p:spPr bwMode="auto">
          <a:xfrm>
            <a:off x="4244975" y="1398588"/>
            <a:ext cx="992188" cy="304800"/>
          </a:xfrm>
          <a:prstGeom prst="rect">
            <a:avLst/>
          </a:prstGeom>
          <a:noFill/>
          <a:ln w="9525" algn="ctr">
            <a:noFill/>
            <a:miter lim="800000"/>
            <a:headEnd/>
            <a:tailEnd/>
          </a:ln>
        </p:spPr>
        <p:txBody>
          <a:bodyPr wrap="none" lIns="0" tIns="0" rIns="0" bIns="0">
            <a:spAutoFit/>
          </a:bodyPr>
          <a:lstStyle/>
          <a:p>
            <a:pPr algn="ctr"/>
            <a:r>
              <a:rPr lang="en-US" sz="2000" b="1">
                <a:latin typeface="Calibri" pitchFamily="34" charset="0"/>
                <a:ea typeface="Arial Unicode MS"/>
                <a:cs typeface="Arial Unicode MS"/>
              </a:rPr>
              <a:t>ITT Group</a:t>
            </a:r>
            <a:endParaRPr lang="en-US">
              <a:latin typeface="Calibri" pitchFamily="34" charset="0"/>
            </a:endParaRPr>
          </a:p>
        </p:txBody>
      </p:sp>
    </p:spTree>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67" name="Group 18"/>
          <p:cNvGrpSpPr>
            <a:grpSpLocks/>
          </p:cNvGrpSpPr>
          <p:nvPr/>
        </p:nvGrpSpPr>
        <p:grpSpPr bwMode="auto">
          <a:xfrm>
            <a:off x="6486525" y="3016250"/>
            <a:ext cx="339725" cy="1371600"/>
            <a:chOff x="6486525" y="2423419"/>
            <a:chExt cx="339725" cy="1964678"/>
          </a:xfrm>
        </p:grpSpPr>
        <p:sp>
          <p:nvSpPr>
            <p:cNvPr id="11281" name="Line 8"/>
            <p:cNvSpPr>
              <a:spLocks noChangeShapeType="1"/>
            </p:cNvSpPr>
            <p:nvPr/>
          </p:nvSpPr>
          <p:spPr bwMode="auto">
            <a:xfrm flipV="1">
              <a:off x="6656388" y="2423419"/>
              <a:ext cx="0" cy="1964678"/>
            </a:xfrm>
            <a:prstGeom prst="line">
              <a:avLst/>
            </a:prstGeom>
            <a:noFill/>
            <a:ln w="28575">
              <a:solidFill>
                <a:schemeClr val="tx1"/>
              </a:solidFill>
              <a:round/>
              <a:headEnd/>
              <a:tailEnd/>
            </a:ln>
          </p:spPr>
          <p:txBody>
            <a:bodyPr/>
            <a:lstStyle/>
            <a:p>
              <a:endParaRPr lang="sr-Latn-CS"/>
            </a:p>
          </p:txBody>
        </p:sp>
        <p:sp>
          <p:nvSpPr>
            <p:cNvPr id="11282" name="Line 9"/>
            <p:cNvSpPr>
              <a:spLocks noChangeShapeType="1"/>
            </p:cNvSpPr>
            <p:nvPr/>
          </p:nvSpPr>
          <p:spPr bwMode="auto">
            <a:xfrm rot="5400000" flipV="1">
              <a:off x="6656388" y="2267687"/>
              <a:ext cx="0" cy="339725"/>
            </a:xfrm>
            <a:prstGeom prst="line">
              <a:avLst/>
            </a:prstGeom>
            <a:noFill/>
            <a:ln w="28575">
              <a:solidFill>
                <a:schemeClr val="tx1"/>
              </a:solidFill>
              <a:round/>
              <a:headEnd/>
              <a:tailEnd/>
            </a:ln>
          </p:spPr>
          <p:txBody>
            <a:bodyPr/>
            <a:lstStyle/>
            <a:p>
              <a:endParaRPr lang="sr-Latn-CS"/>
            </a:p>
          </p:txBody>
        </p:sp>
      </p:grpSp>
      <p:grpSp>
        <p:nvGrpSpPr>
          <p:cNvPr id="11268" name="Group 17"/>
          <p:cNvGrpSpPr>
            <a:grpSpLocks/>
          </p:cNvGrpSpPr>
          <p:nvPr/>
        </p:nvGrpSpPr>
        <p:grpSpPr bwMode="auto">
          <a:xfrm>
            <a:off x="2787650" y="3287713"/>
            <a:ext cx="339725" cy="1233487"/>
            <a:chOff x="2787804" y="2555876"/>
            <a:chExt cx="339725" cy="1964678"/>
          </a:xfrm>
        </p:grpSpPr>
        <p:sp>
          <p:nvSpPr>
            <p:cNvPr id="11279" name="Line 8"/>
            <p:cNvSpPr>
              <a:spLocks noChangeShapeType="1"/>
            </p:cNvSpPr>
            <p:nvPr/>
          </p:nvSpPr>
          <p:spPr bwMode="auto">
            <a:xfrm flipV="1">
              <a:off x="2957667" y="2555876"/>
              <a:ext cx="0" cy="1964678"/>
            </a:xfrm>
            <a:prstGeom prst="line">
              <a:avLst/>
            </a:prstGeom>
            <a:noFill/>
            <a:ln w="28575">
              <a:solidFill>
                <a:schemeClr val="tx1"/>
              </a:solidFill>
              <a:round/>
              <a:headEnd/>
              <a:tailEnd/>
            </a:ln>
          </p:spPr>
          <p:txBody>
            <a:bodyPr/>
            <a:lstStyle/>
            <a:p>
              <a:endParaRPr lang="sr-Latn-CS"/>
            </a:p>
          </p:txBody>
        </p:sp>
        <p:sp>
          <p:nvSpPr>
            <p:cNvPr id="11280" name="Line 9"/>
            <p:cNvSpPr>
              <a:spLocks noChangeShapeType="1"/>
            </p:cNvSpPr>
            <p:nvPr/>
          </p:nvSpPr>
          <p:spPr bwMode="auto">
            <a:xfrm rot="5400000" flipV="1">
              <a:off x="2957667" y="2395120"/>
              <a:ext cx="0" cy="339725"/>
            </a:xfrm>
            <a:prstGeom prst="line">
              <a:avLst/>
            </a:prstGeom>
            <a:noFill/>
            <a:ln w="28575">
              <a:solidFill>
                <a:schemeClr val="tx1"/>
              </a:solidFill>
              <a:round/>
              <a:headEnd/>
              <a:tailEnd/>
            </a:ln>
          </p:spPr>
          <p:txBody>
            <a:bodyPr/>
            <a:lstStyle/>
            <a:p>
              <a:endParaRPr lang="sr-Latn-CS"/>
            </a:p>
          </p:txBody>
        </p:sp>
      </p:grpSp>
      <p:graphicFrame>
        <p:nvGraphicFramePr>
          <p:cNvPr id="11266" name="Object 2"/>
          <p:cNvGraphicFramePr>
            <a:graphicFrameLocks/>
          </p:cNvGraphicFramePr>
          <p:nvPr/>
        </p:nvGraphicFramePr>
        <p:xfrm>
          <a:off x="434975" y="1666875"/>
          <a:ext cx="8218488" cy="4241800"/>
        </p:xfrm>
        <a:graphic>
          <a:graphicData uri="http://schemas.openxmlformats.org/presentationml/2006/ole">
            <p:oleObj spid="_x0000_s11266" name="Chart" r:id="rId4" imgW="8210740" imgH="4238673" progId="MSGraph.Chart.8">
              <p:embed followColorScheme="full"/>
            </p:oleObj>
          </a:graphicData>
        </a:graphic>
      </p:graphicFrame>
      <p:sp>
        <p:nvSpPr>
          <p:cNvPr id="11269" name="Rectangle 3"/>
          <p:cNvSpPr>
            <a:spLocks noGrp="1" noChangeArrowheads="1"/>
          </p:cNvSpPr>
          <p:nvPr>
            <p:ph type="title"/>
          </p:nvPr>
        </p:nvSpPr>
        <p:spPr>
          <a:xfrm>
            <a:off x="107950" y="274638"/>
            <a:ext cx="8856663" cy="1143000"/>
          </a:xfrm>
        </p:spPr>
        <p:txBody>
          <a:bodyPr/>
          <a:lstStyle/>
          <a:p>
            <a:r>
              <a:rPr lang="en-US" sz="3200" smtClean="0"/>
              <a:t>Implantation Rate (Mean %) per</a:t>
            </a:r>
            <a:r>
              <a:rPr lang="hr-HR" sz="3200" smtClean="0"/>
              <a:t> s</a:t>
            </a:r>
            <a:r>
              <a:rPr lang="en-US" sz="3200" smtClean="0"/>
              <a:t>tarted Cycle</a:t>
            </a:r>
            <a:r>
              <a:rPr lang="en-US" sz="3200" baseline="30000" smtClean="0"/>
              <a:t>1</a:t>
            </a:r>
          </a:p>
        </p:txBody>
      </p:sp>
      <p:sp>
        <p:nvSpPr>
          <p:cNvPr id="11270" name="Text Box 14"/>
          <p:cNvSpPr txBox="1">
            <a:spLocks noChangeArrowheads="1"/>
          </p:cNvSpPr>
          <p:nvPr/>
        </p:nvSpPr>
        <p:spPr bwMode="auto">
          <a:xfrm rot="10800000">
            <a:off x="412750" y="2319338"/>
            <a:ext cx="215900" cy="2543175"/>
          </a:xfrm>
          <a:prstGeom prst="rect">
            <a:avLst/>
          </a:prstGeom>
          <a:noFill/>
          <a:ln w="9525" algn="ctr">
            <a:noFill/>
            <a:miter lim="800000"/>
            <a:headEnd/>
            <a:tailEnd/>
          </a:ln>
        </p:spPr>
        <p:txBody>
          <a:bodyPr vert="eaVert" lIns="0" tIns="0" rIns="0" bIns="0">
            <a:spAutoFit/>
          </a:bodyPr>
          <a:lstStyle/>
          <a:p>
            <a:pPr algn="ctr" eaLnBrk="0" hangingPunct="0">
              <a:spcBef>
                <a:spcPct val="50000"/>
              </a:spcBef>
            </a:pPr>
            <a:r>
              <a:rPr lang="en-US" sz="1400" b="1">
                <a:ea typeface="Arial Unicode MS"/>
                <a:cs typeface="Arial Unicode MS"/>
              </a:rPr>
              <a:t> Patients, % (SD)</a:t>
            </a:r>
          </a:p>
        </p:txBody>
      </p:sp>
      <p:sp>
        <p:nvSpPr>
          <p:cNvPr id="11271" name="Text Box 19"/>
          <p:cNvSpPr txBox="1">
            <a:spLocks noChangeArrowheads="1"/>
          </p:cNvSpPr>
          <p:nvPr/>
        </p:nvSpPr>
        <p:spPr bwMode="auto">
          <a:xfrm>
            <a:off x="2492375" y="4605338"/>
            <a:ext cx="927100" cy="215900"/>
          </a:xfrm>
          <a:prstGeom prst="rect">
            <a:avLst/>
          </a:prstGeom>
          <a:noFill/>
          <a:ln w="9525" algn="ctr">
            <a:noFill/>
            <a:miter lim="800000"/>
            <a:headEnd/>
            <a:tailEnd/>
          </a:ln>
        </p:spPr>
        <p:txBody>
          <a:bodyPr lIns="0" tIns="0" rIns="0" bIns="0">
            <a:spAutoFit/>
          </a:bodyPr>
          <a:lstStyle/>
          <a:p>
            <a:pPr algn="ctr">
              <a:spcBef>
                <a:spcPts val="1400"/>
              </a:spcBef>
            </a:pPr>
            <a:r>
              <a:rPr lang="en-US" sz="1400" b="1">
                <a:solidFill>
                  <a:schemeClr val="bg1"/>
                </a:solidFill>
                <a:ea typeface="Arial Unicode MS"/>
                <a:cs typeface="Arial Unicode MS"/>
              </a:rPr>
              <a:t>23.4</a:t>
            </a:r>
          </a:p>
        </p:txBody>
      </p:sp>
      <p:sp>
        <p:nvSpPr>
          <p:cNvPr id="11272" name="Text Box 21"/>
          <p:cNvSpPr txBox="1">
            <a:spLocks noChangeArrowheads="1"/>
          </p:cNvSpPr>
          <p:nvPr/>
        </p:nvSpPr>
        <p:spPr bwMode="auto">
          <a:xfrm>
            <a:off x="6164263" y="4438650"/>
            <a:ext cx="927100" cy="215900"/>
          </a:xfrm>
          <a:prstGeom prst="rect">
            <a:avLst/>
          </a:prstGeom>
          <a:noFill/>
          <a:ln w="9525" algn="ctr">
            <a:noFill/>
            <a:miter lim="800000"/>
            <a:headEnd/>
            <a:tailEnd/>
          </a:ln>
        </p:spPr>
        <p:txBody>
          <a:bodyPr lIns="0" tIns="0" rIns="0" bIns="0">
            <a:spAutoFit/>
          </a:bodyPr>
          <a:lstStyle/>
          <a:p>
            <a:pPr algn="ctr">
              <a:spcBef>
                <a:spcPts val="1400"/>
              </a:spcBef>
            </a:pPr>
            <a:r>
              <a:rPr lang="en-US" sz="1400" b="1">
                <a:solidFill>
                  <a:schemeClr val="bg1"/>
                </a:solidFill>
                <a:ea typeface="Arial Unicode MS"/>
                <a:cs typeface="Arial Unicode MS"/>
              </a:rPr>
              <a:t>28.5</a:t>
            </a:r>
          </a:p>
        </p:txBody>
      </p:sp>
      <p:sp>
        <p:nvSpPr>
          <p:cNvPr id="11273" name="Text Box 26"/>
          <p:cNvSpPr txBox="1">
            <a:spLocks noChangeArrowheads="1"/>
          </p:cNvSpPr>
          <p:nvPr/>
        </p:nvSpPr>
        <p:spPr bwMode="auto">
          <a:xfrm>
            <a:off x="2987675" y="2133600"/>
            <a:ext cx="3429000" cy="304800"/>
          </a:xfrm>
          <a:prstGeom prst="rect">
            <a:avLst/>
          </a:prstGeom>
          <a:noFill/>
          <a:ln w="9525" algn="ctr">
            <a:noFill/>
            <a:miter lim="800000"/>
            <a:headEnd/>
            <a:tailEnd/>
          </a:ln>
        </p:spPr>
        <p:txBody>
          <a:bodyPr lIns="0" tIns="0" rIns="0" bIns="0">
            <a:spAutoFit/>
          </a:bodyPr>
          <a:lstStyle/>
          <a:p>
            <a:pPr algn="ctr" eaLnBrk="0" hangingPunct="0">
              <a:spcBef>
                <a:spcPct val="50000"/>
              </a:spcBef>
            </a:pPr>
            <a:r>
              <a:rPr lang="en-US" sz="2000" b="1">
                <a:ea typeface="Arial Unicode MS"/>
                <a:cs typeface="Arial Unicode MS"/>
              </a:rPr>
              <a:t>ITT Group</a:t>
            </a:r>
          </a:p>
        </p:txBody>
      </p:sp>
      <p:sp>
        <p:nvSpPr>
          <p:cNvPr id="11274" name="Rectangle 33"/>
          <p:cNvSpPr>
            <a:spLocks noChangeArrowheads="1"/>
          </p:cNvSpPr>
          <p:nvPr/>
        </p:nvSpPr>
        <p:spPr bwMode="auto">
          <a:xfrm>
            <a:off x="241300" y="5943600"/>
            <a:ext cx="8696325" cy="701675"/>
          </a:xfrm>
          <a:prstGeom prst="rect">
            <a:avLst/>
          </a:prstGeom>
          <a:noFill/>
          <a:ln w="12700" algn="ctr">
            <a:noFill/>
            <a:miter lim="800000"/>
            <a:headEnd/>
            <a:tailEnd/>
          </a:ln>
        </p:spPr>
        <p:txBody>
          <a:bodyPr lIns="0" tIns="0" rIns="0" bIns="0" anchor="b"/>
          <a:lstStyle/>
          <a:p>
            <a:pPr eaLnBrk="0" hangingPunct="0"/>
            <a:r>
              <a:rPr lang="en-US" sz="1200">
                <a:latin typeface="Calibri" pitchFamily="34" charset="0"/>
                <a:ea typeface="Arial Unicode MS"/>
                <a:cs typeface="Arial Unicode MS"/>
              </a:rPr>
              <a:t>ITT = intent to treat; rFSH = recombinant follicle-stimulating hormone; SD = standard deviation.</a:t>
            </a:r>
            <a:endParaRPr lang="en-US" sz="1200" b="1">
              <a:latin typeface="Calibri" pitchFamily="34" charset="0"/>
              <a:ea typeface="Arial Unicode MS"/>
              <a:cs typeface="Arial Unicode MS"/>
            </a:endParaRPr>
          </a:p>
          <a:p>
            <a:pPr eaLnBrk="0" hangingPunct="0">
              <a:spcBef>
                <a:spcPct val="25000"/>
              </a:spcBef>
            </a:pPr>
            <a:r>
              <a:rPr lang="en-US" sz="1000" b="1">
                <a:latin typeface="Calibri" pitchFamily="34" charset="0"/>
                <a:ea typeface="Arial Unicode MS"/>
                <a:cs typeface="Arial Unicode MS"/>
              </a:rPr>
              <a:t>1. </a:t>
            </a:r>
            <a:r>
              <a:rPr lang="en-US" sz="1000">
                <a:latin typeface="Calibri" pitchFamily="34" charset="0"/>
                <a:ea typeface="Arial Unicode MS"/>
                <a:cs typeface="Arial Unicode MS"/>
              </a:rPr>
              <a:t>Corifollitropin alfa Ensure Study Group. </a:t>
            </a:r>
            <a:r>
              <a:rPr lang="en-US" sz="1000" i="1">
                <a:latin typeface="Calibri" pitchFamily="34" charset="0"/>
                <a:ea typeface="Arial Unicode MS"/>
                <a:cs typeface="Arial Unicode MS"/>
              </a:rPr>
              <a:t>Reprod Biomed Online. </a:t>
            </a:r>
            <a:r>
              <a:rPr lang="en-US" sz="1000">
                <a:latin typeface="Calibri" pitchFamily="34" charset="0"/>
                <a:ea typeface="Arial Unicode MS"/>
                <a:cs typeface="Arial Unicode MS"/>
              </a:rPr>
              <a:t>2010;21:66‒76. </a:t>
            </a:r>
            <a:endParaRPr lang="en-US" sz="1400">
              <a:latin typeface="Calibri" pitchFamily="34" charset="0"/>
              <a:ea typeface="Arial Unicode MS"/>
              <a:cs typeface="Arial Unicode MS"/>
            </a:endParaRPr>
          </a:p>
        </p:txBody>
      </p:sp>
      <p:sp>
        <p:nvSpPr>
          <p:cNvPr id="11275" name="Rectangle 10"/>
          <p:cNvSpPr>
            <a:spLocks noChangeArrowheads="1"/>
          </p:cNvSpPr>
          <p:nvPr/>
        </p:nvSpPr>
        <p:spPr bwMode="auto">
          <a:xfrm>
            <a:off x="1254125" y="5341938"/>
            <a:ext cx="3330575" cy="523875"/>
          </a:xfrm>
          <a:prstGeom prst="rect">
            <a:avLst/>
          </a:prstGeom>
          <a:noFill/>
          <a:ln w="9525">
            <a:noFill/>
            <a:miter lim="800000"/>
            <a:headEnd/>
            <a:tailEnd/>
          </a:ln>
        </p:spPr>
        <p:txBody>
          <a:bodyPr wrap="none">
            <a:spAutoFit/>
          </a:bodyPr>
          <a:lstStyle/>
          <a:p>
            <a:pPr algn="ctr"/>
            <a:r>
              <a:rPr lang="en-US" sz="1400" b="1"/>
              <a:t>ELONVA</a:t>
            </a:r>
            <a:r>
              <a:rPr lang="en-US" sz="1400" b="1" baseline="30000"/>
              <a:t>™</a:t>
            </a:r>
            <a:r>
              <a:rPr lang="en-US" sz="1400" b="1"/>
              <a:t> (corifollitropin alfa) 100 µg</a:t>
            </a:r>
            <a:br>
              <a:rPr lang="en-US" sz="1400" b="1"/>
            </a:br>
            <a:r>
              <a:rPr lang="en-US" sz="1400" b="1"/>
              <a:t>(n=268)</a:t>
            </a:r>
          </a:p>
        </p:txBody>
      </p:sp>
      <p:sp>
        <p:nvSpPr>
          <p:cNvPr id="11276" name="Rectangle 11"/>
          <p:cNvSpPr>
            <a:spLocks noChangeArrowheads="1"/>
          </p:cNvSpPr>
          <p:nvPr/>
        </p:nvSpPr>
        <p:spPr bwMode="auto">
          <a:xfrm>
            <a:off x="5951538" y="5341938"/>
            <a:ext cx="1349375" cy="523875"/>
          </a:xfrm>
          <a:prstGeom prst="rect">
            <a:avLst/>
          </a:prstGeom>
          <a:noFill/>
          <a:ln w="9525">
            <a:noFill/>
            <a:miter lim="800000"/>
            <a:headEnd/>
            <a:tailEnd/>
          </a:ln>
        </p:spPr>
        <p:txBody>
          <a:bodyPr wrap="none">
            <a:spAutoFit/>
          </a:bodyPr>
          <a:lstStyle/>
          <a:p>
            <a:pPr algn="ctr"/>
            <a:r>
              <a:rPr lang="en-US" sz="1400" b="1"/>
              <a:t>rFSH 150 IU/d</a:t>
            </a:r>
          </a:p>
          <a:p>
            <a:pPr algn="ctr"/>
            <a:r>
              <a:rPr lang="en-US" sz="1400" b="1"/>
              <a:t>(n=128)</a:t>
            </a:r>
          </a:p>
        </p:txBody>
      </p:sp>
      <p:sp>
        <p:nvSpPr>
          <p:cNvPr id="11277" name="Rectangle 32"/>
          <p:cNvSpPr>
            <a:spLocks noChangeArrowheads="1"/>
          </p:cNvSpPr>
          <p:nvPr/>
        </p:nvSpPr>
        <p:spPr bwMode="auto">
          <a:xfrm>
            <a:off x="1238250" y="1412875"/>
            <a:ext cx="6651625" cy="304800"/>
          </a:xfrm>
          <a:prstGeom prst="rect">
            <a:avLst/>
          </a:prstGeom>
          <a:noFill/>
          <a:ln w="9525" algn="ctr">
            <a:noFill/>
            <a:miter lim="800000"/>
            <a:headEnd/>
            <a:tailEnd/>
          </a:ln>
        </p:spPr>
        <p:txBody>
          <a:bodyPr wrap="none" lIns="0" tIns="0" rIns="0" bIns="0">
            <a:spAutoFit/>
          </a:bodyPr>
          <a:lstStyle/>
          <a:p>
            <a:pPr algn="ctr" eaLnBrk="0" hangingPunct="0"/>
            <a:r>
              <a:rPr lang="en-US" sz="2000">
                <a:latin typeface="Calibri" pitchFamily="34" charset="0"/>
                <a:ea typeface="Arial Unicode MS"/>
                <a:cs typeface="Arial Unicode MS"/>
              </a:rPr>
              <a:t>Implantation rates were comparable between ELONVA and rFSH</a:t>
            </a:r>
          </a:p>
        </p:txBody>
      </p:sp>
      <p:sp>
        <p:nvSpPr>
          <p:cNvPr id="11278" name="Text Box 223"/>
          <p:cNvSpPr txBox="1">
            <a:spLocks noChangeArrowheads="1"/>
          </p:cNvSpPr>
          <p:nvPr/>
        </p:nvSpPr>
        <p:spPr bwMode="auto">
          <a:xfrm>
            <a:off x="44450" y="0"/>
            <a:ext cx="603250" cy="168275"/>
          </a:xfrm>
          <a:prstGeom prst="rect">
            <a:avLst/>
          </a:prstGeom>
          <a:noFill/>
          <a:ln w="9525" algn="ctr">
            <a:solidFill>
              <a:schemeClr val="tx1"/>
            </a:solidFill>
            <a:miter lim="800000"/>
            <a:headEnd/>
            <a:tailEnd/>
          </a:ln>
        </p:spPr>
        <p:txBody>
          <a:bodyPr lIns="0" tIns="0" rIns="0" bIns="0">
            <a:spAutoFit/>
          </a:bodyPr>
          <a:lstStyle/>
          <a:p>
            <a:pPr algn="ctr" eaLnBrk="0" hangingPunct="0">
              <a:spcBef>
                <a:spcPct val="50000"/>
              </a:spcBef>
            </a:pPr>
            <a:r>
              <a:rPr lang="en-US" sz="1100">
                <a:latin typeface="Calibri" pitchFamily="34" charset="0"/>
                <a:ea typeface="Arial Unicode MS"/>
                <a:cs typeface="Arial Unicode MS"/>
              </a:rPr>
              <a:t>Ensure</a:t>
            </a: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290" name="Object 2"/>
          <p:cNvGraphicFramePr>
            <a:graphicFrameLocks/>
          </p:cNvGraphicFramePr>
          <p:nvPr/>
        </p:nvGraphicFramePr>
        <p:xfrm>
          <a:off x="503238" y="1687513"/>
          <a:ext cx="8218487" cy="4259262"/>
        </p:xfrm>
        <a:graphic>
          <a:graphicData uri="http://schemas.openxmlformats.org/presentationml/2006/ole">
            <p:oleObj spid="_x0000_s12290" name="Chart" r:id="rId4" imgW="8220170" imgH="4257532" progId="MSGraph.Chart.8">
              <p:embed followColorScheme="full"/>
            </p:oleObj>
          </a:graphicData>
        </a:graphic>
      </p:graphicFrame>
      <p:sp>
        <p:nvSpPr>
          <p:cNvPr id="12291" name="Rectangle 9"/>
          <p:cNvSpPr>
            <a:spLocks noGrp="1" noChangeArrowheads="1"/>
          </p:cNvSpPr>
          <p:nvPr>
            <p:ph type="title"/>
          </p:nvPr>
        </p:nvSpPr>
        <p:spPr>
          <a:xfrm>
            <a:off x="457200" y="274638"/>
            <a:ext cx="8229600" cy="922337"/>
          </a:xfrm>
        </p:spPr>
        <p:txBody>
          <a:bodyPr/>
          <a:lstStyle/>
          <a:p>
            <a:r>
              <a:rPr lang="en-US" sz="3200" smtClean="0"/>
              <a:t>Ongoing Pregnancy Rate per Started Cycle</a:t>
            </a:r>
            <a:r>
              <a:rPr lang="en-US" sz="3200" baseline="30000" smtClean="0"/>
              <a:t>1</a:t>
            </a:r>
            <a:endParaRPr lang="en-US" sz="3200" smtClean="0"/>
          </a:p>
        </p:txBody>
      </p:sp>
      <p:sp>
        <p:nvSpPr>
          <p:cNvPr id="12292" name="Text Box 4"/>
          <p:cNvSpPr txBox="1">
            <a:spLocks noChangeArrowheads="1"/>
          </p:cNvSpPr>
          <p:nvPr/>
        </p:nvSpPr>
        <p:spPr bwMode="auto">
          <a:xfrm>
            <a:off x="722313" y="5797550"/>
            <a:ext cx="7677150" cy="304800"/>
          </a:xfrm>
          <a:prstGeom prst="rect">
            <a:avLst/>
          </a:prstGeom>
          <a:noFill/>
          <a:ln w="9525">
            <a:noFill/>
            <a:miter lim="800000"/>
            <a:headEnd/>
            <a:tailEnd/>
          </a:ln>
        </p:spPr>
        <p:txBody>
          <a:bodyPr>
            <a:spAutoFit/>
          </a:bodyPr>
          <a:lstStyle/>
          <a:p>
            <a:pPr algn="ctr"/>
            <a:r>
              <a:rPr lang="en-US" sz="1400" b="1">
                <a:ea typeface="Arial Unicode MS"/>
                <a:cs typeface="Arial Unicode MS"/>
              </a:rPr>
              <a:t>This trial was not powered to measure a difference in ongoing pregnancy rates</a:t>
            </a:r>
          </a:p>
        </p:txBody>
      </p:sp>
      <p:sp>
        <p:nvSpPr>
          <p:cNvPr id="12293" name="Text Box 12"/>
          <p:cNvSpPr txBox="1">
            <a:spLocks noChangeArrowheads="1"/>
          </p:cNvSpPr>
          <p:nvPr/>
        </p:nvSpPr>
        <p:spPr bwMode="auto">
          <a:xfrm rot="10800000">
            <a:off x="511175" y="2339975"/>
            <a:ext cx="215900" cy="2543175"/>
          </a:xfrm>
          <a:prstGeom prst="rect">
            <a:avLst/>
          </a:prstGeom>
          <a:noFill/>
          <a:ln w="9525" algn="ctr">
            <a:noFill/>
            <a:miter lim="800000"/>
            <a:headEnd/>
            <a:tailEnd/>
          </a:ln>
        </p:spPr>
        <p:txBody>
          <a:bodyPr vert="eaVert" lIns="0" tIns="0" rIns="0" bIns="0">
            <a:spAutoFit/>
          </a:bodyPr>
          <a:lstStyle/>
          <a:p>
            <a:pPr algn="ctr" eaLnBrk="0" hangingPunct="0">
              <a:spcBef>
                <a:spcPct val="50000"/>
              </a:spcBef>
            </a:pPr>
            <a:r>
              <a:rPr lang="en-US" sz="1400" b="1">
                <a:ea typeface="Arial Unicode MS"/>
                <a:cs typeface="Arial Unicode MS"/>
              </a:rPr>
              <a:t> Patients, %</a:t>
            </a:r>
          </a:p>
        </p:txBody>
      </p:sp>
      <p:sp>
        <p:nvSpPr>
          <p:cNvPr id="12294" name="Text Box 14"/>
          <p:cNvSpPr txBox="1">
            <a:spLocks noChangeArrowheads="1"/>
          </p:cNvSpPr>
          <p:nvPr/>
        </p:nvSpPr>
        <p:spPr bwMode="auto">
          <a:xfrm>
            <a:off x="2335213" y="4762500"/>
            <a:ext cx="1346200" cy="554038"/>
          </a:xfrm>
          <a:prstGeom prst="rect">
            <a:avLst/>
          </a:prstGeom>
          <a:noFill/>
          <a:ln w="9525" algn="ctr">
            <a:noFill/>
            <a:miter lim="800000"/>
            <a:headEnd/>
            <a:tailEnd/>
          </a:ln>
        </p:spPr>
        <p:txBody>
          <a:bodyPr lIns="0" tIns="0" rIns="0" bIns="0">
            <a:spAutoFit/>
          </a:bodyPr>
          <a:lstStyle/>
          <a:p>
            <a:pPr algn="ctr">
              <a:spcBef>
                <a:spcPts val="1400"/>
              </a:spcBef>
            </a:pPr>
            <a:r>
              <a:rPr lang="en-US" sz="1200" b="1">
                <a:solidFill>
                  <a:schemeClr val="bg1"/>
                </a:solidFill>
                <a:ea typeface="Arial Unicode MS"/>
                <a:cs typeface="Arial Unicode MS"/>
              </a:rPr>
              <a:t>No. of embryos transferred:</a:t>
            </a:r>
            <a:br>
              <a:rPr lang="en-US" sz="1200" b="1">
                <a:solidFill>
                  <a:schemeClr val="bg1"/>
                </a:solidFill>
                <a:ea typeface="Arial Unicode MS"/>
                <a:cs typeface="Arial Unicode MS"/>
              </a:rPr>
            </a:br>
            <a:r>
              <a:rPr lang="en-US" sz="1200" b="1">
                <a:solidFill>
                  <a:schemeClr val="bg1"/>
                </a:solidFill>
                <a:ea typeface="Arial Unicode MS"/>
                <a:cs typeface="Arial Unicode MS"/>
              </a:rPr>
              <a:t>1.8</a:t>
            </a:r>
          </a:p>
        </p:txBody>
      </p:sp>
      <p:sp>
        <p:nvSpPr>
          <p:cNvPr id="12295" name="Text Box 15"/>
          <p:cNvSpPr txBox="1">
            <a:spLocks noChangeArrowheads="1"/>
          </p:cNvSpPr>
          <p:nvPr/>
        </p:nvSpPr>
        <p:spPr bwMode="auto">
          <a:xfrm>
            <a:off x="6034088" y="4762500"/>
            <a:ext cx="1247775" cy="554038"/>
          </a:xfrm>
          <a:prstGeom prst="rect">
            <a:avLst/>
          </a:prstGeom>
          <a:noFill/>
          <a:ln w="9525" algn="ctr">
            <a:noFill/>
            <a:miter lim="800000"/>
            <a:headEnd/>
            <a:tailEnd/>
          </a:ln>
        </p:spPr>
        <p:txBody>
          <a:bodyPr lIns="0" tIns="0" rIns="0" bIns="0">
            <a:spAutoFit/>
          </a:bodyPr>
          <a:lstStyle/>
          <a:p>
            <a:pPr algn="ctr">
              <a:spcBef>
                <a:spcPts val="1400"/>
              </a:spcBef>
            </a:pPr>
            <a:r>
              <a:rPr lang="en-US" sz="1200" b="1">
                <a:solidFill>
                  <a:schemeClr val="bg1"/>
                </a:solidFill>
                <a:ea typeface="Arial Unicode MS"/>
                <a:cs typeface="Arial Unicode MS"/>
              </a:rPr>
              <a:t>No. of embryos transferred:</a:t>
            </a:r>
            <a:br>
              <a:rPr lang="en-US" sz="1200" b="1">
                <a:solidFill>
                  <a:schemeClr val="bg1"/>
                </a:solidFill>
                <a:ea typeface="Arial Unicode MS"/>
                <a:cs typeface="Arial Unicode MS"/>
              </a:rPr>
            </a:br>
            <a:r>
              <a:rPr lang="en-US" sz="1200" b="1">
                <a:solidFill>
                  <a:schemeClr val="bg1"/>
                </a:solidFill>
                <a:ea typeface="Arial Unicode MS"/>
                <a:cs typeface="Arial Unicode MS"/>
              </a:rPr>
              <a:t>1.8</a:t>
            </a:r>
          </a:p>
        </p:txBody>
      </p:sp>
      <p:sp>
        <p:nvSpPr>
          <p:cNvPr id="12296" name="Text Box 18"/>
          <p:cNvSpPr txBox="1">
            <a:spLocks noChangeArrowheads="1"/>
          </p:cNvSpPr>
          <p:nvPr/>
        </p:nvSpPr>
        <p:spPr bwMode="auto">
          <a:xfrm>
            <a:off x="2528888" y="4497388"/>
            <a:ext cx="927100" cy="215900"/>
          </a:xfrm>
          <a:prstGeom prst="rect">
            <a:avLst/>
          </a:prstGeom>
          <a:noFill/>
          <a:ln w="9525" algn="ctr">
            <a:noFill/>
            <a:miter lim="800000"/>
            <a:headEnd/>
            <a:tailEnd/>
          </a:ln>
        </p:spPr>
        <p:txBody>
          <a:bodyPr lIns="0" tIns="0" rIns="0" bIns="0">
            <a:spAutoFit/>
          </a:bodyPr>
          <a:lstStyle/>
          <a:p>
            <a:pPr algn="ctr">
              <a:spcBef>
                <a:spcPts val="1400"/>
              </a:spcBef>
            </a:pPr>
            <a:r>
              <a:rPr lang="en-US" sz="1400" b="1">
                <a:solidFill>
                  <a:schemeClr val="bg1"/>
                </a:solidFill>
                <a:ea typeface="Arial Unicode MS"/>
                <a:cs typeface="Arial Unicode MS"/>
              </a:rPr>
              <a:t>25.4</a:t>
            </a:r>
          </a:p>
        </p:txBody>
      </p:sp>
      <p:sp>
        <p:nvSpPr>
          <p:cNvPr id="12297" name="Text Box 20"/>
          <p:cNvSpPr txBox="1">
            <a:spLocks noChangeArrowheads="1"/>
          </p:cNvSpPr>
          <p:nvPr/>
        </p:nvSpPr>
        <p:spPr bwMode="auto">
          <a:xfrm>
            <a:off x="6189663" y="4256088"/>
            <a:ext cx="927100" cy="215900"/>
          </a:xfrm>
          <a:prstGeom prst="rect">
            <a:avLst/>
          </a:prstGeom>
          <a:noFill/>
          <a:ln w="9525" algn="ctr">
            <a:noFill/>
            <a:miter lim="800000"/>
            <a:headEnd/>
            <a:tailEnd/>
          </a:ln>
        </p:spPr>
        <p:txBody>
          <a:bodyPr lIns="0" tIns="0" rIns="0" bIns="0">
            <a:spAutoFit/>
          </a:bodyPr>
          <a:lstStyle/>
          <a:p>
            <a:pPr algn="ctr">
              <a:spcBef>
                <a:spcPts val="1400"/>
              </a:spcBef>
            </a:pPr>
            <a:r>
              <a:rPr lang="en-US" sz="1400" b="1">
                <a:solidFill>
                  <a:schemeClr val="bg1"/>
                </a:solidFill>
                <a:ea typeface="Arial Unicode MS"/>
                <a:cs typeface="Arial Unicode MS"/>
              </a:rPr>
              <a:t>34.4</a:t>
            </a:r>
          </a:p>
        </p:txBody>
      </p:sp>
      <p:sp>
        <p:nvSpPr>
          <p:cNvPr id="12298" name="Text Box 22"/>
          <p:cNvSpPr txBox="1">
            <a:spLocks noChangeArrowheads="1"/>
          </p:cNvSpPr>
          <p:nvPr/>
        </p:nvSpPr>
        <p:spPr bwMode="auto">
          <a:xfrm>
            <a:off x="2843213" y="1941513"/>
            <a:ext cx="3429000" cy="304800"/>
          </a:xfrm>
          <a:prstGeom prst="rect">
            <a:avLst/>
          </a:prstGeom>
          <a:noFill/>
          <a:ln w="9525" algn="ctr">
            <a:noFill/>
            <a:miter lim="800000"/>
            <a:headEnd/>
            <a:tailEnd/>
          </a:ln>
        </p:spPr>
        <p:txBody>
          <a:bodyPr lIns="0" tIns="0" rIns="0" bIns="0">
            <a:spAutoFit/>
          </a:bodyPr>
          <a:lstStyle/>
          <a:p>
            <a:pPr algn="ctr" eaLnBrk="0" hangingPunct="0">
              <a:spcBef>
                <a:spcPct val="50000"/>
              </a:spcBef>
            </a:pPr>
            <a:r>
              <a:rPr lang="en-US" sz="2000" b="1">
                <a:ea typeface="Arial Unicode MS"/>
                <a:cs typeface="Arial Unicode MS"/>
              </a:rPr>
              <a:t>ITT Group</a:t>
            </a:r>
          </a:p>
        </p:txBody>
      </p:sp>
      <p:sp>
        <p:nvSpPr>
          <p:cNvPr id="12299" name="Rectangle 33"/>
          <p:cNvSpPr>
            <a:spLocks noChangeArrowheads="1"/>
          </p:cNvSpPr>
          <p:nvPr/>
        </p:nvSpPr>
        <p:spPr bwMode="auto">
          <a:xfrm>
            <a:off x="241300" y="5943600"/>
            <a:ext cx="8902700" cy="701675"/>
          </a:xfrm>
          <a:prstGeom prst="rect">
            <a:avLst/>
          </a:prstGeom>
          <a:noFill/>
          <a:ln w="12700" algn="ctr">
            <a:noFill/>
            <a:miter lim="800000"/>
            <a:headEnd/>
            <a:tailEnd/>
          </a:ln>
        </p:spPr>
        <p:txBody>
          <a:bodyPr lIns="0" tIns="0" rIns="0" bIns="0" anchor="b"/>
          <a:lstStyle/>
          <a:p>
            <a:pPr eaLnBrk="0" hangingPunct="0"/>
            <a:r>
              <a:rPr lang="en-US" sz="1200">
                <a:latin typeface="Calibri" pitchFamily="34" charset="0"/>
                <a:ea typeface="Arial Unicode MS"/>
                <a:cs typeface="Arial Unicode MS"/>
              </a:rPr>
              <a:t>ITT = intent to treat; rFSH = recombinant follicle-stimulating hormone.</a:t>
            </a:r>
            <a:endParaRPr lang="en-US" sz="1200" b="1">
              <a:latin typeface="Calibri" pitchFamily="34" charset="0"/>
              <a:ea typeface="Arial Unicode MS"/>
              <a:cs typeface="Arial Unicode MS"/>
            </a:endParaRPr>
          </a:p>
          <a:p>
            <a:pPr eaLnBrk="0" hangingPunct="0">
              <a:spcBef>
                <a:spcPct val="25000"/>
              </a:spcBef>
            </a:pPr>
            <a:r>
              <a:rPr lang="en-US" sz="1000" b="1">
                <a:latin typeface="Calibri" pitchFamily="34" charset="0"/>
                <a:ea typeface="Arial Unicode MS"/>
                <a:cs typeface="Arial Unicode MS"/>
              </a:rPr>
              <a:t>1.</a:t>
            </a:r>
            <a:r>
              <a:rPr lang="en-US" sz="1000">
                <a:latin typeface="Calibri" pitchFamily="34" charset="0"/>
                <a:ea typeface="Arial Unicode MS"/>
                <a:cs typeface="Arial Unicode MS"/>
              </a:rPr>
              <a:t> Corifollitropin alfa Ensure Study Group. </a:t>
            </a:r>
            <a:r>
              <a:rPr lang="en-US" sz="1000" i="1">
                <a:latin typeface="Calibri" pitchFamily="34" charset="0"/>
                <a:ea typeface="Arial Unicode MS"/>
                <a:cs typeface="Arial Unicode MS"/>
              </a:rPr>
              <a:t>Reprod Biomed Online</a:t>
            </a:r>
            <a:r>
              <a:rPr lang="en-US" sz="1000">
                <a:latin typeface="Calibri" pitchFamily="34" charset="0"/>
                <a:ea typeface="Arial Unicode MS"/>
                <a:cs typeface="Arial Unicode MS"/>
              </a:rPr>
              <a:t>. 2010;21:66‒76.</a:t>
            </a:r>
            <a:endParaRPr lang="en-US" sz="1000">
              <a:latin typeface="Calibri" pitchFamily="34" charset="0"/>
            </a:endParaRPr>
          </a:p>
        </p:txBody>
      </p:sp>
      <p:sp>
        <p:nvSpPr>
          <p:cNvPr id="12300" name="Rectangle 20"/>
          <p:cNvSpPr>
            <a:spLocks noChangeArrowheads="1"/>
          </p:cNvSpPr>
          <p:nvPr/>
        </p:nvSpPr>
        <p:spPr bwMode="auto">
          <a:xfrm>
            <a:off x="1474788" y="5341938"/>
            <a:ext cx="2889250" cy="461962"/>
          </a:xfrm>
          <a:prstGeom prst="rect">
            <a:avLst/>
          </a:prstGeom>
          <a:noFill/>
          <a:ln w="9525">
            <a:noFill/>
            <a:miter lim="800000"/>
            <a:headEnd/>
            <a:tailEnd/>
          </a:ln>
        </p:spPr>
        <p:txBody>
          <a:bodyPr wrap="none">
            <a:spAutoFit/>
          </a:bodyPr>
          <a:lstStyle/>
          <a:p>
            <a:pPr algn="ctr"/>
            <a:r>
              <a:rPr lang="en-US" sz="1200" b="1"/>
              <a:t>ELONVA</a:t>
            </a:r>
            <a:r>
              <a:rPr lang="en-US" sz="1200" b="1" baseline="30000"/>
              <a:t>™</a:t>
            </a:r>
            <a:r>
              <a:rPr lang="en-US" sz="1200" b="1"/>
              <a:t> (corifollitropin alfa) 100 µg</a:t>
            </a:r>
            <a:br>
              <a:rPr lang="en-US" sz="1200" b="1"/>
            </a:br>
            <a:r>
              <a:rPr lang="en-US" sz="1200" b="1"/>
              <a:t>(n=268)</a:t>
            </a:r>
          </a:p>
        </p:txBody>
      </p:sp>
      <p:sp>
        <p:nvSpPr>
          <p:cNvPr id="12301" name="Rectangle 21"/>
          <p:cNvSpPr>
            <a:spLocks noChangeArrowheads="1"/>
          </p:cNvSpPr>
          <p:nvPr/>
        </p:nvSpPr>
        <p:spPr bwMode="auto">
          <a:xfrm>
            <a:off x="6034088" y="5341938"/>
            <a:ext cx="1184275" cy="461962"/>
          </a:xfrm>
          <a:prstGeom prst="rect">
            <a:avLst/>
          </a:prstGeom>
          <a:noFill/>
          <a:ln w="9525">
            <a:noFill/>
            <a:miter lim="800000"/>
            <a:headEnd/>
            <a:tailEnd/>
          </a:ln>
        </p:spPr>
        <p:txBody>
          <a:bodyPr wrap="none">
            <a:spAutoFit/>
          </a:bodyPr>
          <a:lstStyle/>
          <a:p>
            <a:pPr algn="ctr"/>
            <a:r>
              <a:rPr lang="en-US" sz="1200" b="1"/>
              <a:t>rFSH 150 IU/d</a:t>
            </a:r>
          </a:p>
          <a:p>
            <a:pPr algn="ctr"/>
            <a:r>
              <a:rPr lang="en-US" sz="1200" b="1"/>
              <a:t>(n=128)</a:t>
            </a:r>
          </a:p>
        </p:txBody>
      </p:sp>
      <p:sp>
        <p:nvSpPr>
          <p:cNvPr id="12302" name="Text Box 223"/>
          <p:cNvSpPr txBox="1">
            <a:spLocks noChangeArrowheads="1"/>
          </p:cNvSpPr>
          <p:nvPr/>
        </p:nvSpPr>
        <p:spPr bwMode="auto">
          <a:xfrm>
            <a:off x="44450" y="0"/>
            <a:ext cx="603250" cy="168275"/>
          </a:xfrm>
          <a:prstGeom prst="rect">
            <a:avLst/>
          </a:prstGeom>
          <a:noFill/>
          <a:ln w="9525" algn="ctr">
            <a:solidFill>
              <a:schemeClr val="tx1"/>
            </a:solidFill>
            <a:miter lim="800000"/>
            <a:headEnd/>
            <a:tailEnd/>
          </a:ln>
        </p:spPr>
        <p:txBody>
          <a:bodyPr lIns="0" tIns="0" rIns="0" bIns="0">
            <a:spAutoFit/>
          </a:bodyPr>
          <a:lstStyle/>
          <a:p>
            <a:pPr algn="ctr" eaLnBrk="0" hangingPunct="0">
              <a:spcBef>
                <a:spcPct val="50000"/>
              </a:spcBef>
            </a:pPr>
            <a:r>
              <a:rPr lang="en-US" sz="1100">
                <a:latin typeface="Calibri" pitchFamily="34" charset="0"/>
                <a:ea typeface="Arial Unicode MS"/>
                <a:cs typeface="Arial Unicode MS"/>
              </a:rPr>
              <a:t>Ensure</a:t>
            </a: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Rectangle 2"/>
          <p:cNvSpPr>
            <a:spLocks noGrp="1" noChangeArrowheads="1"/>
          </p:cNvSpPr>
          <p:nvPr>
            <p:ph type="title"/>
          </p:nvPr>
        </p:nvSpPr>
        <p:spPr>
          <a:xfrm>
            <a:off x="107950" y="274638"/>
            <a:ext cx="8928100" cy="777875"/>
          </a:xfrm>
        </p:spPr>
        <p:txBody>
          <a:bodyPr/>
          <a:lstStyle/>
          <a:p>
            <a:r>
              <a:rPr lang="en-US" sz="3200" smtClean="0"/>
              <a:t>Ensure: Percentage of Patients With AEs/SAEs</a:t>
            </a:r>
            <a:r>
              <a:rPr lang="en-US" sz="3200" baseline="30000" smtClean="0"/>
              <a:t>1</a:t>
            </a:r>
            <a:r>
              <a:rPr lang="en-US" smtClean="0"/>
              <a:t> </a:t>
            </a:r>
          </a:p>
        </p:txBody>
      </p:sp>
      <p:sp>
        <p:nvSpPr>
          <p:cNvPr id="115714" name="Text Box 4"/>
          <p:cNvSpPr txBox="1">
            <a:spLocks noChangeArrowheads="1"/>
          </p:cNvSpPr>
          <p:nvPr/>
        </p:nvSpPr>
        <p:spPr bwMode="auto">
          <a:xfrm>
            <a:off x="236538" y="5661025"/>
            <a:ext cx="8651875" cy="962025"/>
          </a:xfrm>
          <a:prstGeom prst="rect">
            <a:avLst/>
          </a:prstGeom>
          <a:noFill/>
          <a:ln w="12700" algn="ctr">
            <a:noFill/>
            <a:miter lim="800000"/>
            <a:headEnd/>
            <a:tailEnd/>
          </a:ln>
        </p:spPr>
        <p:txBody>
          <a:bodyPr lIns="0" tIns="0" rIns="0" bIns="0" anchor="b"/>
          <a:lstStyle/>
          <a:p>
            <a:pPr eaLnBrk="0" hangingPunct="0"/>
            <a:r>
              <a:rPr lang="en-US" sz="1200" b="1">
                <a:latin typeface="Calibri" pitchFamily="34" charset="0"/>
                <a:ea typeface="MS PGothic"/>
                <a:cs typeface="Arial Unicode MS"/>
              </a:rPr>
              <a:t>AE = adverse event; </a:t>
            </a:r>
            <a:endParaRPr lang="hr-HR" sz="1200" b="1">
              <a:latin typeface="Calibri" pitchFamily="34" charset="0"/>
              <a:ea typeface="MS PGothic"/>
              <a:cs typeface="Arial Unicode MS"/>
            </a:endParaRPr>
          </a:p>
          <a:p>
            <a:pPr eaLnBrk="0" hangingPunct="0"/>
            <a:r>
              <a:rPr lang="en-US" sz="1200" b="1">
                <a:latin typeface="Calibri" pitchFamily="34" charset="0"/>
                <a:ea typeface="MS PGothic"/>
                <a:cs typeface="Arial Unicode MS"/>
              </a:rPr>
              <a:t>SAE = serious adverse event; </a:t>
            </a:r>
            <a:endParaRPr lang="hr-HR" sz="1200" b="1">
              <a:latin typeface="Calibri" pitchFamily="34" charset="0"/>
              <a:ea typeface="Arial Unicode MS"/>
              <a:cs typeface="Arial Unicode MS"/>
            </a:endParaRPr>
          </a:p>
          <a:p>
            <a:pPr eaLnBrk="0" hangingPunct="0"/>
            <a:r>
              <a:rPr lang="en-US" sz="1200" b="1">
                <a:latin typeface="Calibri" pitchFamily="34" charset="0"/>
                <a:ea typeface="MS PGothic"/>
                <a:cs typeface="MS PGothic"/>
              </a:rPr>
              <a:t>AST = all-subjects-treated; </a:t>
            </a:r>
            <a:endParaRPr lang="hr-HR" sz="1200" b="1">
              <a:latin typeface="Calibri" pitchFamily="34" charset="0"/>
              <a:ea typeface="Arial Unicode MS"/>
              <a:cs typeface="Arial Unicode MS"/>
            </a:endParaRPr>
          </a:p>
          <a:p>
            <a:pPr eaLnBrk="0" hangingPunct="0"/>
            <a:r>
              <a:rPr lang="en-US" sz="1200" b="1">
                <a:latin typeface="Calibri" pitchFamily="34" charset="0"/>
                <a:ea typeface="MS PGothic"/>
                <a:cs typeface="MS PGothic"/>
              </a:rPr>
              <a:t>rFSH = recombinant follicle-stimulating hormone; </a:t>
            </a:r>
          </a:p>
          <a:p>
            <a:pPr eaLnBrk="0" hangingPunct="0"/>
            <a:r>
              <a:rPr lang="en-US" sz="1200" b="1">
                <a:latin typeface="Calibri" pitchFamily="34" charset="0"/>
                <a:ea typeface="MS PGothic"/>
                <a:cs typeface="MS PGothic"/>
              </a:rPr>
              <a:t>OHSS = ovarian hyperstimulation syndrome</a:t>
            </a:r>
          </a:p>
          <a:p>
            <a:pPr eaLnBrk="0" hangingPunct="0">
              <a:spcBef>
                <a:spcPct val="25000"/>
              </a:spcBef>
            </a:pPr>
            <a:r>
              <a:rPr lang="en-US" sz="1000" b="1">
                <a:latin typeface="Calibri" pitchFamily="34" charset="0"/>
                <a:ea typeface="MS PGothic"/>
                <a:cs typeface="MS PGothic"/>
              </a:rPr>
              <a:t>1. </a:t>
            </a:r>
            <a:r>
              <a:rPr lang="en-US" sz="1000">
                <a:latin typeface="Calibri" pitchFamily="34" charset="0"/>
                <a:ea typeface="MS PGothic"/>
                <a:cs typeface="MS PGothic"/>
              </a:rPr>
              <a:t>Corifollitropin alfa Ensure Study Group. </a:t>
            </a:r>
            <a:r>
              <a:rPr lang="en-US" sz="1000" i="1">
                <a:latin typeface="Calibri" pitchFamily="34" charset="0"/>
                <a:ea typeface="MS PGothic"/>
                <a:cs typeface="MS PGothic"/>
              </a:rPr>
              <a:t>Reprod Biomed Online. </a:t>
            </a:r>
            <a:r>
              <a:rPr lang="en-US" sz="1000">
                <a:latin typeface="Calibri" pitchFamily="34" charset="0"/>
                <a:ea typeface="MS PGothic"/>
                <a:cs typeface="MS PGothic"/>
              </a:rPr>
              <a:t>2010;21:66‒76.</a:t>
            </a:r>
          </a:p>
        </p:txBody>
      </p:sp>
      <p:sp>
        <p:nvSpPr>
          <p:cNvPr id="115715" name="Rectangle 57"/>
          <p:cNvSpPr>
            <a:spLocks noChangeArrowheads="1"/>
          </p:cNvSpPr>
          <p:nvPr/>
        </p:nvSpPr>
        <p:spPr bwMode="auto">
          <a:xfrm>
            <a:off x="407988" y="1385888"/>
            <a:ext cx="8340725" cy="304800"/>
          </a:xfrm>
          <a:prstGeom prst="rect">
            <a:avLst/>
          </a:prstGeom>
          <a:noFill/>
          <a:ln w="9525" algn="ctr">
            <a:noFill/>
            <a:miter lim="800000"/>
            <a:headEnd/>
            <a:tailEnd/>
          </a:ln>
        </p:spPr>
        <p:txBody>
          <a:bodyPr lIns="0" tIns="0" rIns="0" bIns="0">
            <a:spAutoFit/>
          </a:bodyPr>
          <a:lstStyle/>
          <a:p>
            <a:pPr algn="ctr" eaLnBrk="0" hangingPunct="0"/>
            <a:r>
              <a:rPr lang="en-US" sz="2000" b="1">
                <a:latin typeface="Calibri" pitchFamily="34" charset="0"/>
                <a:ea typeface="Arial Unicode MS"/>
                <a:cs typeface="Arial Unicode MS"/>
              </a:rPr>
              <a:t>AST Group</a:t>
            </a:r>
          </a:p>
        </p:txBody>
      </p:sp>
      <p:sp>
        <p:nvSpPr>
          <p:cNvPr id="115716" name="Text Box 223"/>
          <p:cNvSpPr txBox="1">
            <a:spLocks noChangeArrowheads="1"/>
          </p:cNvSpPr>
          <p:nvPr/>
        </p:nvSpPr>
        <p:spPr bwMode="auto">
          <a:xfrm>
            <a:off x="44450" y="0"/>
            <a:ext cx="603250" cy="168275"/>
          </a:xfrm>
          <a:prstGeom prst="rect">
            <a:avLst/>
          </a:prstGeom>
          <a:noFill/>
          <a:ln w="9525" algn="ctr">
            <a:solidFill>
              <a:schemeClr val="tx1"/>
            </a:solidFill>
            <a:miter lim="800000"/>
            <a:headEnd/>
            <a:tailEnd/>
          </a:ln>
        </p:spPr>
        <p:txBody>
          <a:bodyPr lIns="0" tIns="0" rIns="0" bIns="0">
            <a:spAutoFit/>
          </a:bodyPr>
          <a:lstStyle/>
          <a:p>
            <a:pPr algn="ctr" eaLnBrk="0" hangingPunct="0">
              <a:spcBef>
                <a:spcPct val="50000"/>
              </a:spcBef>
            </a:pPr>
            <a:r>
              <a:rPr lang="en-US" sz="1100">
                <a:solidFill>
                  <a:srgbClr val="FFFFFF"/>
                </a:solidFill>
                <a:latin typeface="Calibri" pitchFamily="34" charset="0"/>
                <a:ea typeface="Arial Unicode MS"/>
                <a:cs typeface="Arial Unicode MS"/>
              </a:rPr>
              <a:t>Ensure</a:t>
            </a:r>
          </a:p>
        </p:txBody>
      </p:sp>
      <p:graphicFrame>
        <p:nvGraphicFramePr>
          <p:cNvPr id="105497" name="Group 25"/>
          <p:cNvGraphicFramePr>
            <a:graphicFrameLocks noGrp="1"/>
          </p:cNvGraphicFramePr>
          <p:nvPr/>
        </p:nvGraphicFramePr>
        <p:xfrm>
          <a:off x="390525" y="1922463"/>
          <a:ext cx="8374063" cy="3430595"/>
        </p:xfrm>
        <a:graphic>
          <a:graphicData uri="http://schemas.openxmlformats.org/drawingml/2006/table">
            <a:tbl>
              <a:tblPr/>
              <a:tblGrid>
                <a:gridCol w="3684588"/>
                <a:gridCol w="2598737"/>
                <a:gridCol w="2090738"/>
              </a:tblGrid>
              <a:tr h="1115512">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nl-NL" sz="1600" b="1" i="0" u="none" strike="noStrike" cap="none" normalizeH="0" baseline="0" dirty="0" smtClean="0">
                        <a:ln>
                          <a:noFill/>
                        </a:ln>
                        <a:solidFill>
                          <a:schemeClr val="bg1"/>
                        </a:solidFill>
                        <a:effectLst/>
                        <a:latin typeface="Arial Narrow" pitchFamily="34" charset="0"/>
                        <a:cs typeface="Arial" pitchFamily="34" charset="0"/>
                        <a:sym typeface="Symbol" pitchFamily="18" charset="2"/>
                      </a:endParaRPr>
                    </a:p>
                  </a:txBody>
                  <a:tcPr marL="94519" marR="94519" marT="45695" marB="45695" anchor="b"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1600" b="1" i="0" u="none" strike="noStrike" cap="none" normalizeH="0" baseline="0" smtClean="0">
                          <a:ln>
                            <a:noFill/>
                          </a:ln>
                          <a:solidFill>
                            <a:schemeClr val="bg1"/>
                          </a:solidFill>
                          <a:effectLst/>
                          <a:latin typeface="Arial Narrow" pitchFamily="34" charset="0"/>
                          <a:cs typeface="Arial" pitchFamily="34" charset="0"/>
                          <a:sym typeface="Symbol" pitchFamily="18" charset="2"/>
                        </a:rPr>
                        <a:t>ELONVA</a:t>
                      </a:r>
                      <a:r>
                        <a:rPr kumimoji="0" lang="en-US" sz="1600" b="1" i="0" u="none" strike="noStrike" cap="none" normalizeH="0" baseline="0" smtClean="0">
                          <a:ln>
                            <a:noFill/>
                          </a:ln>
                          <a:solidFill>
                            <a:schemeClr val="bg1"/>
                          </a:solidFill>
                          <a:effectLst/>
                          <a:latin typeface="Arial Narrow" pitchFamily="34" charset="0"/>
                          <a:cs typeface="Arial" pitchFamily="34" charset="0"/>
                        </a:rPr>
                        <a:t>™</a:t>
                      </a:r>
                      <a:r>
                        <a:rPr kumimoji="0" lang="en-US" sz="1600" b="1" i="0" u="none" strike="noStrike" cap="none" normalizeH="0" baseline="0" smtClean="0">
                          <a:ln>
                            <a:noFill/>
                          </a:ln>
                          <a:solidFill>
                            <a:schemeClr val="bg1"/>
                          </a:solidFill>
                          <a:effectLst/>
                          <a:latin typeface="Arial Narrow" pitchFamily="34" charset="0"/>
                          <a:cs typeface="Arial" pitchFamily="34" charset="0"/>
                          <a:sym typeface="Symbol" pitchFamily="18" charset="2"/>
                        </a:rPr>
                        <a:t> </a:t>
                      </a:r>
                      <a:br>
                        <a:rPr kumimoji="0" lang="en-US" sz="1600" b="1" i="0" u="none" strike="noStrike" cap="none" normalizeH="0" baseline="0" smtClean="0">
                          <a:ln>
                            <a:noFill/>
                          </a:ln>
                          <a:solidFill>
                            <a:schemeClr val="bg1"/>
                          </a:solidFill>
                          <a:effectLst/>
                          <a:latin typeface="Arial Narrow" pitchFamily="34" charset="0"/>
                          <a:cs typeface="Arial" pitchFamily="34" charset="0"/>
                          <a:sym typeface="Symbol" pitchFamily="18" charset="2"/>
                        </a:rPr>
                      </a:br>
                      <a:r>
                        <a:rPr kumimoji="0" lang="en-US" sz="1600" b="1" i="0" u="none" strike="noStrike" cap="none" normalizeH="0" baseline="0" smtClean="0">
                          <a:ln>
                            <a:noFill/>
                          </a:ln>
                          <a:solidFill>
                            <a:schemeClr val="bg1"/>
                          </a:solidFill>
                          <a:effectLst/>
                          <a:latin typeface="Arial Narrow" pitchFamily="34" charset="0"/>
                          <a:cs typeface="Arial" pitchFamily="34" charset="0"/>
                          <a:sym typeface="Symbol" pitchFamily="18" charset="2"/>
                        </a:rPr>
                        <a:t>(corifollitropin alfa)</a:t>
                      </a:r>
                    </a:p>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1600" b="1" i="0" u="none" strike="noStrike" cap="none" normalizeH="0" baseline="0" smtClean="0">
                          <a:ln>
                            <a:noFill/>
                          </a:ln>
                          <a:solidFill>
                            <a:schemeClr val="bg1"/>
                          </a:solidFill>
                          <a:effectLst/>
                          <a:latin typeface="Arial Narrow" pitchFamily="34" charset="0"/>
                          <a:cs typeface="Arial" pitchFamily="34" charset="0"/>
                          <a:sym typeface="Symbol" pitchFamily="18" charset="2"/>
                        </a:rPr>
                        <a:t>100 </a:t>
                      </a:r>
                      <a:r>
                        <a:rPr kumimoji="0" lang="el-GR" sz="1600" b="1" i="0" u="none" strike="noStrike" cap="none" normalizeH="0" baseline="0" smtClean="0">
                          <a:ln>
                            <a:noFill/>
                          </a:ln>
                          <a:solidFill>
                            <a:schemeClr val="bg1"/>
                          </a:solidFill>
                          <a:effectLst/>
                          <a:latin typeface="Arial Narrow" pitchFamily="34" charset="0"/>
                          <a:cs typeface="Arial" pitchFamily="34" charset="0"/>
                        </a:rPr>
                        <a:t>μ</a:t>
                      </a:r>
                      <a:r>
                        <a:rPr kumimoji="0" lang="en-US" sz="1600" b="1" i="0" u="none" strike="noStrike" cap="none" normalizeH="0" baseline="0" smtClean="0">
                          <a:ln>
                            <a:noFill/>
                          </a:ln>
                          <a:solidFill>
                            <a:schemeClr val="bg1"/>
                          </a:solidFill>
                          <a:effectLst/>
                          <a:latin typeface="Arial Narrow" pitchFamily="34" charset="0"/>
                          <a:cs typeface="Arial" pitchFamily="34" charset="0"/>
                          <a:sym typeface="Symbol" pitchFamily="18" charset="2"/>
                        </a:rPr>
                        <a:t>g</a:t>
                      </a:r>
                      <a:br>
                        <a:rPr kumimoji="0" lang="en-US" sz="1600" b="1" i="0" u="none" strike="noStrike" cap="none" normalizeH="0" baseline="0" smtClean="0">
                          <a:ln>
                            <a:noFill/>
                          </a:ln>
                          <a:solidFill>
                            <a:schemeClr val="bg1"/>
                          </a:solidFill>
                          <a:effectLst/>
                          <a:latin typeface="Arial Narrow" pitchFamily="34" charset="0"/>
                          <a:cs typeface="Arial" pitchFamily="34" charset="0"/>
                          <a:sym typeface="Symbol" pitchFamily="18" charset="2"/>
                        </a:rPr>
                      </a:br>
                      <a:r>
                        <a:rPr kumimoji="0" lang="en-US" sz="1600" b="1" i="0" u="none" strike="noStrike" cap="none" normalizeH="0" baseline="0" smtClean="0">
                          <a:ln>
                            <a:noFill/>
                          </a:ln>
                          <a:solidFill>
                            <a:schemeClr val="bg1"/>
                          </a:solidFill>
                          <a:effectLst/>
                          <a:latin typeface="Arial Narrow" pitchFamily="34" charset="0"/>
                          <a:cs typeface="Arial" pitchFamily="34" charset="0"/>
                          <a:sym typeface="Symbol" pitchFamily="18" charset="2"/>
                        </a:rPr>
                        <a:t>(n=268)</a:t>
                      </a:r>
                    </a:p>
                  </a:txBody>
                  <a:tcPr marL="94519" marR="94519" marT="45695" marB="45695" anchor="b" horzOverflow="overflow">
                    <a:lnL>
                      <a:noFill/>
                    </a:lnL>
                    <a:lnR>
                      <a:noFill/>
                    </a:lnR>
                    <a:lnT w="12700" cap="flat" cmpd="sng" algn="ctr">
                      <a:solidFill>
                        <a:schemeClr val="bg1"/>
                      </a:solidFill>
                      <a:prstDash val="solid"/>
                      <a:round/>
                      <a:headEnd type="none" w="med" len="med"/>
                      <a:tailEnd type="none" w="med" len="med"/>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1600" b="1" i="0" u="none" strike="noStrike" cap="none" normalizeH="0" baseline="0" smtClean="0">
                          <a:ln>
                            <a:noFill/>
                          </a:ln>
                          <a:solidFill>
                            <a:schemeClr val="bg1"/>
                          </a:solidFill>
                          <a:effectLst/>
                          <a:latin typeface="Arial Narrow" pitchFamily="34" charset="0"/>
                          <a:cs typeface="Arial" pitchFamily="34" charset="0"/>
                        </a:rPr>
                        <a:t>rFSH</a:t>
                      </a:r>
                      <a:br>
                        <a:rPr kumimoji="0" lang="en-US" sz="1600" b="1" i="0" u="none" strike="noStrike" cap="none" normalizeH="0" baseline="0" smtClean="0">
                          <a:ln>
                            <a:noFill/>
                          </a:ln>
                          <a:solidFill>
                            <a:schemeClr val="bg1"/>
                          </a:solidFill>
                          <a:effectLst/>
                          <a:latin typeface="Arial Narrow" pitchFamily="34" charset="0"/>
                          <a:cs typeface="Arial" pitchFamily="34" charset="0"/>
                        </a:rPr>
                      </a:br>
                      <a:r>
                        <a:rPr kumimoji="0" lang="en-US" sz="1600" b="1" i="0" u="none" strike="noStrike" cap="none" normalizeH="0" baseline="0" smtClean="0">
                          <a:ln>
                            <a:noFill/>
                          </a:ln>
                          <a:solidFill>
                            <a:schemeClr val="bg1"/>
                          </a:solidFill>
                          <a:effectLst/>
                          <a:latin typeface="Arial Narrow" pitchFamily="34" charset="0"/>
                          <a:cs typeface="Arial" pitchFamily="34" charset="0"/>
                        </a:rPr>
                        <a:t>150 IU/d</a:t>
                      </a:r>
                      <a:br>
                        <a:rPr kumimoji="0" lang="en-US" sz="1600" b="1" i="0" u="none" strike="noStrike" cap="none" normalizeH="0" baseline="0" smtClean="0">
                          <a:ln>
                            <a:noFill/>
                          </a:ln>
                          <a:solidFill>
                            <a:schemeClr val="bg1"/>
                          </a:solidFill>
                          <a:effectLst/>
                          <a:latin typeface="Arial Narrow" pitchFamily="34" charset="0"/>
                          <a:cs typeface="Arial" pitchFamily="34" charset="0"/>
                        </a:rPr>
                      </a:br>
                      <a:r>
                        <a:rPr kumimoji="0" lang="en-US" sz="1600" b="1" i="0" u="none" strike="noStrike" cap="none" normalizeH="0" baseline="0" smtClean="0">
                          <a:ln>
                            <a:noFill/>
                          </a:ln>
                          <a:solidFill>
                            <a:schemeClr val="bg1"/>
                          </a:solidFill>
                          <a:effectLst/>
                          <a:latin typeface="Arial Narrow" pitchFamily="34" charset="0"/>
                          <a:cs typeface="Arial" pitchFamily="34" charset="0"/>
                        </a:rPr>
                        <a:t>(n=129)</a:t>
                      </a:r>
                      <a:endParaRPr kumimoji="0" lang="en-US" sz="1600" b="1" i="0" u="none" strike="noStrike" cap="none" normalizeH="0" baseline="0" smtClean="0">
                        <a:ln>
                          <a:noFill/>
                        </a:ln>
                        <a:solidFill>
                          <a:schemeClr val="bg1"/>
                        </a:solidFill>
                        <a:effectLst/>
                        <a:latin typeface="Arial Narrow" pitchFamily="34" charset="0"/>
                        <a:cs typeface="Arial" pitchFamily="34" charset="0"/>
                        <a:sym typeface="Symbol" pitchFamily="18" charset="2"/>
                      </a:endParaRPr>
                    </a:p>
                  </a:txBody>
                  <a:tcPr marL="94519" marR="94519" marT="45695" marB="45695" anchor="b" horzOverflow="overflow">
                    <a:lnL>
                      <a:noFill/>
                    </a:lnL>
                    <a:lnR>
                      <a:noFill/>
                    </a:lnR>
                    <a:lnT w="12700" cap="flat" cmpd="sng" algn="ctr">
                      <a:solidFill>
                        <a:schemeClr val="bg1"/>
                      </a:solidFill>
                      <a:prstDash val="solid"/>
                      <a:round/>
                      <a:headEnd type="none" w="med" len="med"/>
                      <a:tailEnd type="none" w="med" len="med"/>
                    </a:lnT>
                    <a:lnB>
                      <a:noFill/>
                    </a:lnB>
                    <a:lnTlToBr>
                      <a:noFill/>
                    </a:lnTlToBr>
                    <a:lnBlToTr>
                      <a:noFill/>
                    </a:lnBlToTr>
                    <a:solidFill>
                      <a:schemeClr val="accent1"/>
                    </a:solidFill>
                  </a:tcPr>
                </a:tc>
              </a:tr>
              <a:tr h="562413">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SAEs, % (n)</a:t>
                      </a:r>
                    </a:p>
                  </a:txBody>
                  <a:tcPr marL="94519" marR="94519" marT="45695" marB="45695" anchor="ctr" horzOverflow="overflow">
                    <a:lnL>
                      <a:noFill/>
                    </a:lnL>
                    <a:lnR>
                      <a:noFill/>
                    </a:lnR>
                    <a:lnT>
                      <a:noFill/>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1600" b="0" i="0" u="none" strike="noStrike" cap="none" normalizeH="0" baseline="0" smtClean="0">
                          <a:ln>
                            <a:noFill/>
                          </a:ln>
                          <a:solidFill>
                            <a:schemeClr val="tx1"/>
                          </a:solidFill>
                          <a:effectLst/>
                          <a:latin typeface="Arial Narrow" pitchFamily="34" charset="0"/>
                          <a:cs typeface="Arial" pitchFamily="34" charset="0"/>
                        </a:rPr>
                        <a:t>7.5 (20)</a:t>
                      </a:r>
                    </a:p>
                  </a:txBody>
                  <a:tcPr marL="94519" marR="94519" marT="45695" marB="45695" anchor="ctr" horzOverflow="overflow">
                    <a:lnL>
                      <a:noFill/>
                    </a:lnL>
                    <a:lnR>
                      <a:noFill/>
                    </a:lnR>
                    <a:lnT>
                      <a:noFill/>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1600" b="0" i="0" u="none" strike="noStrike" cap="none" normalizeH="0" baseline="0" smtClean="0">
                          <a:ln>
                            <a:noFill/>
                          </a:ln>
                          <a:solidFill>
                            <a:schemeClr val="tx1"/>
                          </a:solidFill>
                          <a:effectLst/>
                          <a:latin typeface="Arial Narrow" pitchFamily="34" charset="0"/>
                          <a:cs typeface="Arial" pitchFamily="34" charset="0"/>
                        </a:rPr>
                        <a:t>6.3 (8)</a:t>
                      </a:r>
                    </a:p>
                  </a:txBody>
                  <a:tcPr marL="94519" marR="94519" marT="45695" marB="45695" anchor="ctr" horzOverflow="overflow">
                    <a:lnL>
                      <a:noFill/>
                    </a:lnL>
                    <a:lnR>
                      <a:noFill/>
                    </a:lnR>
                    <a:lnT>
                      <a:noFill/>
                    </a:lnT>
                    <a:lnB w="3175" cap="flat" cmpd="sng" algn="ctr">
                      <a:solidFill>
                        <a:schemeClr val="tx1"/>
                      </a:solidFill>
                      <a:prstDash val="sysDash"/>
                      <a:round/>
                      <a:headEnd type="none" w="med" len="med"/>
                      <a:tailEnd type="none" w="med" len="med"/>
                    </a:lnB>
                    <a:lnTlToBr>
                      <a:noFill/>
                    </a:lnTlToBr>
                    <a:lnBlToTr>
                      <a:noFill/>
                    </a:lnBlToTr>
                    <a:noFill/>
                  </a:tcPr>
                </a:tc>
              </a:tr>
              <a:tr h="562413">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1600" b="0" i="0" u="none" strike="noStrike" cap="none" normalizeH="0" baseline="0" smtClean="0">
                          <a:ln>
                            <a:noFill/>
                          </a:ln>
                          <a:solidFill>
                            <a:schemeClr val="tx1"/>
                          </a:solidFill>
                          <a:effectLst/>
                          <a:latin typeface="Arial Narrow" pitchFamily="34" charset="0"/>
                          <a:cs typeface="Arial" pitchFamily="34" charset="0"/>
                        </a:rPr>
                        <a:t>Total AEs, % (n)</a:t>
                      </a:r>
                    </a:p>
                  </a:txBody>
                  <a:tcPr marL="94519" marR="94519" marT="45695" marB="45695" anchor="ctr" horzOverflow="overflow">
                    <a:lnL>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1600" b="0" i="0" u="none" strike="noStrike" cap="none" normalizeH="0" baseline="0" smtClean="0">
                          <a:ln>
                            <a:noFill/>
                          </a:ln>
                          <a:solidFill>
                            <a:schemeClr val="tx1"/>
                          </a:solidFill>
                          <a:effectLst/>
                          <a:latin typeface="Arial Narrow" pitchFamily="34" charset="0"/>
                          <a:cs typeface="Arial" pitchFamily="34" charset="0"/>
                          <a:sym typeface="Symbol" pitchFamily="18" charset="2"/>
                        </a:rPr>
                        <a:t>55.2 (148)</a:t>
                      </a:r>
                    </a:p>
                  </a:txBody>
                  <a:tcPr marL="94519" marR="94519" marT="45695" marB="45695" anchor="ctr" horzOverflow="overflow">
                    <a:lnL>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1600" b="0" i="0" u="none" strike="noStrike" cap="none" normalizeH="0" baseline="0" smtClean="0">
                          <a:ln>
                            <a:noFill/>
                          </a:ln>
                          <a:solidFill>
                            <a:schemeClr val="tx1"/>
                          </a:solidFill>
                          <a:effectLst/>
                          <a:latin typeface="Arial Narrow" pitchFamily="34" charset="0"/>
                          <a:cs typeface="Arial" pitchFamily="34" charset="0"/>
                          <a:sym typeface="Symbol" pitchFamily="18" charset="2"/>
                        </a:rPr>
                        <a:t>53.5 (69)</a:t>
                      </a:r>
                    </a:p>
                  </a:txBody>
                  <a:tcPr marL="94519" marR="94519" marT="45695" marB="45695" anchor="ctr" horzOverflow="overflow">
                    <a:lnL>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r>
              <a:tr h="562413">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1600" b="0" i="0" u="none" strike="noStrike" cap="none" normalizeH="0" baseline="0" smtClean="0">
                          <a:ln>
                            <a:noFill/>
                          </a:ln>
                          <a:solidFill>
                            <a:schemeClr val="tx1"/>
                          </a:solidFill>
                          <a:effectLst/>
                          <a:latin typeface="Arial Narrow" pitchFamily="34" charset="0"/>
                          <a:cs typeface="Arial" pitchFamily="34" charset="0"/>
                        </a:rPr>
                        <a:t>Discontinued due to an AE, %</a:t>
                      </a:r>
                    </a:p>
                  </a:txBody>
                  <a:tcPr marL="94519" marR="94519" marT="45695" marB="45695" anchor="ctr" horzOverflow="overflow">
                    <a:lnL>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1600" b="0" i="0" u="none" strike="noStrike" cap="none" normalizeH="0" baseline="0" smtClean="0">
                          <a:ln>
                            <a:noFill/>
                          </a:ln>
                          <a:solidFill>
                            <a:schemeClr val="tx1"/>
                          </a:solidFill>
                          <a:effectLst/>
                          <a:latin typeface="Arial Narrow" pitchFamily="34" charset="0"/>
                          <a:cs typeface="Arial" pitchFamily="34" charset="0"/>
                          <a:sym typeface="Symbol" pitchFamily="18" charset="2"/>
                        </a:rPr>
                        <a:t>0</a:t>
                      </a:r>
                    </a:p>
                  </a:txBody>
                  <a:tcPr marL="94519" marR="94519" marT="45695" marB="45695" anchor="ctr" horzOverflow="overflow">
                    <a:lnL>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sym typeface="Symbol" pitchFamily="18" charset="2"/>
                        </a:rPr>
                        <a:t>0</a:t>
                      </a:r>
                    </a:p>
                  </a:txBody>
                  <a:tcPr marL="94519" marR="94519" marT="45695" marB="45695" anchor="ctr" horzOverflow="overflow">
                    <a:lnL>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r>
              <a:tr h="627835">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OHSS, %</a:t>
                      </a:r>
                    </a:p>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Moderate or severe OHSS, % </a:t>
                      </a:r>
                    </a:p>
                  </a:txBody>
                  <a:tcPr marL="94519" marR="94519" marT="45695" marB="45695" anchor="ctr" horzOverflow="overflow">
                    <a:lnL>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sym typeface="Symbol" pitchFamily="18" charset="2"/>
                        </a:rPr>
                        <a:t>6.7</a:t>
                      </a:r>
                    </a:p>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sym typeface="Symbol" pitchFamily="18" charset="2"/>
                        </a:rPr>
                        <a:t>3.4</a:t>
                      </a:r>
                    </a:p>
                  </a:txBody>
                  <a:tcPr marL="94519" marR="94519" marT="45695" marB="45695" anchor="ctr" horzOverflow="overflow">
                    <a:lnL>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sym typeface="Symbol" pitchFamily="18" charset="2"/>
                        </a:rPr>
                        <a:t>4.7</a:t>
                      </a:r>
                    </a:p>
                    <a:p>
                      <a:pPr marL="0" marR="0" lvl="0" indent="0" algn="ctr" defTabSz="914400" rtl="0" eaLnBrk="1" fontAlgn="base" latinLnBrk="0" hangingPunct="1">
                        <a:lnSpc>
                          <a:spcPct val="100000"/>
                        </a:lnSpc>
                        <a:spcBef>
                          <a:spcPct val="20000"/>
                        </a:spcBef>
                        <a:spcAft>
                          <a:spcPct val="0"/>
                        </a:spcAft>
                        <a:buClr>
                          <a:schemeClr val="tx1"/>
                        </a:buClr>
                        <a:buSzTx/>
                        <a:buFontTx/>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sym typeface="Symbol" pitchFamily="18" charset="2"/>
                        </a:rPr>
                        <a:t>1.6</a:t>
                      </a:r>
                    </a:p>
                  </a:txBody>
                  <a:tcPr marL="94519" marR="94519" marT="45695" marB="45695" anchor="ctr" horzOverflow="overflow">
                    <a:lnL>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Rectangle 2"/>
          <p:cNvSpPr>
            <a:spLocks noGrp="1" noChangeArrowheads="1"/>
          </p:cNvSpPr>
          <p:nvPr>
            <p:ph type="title"/>
          </p:nvPr>
        </p:nvSpPr>
        <p:spPr/>
        <p:txBody>
          <a:bodyPr/>
          <a:lstStyle/>
          <a:p>
            <a:r>
              <a:rPr lang="en-US" smtClean="0"/>
              <a:t>Trust Clinical Trial</a:t>
            </a:r>
            <a:r>
              <a:rPr lang="en-US" baseline="30000" smtClean="0"/>
              <a:t>1</a:t>
            </a:r>
            <a:r>
              <a:rPr lang="en-US" smtClean="0"/>
              <a:t> </a:t>
            </a:r>
          </a:p>
        </p:txBody>
      </p:sp>
      <p:sp>
        <p:nvSpPr>
          <p:cNvPr id="117762" name="Rectangle 3"/>
          <p:cNvSpPr>
            <a:spLocks noGrp="1" noChangeArrowheads="1"/>
          </p:cNvSpPr>
          <p:nvPr>
            <p:ph type="body" idx="1"/>
          </p:nvPr>
        </p:nvSpPr>
        <p:spPr/>
        <p:txBody>
          <a:bodyPr/>
          <a:lstStyle/>
          <a:p>
            <a:r>
              <a:rPr lang="en-US" sz="2000" smtClean="0"/>
              <a:t>Design</a:t>
            </a:r>
          </a:p>
          <a:p>
            <a:pPr lvl="1"/>
            <a:r>
              <a:rPr lang="en-US" sz="2000" smtClean="0"/>
              <a:t>Phase 3, uncontrolled, repeated-cycle trial</a:t>
            </a:r>
          </a:p>
          <a:p>
            <a:r>
              <a:rPr lang="en-US" sz="2000" smtClean="0"/>
              <a:t>Primary objective </a:t>
            </a:r>
          </a:p>
          <a:p>
            <a:pPr lvl="1"/>
            <a:r>
              <a:rPr lang="en-US" sz="2000" smtClean="0"/>
              <a:t>To assess the immunogenicity and safety of ELONVA</a:t>
            </a:r>
            <a:r>
              <a:rPr lang="en-US" sz="2000" baseline="30000" smtClean="0"/>
              <a:t>™</a:t>
            </a:r>
            <a:r>
              <a:rPr lang="en-US" sz="2000" smtClean="0"/>
              <a:t> (corifollitropin alfa) in repeated COS cycles </a:t>
            </a:r>
          </a:p>
          <a:p>
            <a:r>
              <a:rPr lang="en-US" sz="2000" smtClean="0"/>
              <a:t>Primary end points</a:t>
            </a:r>
          </a:p>
          <a:p>
            <a:pPr lvl="1"/>
            <a:r>
              <a:rPr lang="en-US" sz="2000" smtClean="0"/>
              <a:t>Antibody formation against corifollitropin alfa </a:t>
            </a:r>
          </a:p>
          <a:p>
            <a:pPr lvl="1"/>
            <a:r>
              <a:rPr lang="en-US" sz="2000" smtClean="0"/>
              <a:t>Occurrence of SAEs and AEs</a:t>
            </a:r>
          </a:p>
          <a:p>
            <a:pPr lvl="1"/>
            <a:r>
              <a:rPr lang="en-US" sz="2000" smtClean="0"/>
              <a:t>Occurrence of OHSS</a:t>
            </a:r>
          </a:p>
          <a:p>
            <a:pPr lvl="1"/>
            <a:r>
              <a:rPr lang="en-US" sz="2000" smtClean="0"/>
              <a:t>Hypersensitivity reactions</a:t>
            </a:r>
          </a:p>
          <a:p>
            <a:pPr lvl="1"/>
            <a:r>
              <a:rPr lang="en-US" sz="2000" smtClean="0"/>
              <a:t>Local tolerance</a:t>
            </a:r>
          </a:p>
        </p:txBody>
      </p:sp>
      <p:sp>
        <p:nvSpPr>
          <p:cNvPr id="117763" name="Text Box 29"/>
          <p:cNvSpPr txBox="1">
            <a:spLocks noChangeArrowheads="1"/>
          </p:cNvSpPr>
          <p:nvPr/>
        </p:nvSpPr>
        <p:spPr bwMode="auto">
          <a:xfrm>
            <a:off x="241300" y="5962650"/>
            <a:ext cx="8564563" cy="663575"/>
          </a:xfrm>
          <a:prstGeom prst="rect">
            <a:avLst/>
          </a:prstGeom>
          <a:noFill/>
          <a:ln w="9525">
            <a:noFill/>
            <a:miter lim="800000"/>
            <a:headEnd/>
            <a:tailEnd/>
          </a:ln>
        </p:spPr>
        <p:txBody>
          <a:bodyPr lIns="0" tIns="0" rIns="0" bIns="0" anchor="b"/>
          <a:lstStyle/>
          <a:p>
            <a:pPr eaLnBrk="0" hangingPunct="0"/>
            <a:r>
              <a:rPr lang="en-US" sz="1200">
                <a:latin typeface="Calibri" pitchFamily="34" charset="0"/>
                <a:ea typeface="Arial Unicode MS"/>
                <a:cs typeface="Arial Unicode MS"/>
              </a:rPr>
              <a:t>COS = controlled ovarian stimulation; SAE = serious adverse event; AE = adverse event; OHSS = ovarian hyperstimulation syndrome.</a:t>
            </a:r>
          </a:p>
          <a:p>
            <a:pPr eaLnBrk="0" hangingPunct="0">
              <a:spcBef>
                <a:spcPct val="25000"/>
              </a:spcBef>
            </a:pPr>
            <a:r>
              <a:rPr lang="en-US" sz="1000" b="1">
                <a:latin typeface="Calibri" pitchFamily="34" charset="0"/>
                <a:ea typeface="Arial Unicode MS"/>
                <a:cs typeface="Arial Unicode MS"/>
              </a:rPr>
              <a:t>1. </a:t>
            </a:r>
            <a:r>
              <a:rPr lang="en-US" sz="1000">
                <a:latin typeface="Calibri" pitchFamily="34" charset="0"/>
                <a:ea typeface="Arial Unicode MS"/>
                <a:cs typeface="Arial Unicode MS"/>
              </a:rPr>
              <a:t>Norman RJ et al. </a:t>
            </a:r>
            <a:r>
              <a:rPr lang="en-US" sz="1000" i="1">
                <a:latin typeface="Calibri" pitchFamily="34" charset="0"/>
                <a:ea typeface="Arial Unicode MS"/>
                <a:cs typeface="Arial Unicode MS"/>
              </a:rPr>
              <a:t>Hum Reprod. </a:t>
            </a:r>
            <a:r>
              <a:rPr lang="en-US" sz="1000">
                <a:latin typeface="Calibri" pitchFamily="34" charset="0"/>
                <a:ea typeface="Arial Unicode MS"/>
                <a:cs typeface="Arial Unicode MS"/>
              </a:rPr>
              <a:t>2011;26:2200‒2208.</a:t>
            </a:r>
          </a:p>
        </p:txBody>
      </p:sp>
    </p:spTree>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Rectangle 2"/>
          <p:cNvSpPr>
            <a:spLocks noGrp="1" noChangeArrowheads="1"/>
          </p:cNvSpPr>
          <p:nvPr>
            <p:ph type="title"/>
          </p:nvPr>
        </p:nvSpPr>
        <p:spPr/>
        <p:txBody>
          <a:bodyPr/>
          <a:lstStyle/>
          <a:p>
            <a:r>
              <a:rPr lang="en-US" smtClean="0"/>
              <a:t>Trust: Treatment for up to 3 Cycles</a:t>
            </a:r>
            <a:r>
              <a:rPr lang="en-US" baseline="30000" smtClean="0"/>
              <a:t>1</a:t>
            </a:r>
          </a:p>
        </p:txBody>
      </p:sp>
      <p:grpSp>
        <p:nvGrpSpPr>
          <p:cNvPr id="119810" name="Group 36"/>
          <p:cNvGrpSpPr>
            <a:grpSpLocks/>
          </p:cNvGrpSpPr>
          <p:nvPr/>
        </p:nvGrpSpPr>
        <p:grpSpPr bwMode="auto">
          <a:xfrm>
            <a:off x="6386513" y="3671888"/>
            <a:ext cx="2270125" cy="530225"/>
            <a:chOff x="6387141" y="3672575"/>
            <a:chExt cx="2269804" cy="530225"/>
          </a:xfrm>
        </p:grpSpPr>
        <p:sp useBgFill="1">
          <p:nvSpPr>
            <p:cNvPr id="119836" name="Text Box 29"/>
            <p:cNvSpPr txBox="1">
              <a:spLocks noChangeArrowheads="1"/>
            </p:cNvSpPr>
            <p:nvPr/>
          </p:nvSpPr>
          <p:spPr bwMode="auto">
            <a:xfrm>
              <a:off x="7312267" y="3672575"/>
              <a:ext cx="623291" cy="530225"/>
            </a:xfrm>
            <a:prstGeom prst="rect">
              <a:avLst/>
            </a:prstGeom>
            <a:ln w="12700">
              <a:solidFill>
                <a:schemeClr val="tx1"/>
              </a:solidFill>
              <a:miter lim="800000"/>
              <a:headEnd type="none" w="sm" len="sm"/>
              <a:tailEnd type="none" w="sm" len="sm"/>
            </a:ln>
          </p:spPr>
          <p:txBody>
            <a:bodyPr>
              <a:spAutoFit/>
            </a:bodyPr>
            <a:lstStyle/>
            <a:p>
              <a:pPr algn="ctr" defTabSz="762000" eaLnBrk="0" hangingPunct="0">
                <a:lnSpc>
                  <a:spcPct val="90000"/>
                </a:lnSpc>
                <a:spcBef>
                  <a:spcPct val="50000"/>
                </a:spcBef>
              </a:pPr>
              <a:r>
                <a:rPr lang="en-US" sz="1400" b="1">
                  <a:latin typeface="Calibri" pitchFamily="34" charset="0"/>
                  <a:ea typeface="Arial Unicode MS"/>
                  <a:cs typeface="Arial Unicode MS"/>
                </a:rPr>
                <a:t>IVF </a:t>
              </a:r>
            </a:p>
            <a:p>
              <a:pPr algn="ctr" defTabSz="762000" eaLnBrk="0" hangingPunct="0">
                <a:lnSpc>
                  <a:spcPct val="60000"/>
                </a:lnSpc>
                <a:spcBef>
                  <a:spcPct val="50000"/>
                </a:spcBef>
              </a:pPr>
              <a:r>
                <a:rPr lang="en-US" sz="1400" b="1">
                  <a:latin typeface="Calibri" pitchFamily="34" charset="0"/>
                  <a:ea typeface="Arial Unicode MS"/>
                  <a:cs typeface="Arial Unicode MS"/>
                </a:rPr>
                <a:t>ICSI</a:t>
              </a:r>
            </a:p>
          </p:txBody>
        </p:sp>
        <p:sp useBgFill="1">
          <p:nvSpPr>
            <p:cNvPr id="119837" name="Text Box 30"/>
            <p:cNvSpPr txBox="1">
              <a:spLocks noChangeArrowheads="1"/>
            </p:cNvSpPr>
            <p:nvPr/>
          </p:nvSpPr>
          <p:spPr bwMode="auto">
            <a:xfrm>
              <a:off x="6387141" y="3672575"/>
              <a:ext cx="882525" cy="530225"/>
            </a:xfrm>
            <a:prstGeom prst="rect">
              <a:avLst/>
            </a:prstGeom>
            <a:ln w="12700">
              <a:solidFill>
                <a:schemeClr val="tx1"/>
              </a:solidFill>
              <a:miter lim="800000"/>
              <a:headEnd type="none" w="sm" len="sm"/>
              <a:tailEnd type="none" w="sm" len="sm"/>
            </a:ln>
          </p:spPr>
          <p:txBody>
            <a:bodyPr>
              <a:spAutoFit/>
            </a:bodyPr>
            <a:lstStyle/>
            <a:p>
              <a:pPr algn="ctr" defTabSz="762000" eaLnBrk="0" hangingPunct="0">
                <a:spcBef>
                  <a:spcPct val="50000"/>
                </a:spcBef>
              </a:pPr>
              <a:r>
                <a:rPr lang="en-US" sz="1400" b="1">
                  <a:latin typeface="Calibri" pitchFamily="34" charset="0"/>
                  <a:ea typeface="Arial Unicode MS"/>
                  <a:cs typeface="Arial Unicode MS"/>
                </a:rPr>
                <a:t>Oocyte retrieval</a:t>
              </a:r>
            </a:p>
          </p:txBody>
        </p:sp>
        <p:sp useBgFill="1">
          <p:nvSpPr>
            <p:cNvPr id="119838" name="Text Box 31"/>
            <p:cNvSpPr txBox="1">
              <a:spLocks noChangeArrowheads="1"/>
            </p:cNvSpPr>
            <p:nvPr/>
          </p:nvSpPr>
          <p:spPr bwMode="auto">
            <a:xfrm>
              <a:off x="7971242" y="3672575"/>
              <a:ext cx="685703" cy="498475"/>
            </a:xfrm>
            <a:prstGeom prst="rect">
              <a:avLst/>
            </a:prstGeom>
            <a:ln w="12700">
              <a:solidFill>
                <a:schemeClr val="tx1"/>
              </a:solidFill>
              <a:miter lim="800000"/>
              <a:headEnd type="none" w="sm" len="sm"/>
              <a:tailEnd type="none" w="sm" len="sm"/>
            </a:ln>
          </p:spPr>
          <p:txBody>
            <a:bodyPr lIns="45720" rIns="45720">
              <a:spAutoFit/>
            </a:bodyPr>
            <a:lstStyle/>
            <a:p>
              <a:pPr algn="ctr" defTabSz="762000" eaLnBrk="0" hangingPunct="0">
                <a:lnSpc>
                  <a:spcPct val="90000"/>
                </a:lnSpc>
                <a:spcBef>
                  <a:spcPct val="50000"/>
                </a:spcBef>
              </a:pPr>
              <a:r>
                <a:rPr lang="en-US" sz="1400" b="1">
                  <a:latin typeface="Calibri" pitchFamily="34" charset="0"/>
                  <a:ea typeface="Arial Unicode MS"/>
                  <a:cs typeface="Arial Unicode MS"/>
                </a:rPr>
                <a:t>ET </a:t>
              </a:r>
            </a:p>
            <a:p>
              <a:pPr algn="ctr" defTabSz="762000" eaLnBrk="0" hangingPunct="0">
                <a:lnSpc>
                  <a:spcPct val="60000"/>
                </a:lnSpc>
                <a:spcBef>
                  <a:spcPct val="50000"/>
                </a:spcBef>
              </a:pPr>
              <a:r>
                <a:rPr lang="en-US" sz="1200" b="1">
                  <a:latin typeface="Calibri" pitchFamily="34" charset="0"/>
                  <a:ea typeface="Arial Unicode MS"/>
                  <a:cs typeface="Arial Unicode MS"/>
                </a:rPr>
                <a:t>(max 3)</a:t>
              </a:r>
              <a:r>
                <a:rPr lang="en-US" sz="1000" b="1">
                  <a:latin typeface="Calibri" pitchFamily="34" charset="0"/>
                  <a:ea typeface="Arial Unicode MS"/>
                  <a:cs typeface="Arial Unicode MS"/>
                </a:rPr>
                <a:t> </a:t>
              </a:r>
            </a:p>
          </p:txBody>
        </p:sp>
      </p:grpSp>
      <p:grpSp>
        <p:nvGrpSpPr>
          <p:cNvPr id="119811" name="Group 35"/>
          <p:cNvGrpSpPr>
            <a:grpSpLocks/>
          </p:cNvGrpSpPr>
          <p:nvPr/>
        </p:nvGrpSpPr>
        <p:grpSpPr bwMode="auto">
          <a:xfrm>
            <a:off x="6386513" y="4265613"/>
            <a:ext cx="2398712" cy="481012"/>
            <a:chOff x="6387141" y="4265567"/>
            <a:chExt cx="2398084" cy="481746"/>
          </a:xfrm>
        </p:grpSpPr>
        <p:sp useBgFill="1">
          <p:nvSpPr>
            <p:cNvPr id="119834" name="Text Box 33"/>
            <p:cNvSpPr txBox="1">
              <a:spLocks noChangeArrowheads="1"/>
            </p:cNvSpPr>
            <p:nvPr/>
          </p:nvSpPr>
          <p:spPr bwMode="auto">
            <a:xfrm>
              <a:off x="6387141" y="4267888"/>
              <a:ext cx="2121904" cy="479425"/>
            </a:xfrm>
            <a:prstGeom prst="rect">
              <a:avLst/>
            </a:prstGeom>
            <a:ln w="12700">
              <a:solidFill>
                <a:schemeClr val="tx1"/>
              </a:solidFill>
              <a:miter lim="800000"/>
              <a:headEnd type="none" w="sm" len="sm"/>
              <a:tailEnd type="none" w="sm" len="sm"/>
            </a:ln>
          </p:spPr>
          <p:txBody>
            <a:bodyPr>
              <a:spAutoFit/>
            </a:bodyPr>
            <a:lstStyle/>
            <a:p>
              <a:pPr algn="ctr" defTabSz="762000" eaLnBrk="0" hangingPunct="0">
                <a:lnSpc>
                  <a:spcPct val="95000"/>
                </a:lnSpc>
              </a:pPr>
              <a:r>
                <a:rPr lang="en-US" sz="1400" b="1">
                  <a:latin typeface="Calibri" pitchFamily="34" charset="0"/>
                  <a:ea typeface="Arial Unicode MS"/>
                  <a:cs typeface="Arial Unicode MS"/>
                </a:rPr>
                <a:t>Luteal phase support</a:t>
              </a:r>
              <a:br>
                <a:rPr lang="en-US" sz="1400" b="1">
                  <a:latin typeface="Calibri" pitchFamily="34" charset="0"/>
                  <a:ea typeface="Arial Unicode MS"/>
                  <a:cs typeface="Arial Unicode MS"/>
                </a:rPr>
              </a:br>
              <a:r>
                <a:rPr lang="en-US" sz="1200">
                  <a:latin typeface="Calibri" pitchFamily="34" charset="0"/>
                  <a:ea typeface="Arial Unicode MS"/>
                  <a:cs typeface="Arial Unicode MS"/>
                </a:rPr>
                <a:t>(vaginal P)</a:t>
              </a:r>
            </a:p>
          </p:txBody>
        </p:sp>
        <p:sp>
          <p:nvSpPr>
            <p:cNvPr id="119835" name="AutoShape 34"/>
            <p:cNvSpPr>
              <a:spLocks noChangeArrowheads="1"/>
            </p:cNvSpPr>
            <p:nvPr/>
          </p:nvSpPr>
          <p:spPr bwMode="auto">
            <a:xfrm rot="-5400000">
              <a:off x="8408216" y="4366396"/>
              <a:ext cx="477838" cy="276180"/>
            </a:xfrm>
            <a:prstGeom prst="flowChartMerge">
              <a:avLst/>
            </a:prstGeom>
            <a:noFill/>
            <a:ln w="12700" algn="ctr">
              <a:solidFill>
                <a:schemeClr val="tx1"/>
              </a:solidFill>
              <a:miter lim="800000"/>
              <a:headEnd/>
              <a:tailEnd/>
            </a:ln>
          </p:spPr>
          <p:txBody>
            <a:bodyPr wrap="none" anchor="ctr"/>
            <a:lstStyle/>
            <a:p>
              <a:pPr eaLnBrk="0" hangingPunct="0"/>
              <a:endParaRPr lang="hr-HR" sz="2400">
                <a:latin typeface="Calibri" pitchFamily="34" charset="0"/>
                <a:ea typeface="Arial Unicode MS"/>
                <a:cs typeface="Arial Unicode MS"/>
              </a:endParaRPr>
            </a:p>
          </p:txBody>
        </p:sp>
      </p:grpSp>
      <p:sp>
        <p:nvSpPr>
          <p:cNvPr id="119812" name="Line 4"/>
          <p:cNvSpPr>
            <a:spLocks noChangeShapeType="1"/>
          </p:cNvSpPr>
          <p:nvPr/>
        </p:nvSpPr>
        <p:spPr bwMode="auto">
          <a:xfrm>
            <a:off x="1047750" y="5062538"/>
            <a:ext cx="6832600" cy="14287"/>
          </a:xfrm>
          <a:prstGeom prst="line">
            <a:avLst/>
          </a:prstGeom>
          <a:noFill/>
          <a:ln w="38100">
            <a:solidFill>
              <a:schemeClr val="tx1"/>
            </a:solidFill>
            <a:round/>
            <a:headEnd/>
            <a:tailEnd/>
          </a:ln>
        </p:spPr>
        <p:txBody>
          <a:bodyPr/>
          <a:lstStyle/>
          <a:p>
            <a:endParaRPr lang="sr-Latn-CS"/>
          </a:p>
        </p:txBody>
      </p:sp>
      <p:sp>
        <p:nvSpPr>
          <p:cNvPr id="119813" name="Rectangle 6"/>
          <p:cNvSpPr>
            <a:spLocks noChangeArrowheads="1"/>
          </p:cNvSpPr>
          <p:nvPr/>
        </p:nvSpPr>
        <p:spPr bwMode="auto">
          <a:xfrm>
            <a:off x="6348413" y="5129213"/>
            <a:ext cx="2320925" cy="495300"/>
          </a:xfrm>
          <a:prstGeom prst="rect">
            <a:avLst/>
          </a:prstGeom>
          <a:noFill/>
          <a:ln w="9525">
            <a:noFill/>
            <a:miter lim="800000"/>
            <a:headEnd/>
            <a:tailEnd/>
          </a:ln>
        </p:spPr>
        <p:txBody>
          <a:bodyPr>
            <a:spAutoFit/>
          </a:bodyPr>
          <a:lstStyle/>
          <a:p>
            <a:pPr defTabSz="762000" eaLnBrk="0" hangingPunct="0">
              <a:lnSpc>
                <a:spcPct val="95000"/>
              </a:lnSpc>
              <a:spcBef>
                <a:spcPct val="50000"/>
              </a:spcBef>
            </a:pPr>
            <a:r>
              <a:rPr lang="en-US" sz="1400">
                <a:latin typeface="Calibri" pitchFamily="34" charset="0"/>
                <a:ea typeface="Arial Unicode MS"/>
                <a:cs typeface="Arial Unicode MS"/>
                <a:sym typeface="Symbol" pitchFamily="18" charset="2"/>
              </a:rPr>
              <a:t>hCG  as soon as</a:t>
            </a:r>
            <a:br>
              <a:rPr lang="en-US" sz="1400">
                <a:latin typeface="Calibri" pitchFamily="34" charset="0"/>
                <a:ea typeface="Arial Unicode MS"/>
                <a:cs typeface="Arial Unicode MS"/>
                <a:sym typeface="Symbol" pitchFamily="18" charset="2"/>
              </a:rPr>
            </a:br>
            <a:r>
              <a:rPr lang="en-US" sz="1400">
                <a:latin typeface="Calibri" pitchFamily="34" charset="0"/>
                <a:ea typeface="Arial Unicode MS"/>
                <a:cs typeface="Arial Unicode MS"/>
                <a:sym typeface="Symbol" pitchFamily="18" charset="2"/>
              </a:rPr>
              <a:t>3 follicles ≥17 mm</a:t>
            </a:r>
          </a:p>
        </p:txBody>
      </p:sp>
      <p:sp>
        <p:nvSpPr>
          <p:cNvPr id="119814" name="Line 7"/>
          <p:cNvSpPr>
            <a:spLocks noChangeShapeType="1"/>
          </p:cNvSpPr>
          <p:nvPr/>
        </p:nvSpPr>
        <p:spPr bwMode="auto">
          <a:xfrm>
            <a:off x="6356350" y="4805363"/>
            <a:ext cx="0" cy="498475"/>
          </a:xfrm>
          <a:prstGeom prst="line">
            <a:avLst/>
          </a:prstGeom>
          <a:noFill/>
          <a:ln w="12700">
            <a:solidFill>
              <a:schemeClr val="tx1"/>
            </a:solidFill>
            <a:round/>
            <a:headEnd type="stealth" w="med" len="lg"/>
            <a:tailEnd type="stealth" w="med" len="lg"/>
          </a:ln>
        </p:spPr>
        <p:txBody>
          <a:bodyPr wrap="none" anchor="ctr"/>
          <a:lstStyle/>
          <a:p>
            <a:endParaRPr lang="sr-Latn-CS"/>
          </a:p>
        </p:txBody>
      </p:sp>
      <p:grpSp>
        <p:nvGrpSpPr>
          <p:cNvPr id="119815" name="Group 9"/>
          <p:cNvGrpSpPr>
            <a:grpSpLocks/>
          </p:cNvGrpSpPr>
          <p:nvPr/>
        </p:nvGrpSpPr>
        <p:grpSpPr bwMode="auto">
          <a:xfrm>
            <a:off x="1038225" y="4803775"/>
            <a:ext cx="1308100" cy="792163"/>
            <a:chOff x="633" y="3360"/>
            <a:chExt cx="866" cy="499"/>
          </a:xfrm>
        </p:grpSpPr>
        <p:sp>
          <p:nvSpPr>
            <p:cNvPr id="166922" name="Text Box 10"/>
            <p:cNvSpPr txBox="1">
              <a:spLocks noChangeArrowheads="1"/>
            </p:cNvSpPr>
            <p:nvPr/>
          </p:nvSpPr>
          <p:spPr bwMode="auto">
            <a:xfrm>
              <a:off x="652" y="3586"/>
              <a:ext cx="847" cy="273"/>
            </a:xfrm>
            <a:prstGeom prst="rect">
              <a:avLst/>
            </a:prstGeom>
            <a:noFill/>
            <a:ln w="12700">
              <a:noFill/>
              <a:miter lim="800000"/>
              <a:headEnd/>
              <a:tailEnd/>
            </a:ln>
            <a:effectLst/>
          </p:spPr>
          <p:txBody>
            <a:bodyPr wrap="none">
              <a:spAutoFit/>
            </a:bodyPr>
            <a:lstStyle/>
            <a:p>
              <a:pPr eaLnBrk="0" fontAlgn="auto" hangingPunct="0">
                <a:lnSpc>
                  <a:spcPct val="55000"/>
                </a:lnSpc>
                <a:spcBef>
                  <a:spcPct val="50000"/>
                </a:spcBef>
                <a:spcAft>
                  <a:spcPts val="0"/>
                </a:spcAft>
                <a:defRPr/>
              </a:pPr>
              <a:r>
                <a:rPr lang="en-US" sz="1400" dirty="0">
                  <a:latin typeface="+mn-lt"/>
                  <a:ea typeface="Arial Unicode MS" pitchFamily="34" charset="-128"/>
                  <a:cs typeface="Arial Unicode MS" pitchFamily="34" charset="-128"/>
                </a:rPr>
                <a:t>Cycle day 2–3 =</a:t>
              </a:r>
            </a:p>
            <a:p>
              <a:pPr eaLnBrk="0" fontAlgn="auto" hangingPunct="0">
                <a:lnSpc>
                  <a:spcPct val="55000"/>
                </a:lnSpc>
                <a:spcBef>
                  <a:spcPct val="50000"/>
                </a:spcBef>
                <a:spcAft>
                  <a:spcPts val="0"/>
                </a:spcAft>
                <a:defRPr/>
              </a:pPr>
              <a:r>
                <a:rPr lang="en-US" sz="1400" dirty="0">
                  <a:latin typeface="+mn-lt"/>
                  <a:ea typeface="Arial Unicode MS" pitchFamily="34" charset="-128"/>
                  <a:cs typeface="Arial Unicode MS" pitchFamily="34" charset="-128"/>
                </a:rPr>
                <a:t>stimulation day 1</a:t>
              </a:r>
              <a:endParaRPr lang="en-US" sz="1400" dirty="0">
                <a:effectLst>
                  <a:outerShdw blurRad="38100" dist="38100" dir="2700000" algn="tl">
                    <a:srgbClr val="000000"/>
                  </a:outerShdw>
                </a:effectLst>
                <a:latin typeface="+mn-lt"/>
                <a:ea typeface="Arial Unicode MS" pitchFamily="34" charset="-128"/>
                <a:cs typeface="Arial Unicode MS" pitchFamily="34" charset="-128"/>
              </a:endParaRPr>
            </a:p>
          </p:txBody>
        </p:sp>
        <p:sp>
          <p:nvSpPr>
            <p:cNvPr id="119833" name="Line 11"/>
            <p:cNvSpPr>
              <a:spLocks noChangeShapeType="1"/>
            </p:cNvSpPr>
            <p:nvPr/>
          </p:nvSpPr>
          <p:spPr bwMode="auto">
            <a:xfrm>
              <a:off x="633" y="3360"/>
              <a:ext cx="0" cy="314"/>
            </a:xfrm>
            <a:prstGeom prst="line">
              <a:avLst/>
            </a:prstGeom>
            <a:noFill/>
            <a:ln w="12700">
              <a:solidFill>
                <a:schemeClr val="tx1"/>
              </a:solidFill>
              <a:round/>
              <a:headEnd type="stealth" w="med" len="lg"/>
              <a:tailEnd type="stealth" w="med" len="lg"/>
            </a:ln>
          </p:spPr>
          <p:txBody>
            <a:bodyPr wrap="none" anchor="ctr"/>
            <a:lstStyle/>
            <a:p>
              <a:endParaRPr lang="sr-Latn-CS"/>
            </a:p>
          </p:txBody>
        </p:sp>
      </p:grpSp>
      <p:sp>
        <p:nvSpPr>
          <p:cNvPr id="119816" name="AutoShape 13"/>
          <p:cNvSpPr>
            <a:spLocks noChangeArrowheads="1"/>
          </p:cNvSpPr>
          <p:nvPr/>
        </p:nvSpPr>
        <p:spPr bwMode="auto">
          <a:xfrm>
            <a:off x="357188" y="2279650"/>
            <a:ext cx="1743075" cy="258763"/>
          </a:xfrm>
          <a:prstGeom prst="flowChartMerge">
            <a:avLst/>
          </a:prstGeom>
          <a:solidFill>
            <a:schemeClr val="accent1"/>
          </a:solidFill>
          <a:ln w="12700" algn="ctr">
            <a:noFill/>
            <a:miter lim="800000"/>
            <a:headEnd/>
            <a:tailEnd/>
          </a:ln>
        </p:spPr>
        <p:txBody>
          <a:bodyPr wrap="none" anchor="ctr"/>
          <a:lstStyle/>
          <a:p>
            <a:pPr eaLnBrk="0" hangingPunct="0"/>
            <a:endParaRPr lang="hr-HR" sz="2400">
              <a:solidFill>
                <a:schemeClr val="bg1"/>
              </a:solidFill>
              <a:latin typeface="Calibri" pitchFamily="34" charset="0"/>
              <a:ea typeface="Arial Unicode MS"/>
              <a:cs typeface="Arial Unicode MS"/>
            </a:endParaRPr>
          </a:p>
        </p:txBody>
      </p:sp>
      <p:sp>
        <p:nvSpPr>
          <p:cNvPr id="119817" name="Text Box 14"/>
          <p:cNvSpPr>
            <a:spLocks noChangeArrowheads="1"/>
          </p:cNvSpPr>
          <p:nvPr/>
        </p:nvSpPr>
        <p:spPr bwMode="auto">
          <a:xfrm>
            <a:off x="2979738" y="3683000"/>
            <a:ext cx="3340100" cy="528638"/>
          </a:xfrm>
          <a:prstGeom prst="roundRect">
            <a:avLst>
              <a:gd name="adj" fmla="val 16667"/>
            </a:avLst>
          </a:prstGeom>
          <a:solidFill>
            <a:srgbClr val="FFCC00"/>
          </a:solidFill>
          <a:ln w="12700">
            <a:noFill/>
            <a:round/>
            <a:headEnd/>
            <a:tailEnd/>
          </a:ln>
        </p:spPr>
        <p:txBody>
          <a:bodyPr anchor="ctr">
            <a:spAutoFit/>
          </a:bodyPr>
          <a:lstStyle/>
          <a:p>
            <a:pPr algn="ctr" eaLnBrk="0" hangingPunct="0">
              <a:lnSpc>
                <a:spcPct val="80000"/>
              </a:lnSpc>
            </a:pPr>
            <a:r>
              <a:rPr lang="en-US" sz="1600" b="1">
                <a:solidFill>
                  <a:schemeClr val="bg1"/>
                </a:solidFill>
                <a:latin typeface="Calibri" pitchFamily="34" charset="0"/>
                <a:ea typeface="Arial Unicode MS"/>
                <a:cs typeface="Arial Unicode MS"/>
              </a:rPr>
              <a:t>GnRH antagonist (0.25 mg/d)</a:t>
            </a:r>
          </a:p>
          <a:p>
            <a:pPr algn="ctr" eaLnBrk="0" hangingPunct="0">
              <a:lnSpc>
                <a:spcPct val="80000"/>
              </a:lnSpc>
            </a:pPr>
            <a:r>
              <a:rPr lang="en-US" sz="1600" b="1">
                <a:solidFill>
                  <a:schemeClr val="bg1"/>
                </a:solidFill>
                <a:latin typeface="Calibri" pitchFamily="34" charset="0"/>
                <a:ea typeface="Arial Unicode MS"/>
                <a:cs typeface="Arial Unicode MS"/>
              </a:rPr>
              <a:t>day 5 or 6 through day of hCG</a:t>
            </a:r>
          </a:p>
        </p:txBody>
      </p:sp>
      <p:sp>
        <p:nvSpPr>
          <p:cNvPr id="119818" name="Line 16"/>
          <p:cNvSpPr>
            <a:spLocks noChangeShapeType="1"/>
          </p:cNvSpPr>
          <p:nvPr/>
        </p:nvSpPr>
        <p:spPr bwMode="auto">
          <a:xfrm>
            <a:off x="2563813" y="3076575"/>
            <a:ext cx="0" cy="498475"/>
          </a:xfrm>
          <a:prstGeom prst="line">
            <a:avLst/>
          </a:prstGeom>
          <a:noFill/>
          <a:ln w="12700">
            <a:noFill/>
            <a:round/>
            <a:headEnd type="stealth" w="med" len="lg"/>
            <a:tailEnd type="stealth" w="med" len="lg"/>
          </a:ln>
        </p:spPr>
        <p:txBody>
          <a:bodyPr wrap="none" anchor="ctr"/>
          <a:lstStyle/>
          <a:p>
            <a:endParaRPr lang="sr-Latn-CS"/>
          </a:p>
        </p:txBody>
      </p:sp>
      <p:grpSp>
        <p:nvGrpSpPr>
          <p:cNvPr id="119819" name="Group 17"/>
          <p:cNvGrpSpPr>
            <a:grpSpLocks/>
          </p:cNvGrpSpPr>
          <p:nvPr/>
        </p:nvGrpSpPr>
        <p:grpSpPr bwMode="auto">
          <a:xfrm>
            <a:off x="2935288" y="4829175"/>
            <a:ext cx="977900" cy="803275"/>
            <a:chOff x="1755" y="3353"/>
            <a:chExt cx="648" cy="506"/>
          </a:xfrm>
        </p:grpSpPr>
        <p:sp>
          <p:nvSpPr>
            <p:cNvPr id="166930" name="Text Box 18"/>
            <p:cNvSpPr txBox="1">
              <a:spLocks noChangeArrowheads="1"/>
            </p:cNvSpPr>
            <p:nvPr/>
          </p:nvSpPr>
          <p:spPr bwMode="auto">
            <a:xfrm>
              <a:off x="1776" y="3586"/>
              <a:ext cx="627" cy="273"/>
            </a:xfrm>
            <a:prstGeom prst="rect">
              <a:avLst/>
            </a:prstGeom>
            <a:noFill/>
            <a:ln w="12700">
              <a:noFill/>
              <a:miter lim="800000"/>
              <a:headEnd/>
              <a:tailEnd/>
            </a:ln>
            <a:effectLst/>
          </p:spPr>
          <p:txBody>
            <a:bodyPr wrap="none">
              <a:spAutoFit/>
            </a:bodyPr>
            <a:lstStyle/>
            <a:p>
              <a:pPr eaLnBrk="0" fontAlgn="auto" hangingPunct="0">
                <a:lnSpc>
                  <a:spcPct val="55000"/>
                </a:lnSpc>
                <a:spcBef>
                  <a:spcPct val="50000"/>
                </a:spcBef>
                <a:spcAft>
                  <a:spcPts val="0"/>
                </a:spcAft>
                <a:defRPr/>
              </a:pPr>
              <a:r>
                <a:rPr lang="en-US" sz="1400" dirty="0">
                  <a:latin typeface="+mn-lt"/>
                  <a:ea typeface="Arial Unicode MS" pitchFamily="34" charset="-128"/>
                  <a:cs typeface="Arial Unicode MS" pitchFamily="34" charset="-128"/>
                </a:rPr>
                <a:t>Stimulation </a:t>
              </a:r>
            </a:p>
            <a:p>
              <a:pPr eaLnBrk="0" fontAlgn="auto" hangingPunct="0">
                <a:lnSpc>
                  <a:spcPct val="55000"/>
                </a:lnSpc>
                <a:spcBef>
                  <a:spcPct val="50000"/>
                </a:spcBef>
                <a:spcAft>
                  <a:spcPts val="0"/>
                </a:spcAft>
                <a:defRPr/>
              </a:pPr>
              <a:r>
                <a:rPr lang="en-US" sz="1400" dirty="0">
                  <a:latin typeface="+mn-lt"/>
                  <a:ea typeface="Arial Unicode MS" pitchFamily="34" charset="-128"/>
                  <a:cs typeface="Arial Unicode MS" pitchFamily="34" charset="-128"/>
                </a:rPr>
                <a:t>day 5 or 6</a:t>
              </a:r>
              <a:endParaRPr lang="en-US" sz="1400" dirty="0">
                <a:effectLst>
                  <a:outerShdw blurRad="38100" dist="38100" dir="2700000" algn="tl">
                    <a:srgbClr val="000000"/>
                  </a:outerShdw>
                </a:effectLst>
                <a:latin typeface="+mn-lt"/>
                <a:ea typeface="Arial Unicode MS" pitchFamily="34" charset="-128"/>
                <a:cs typeface="Arial Unicode MS" pitchFamily="34" charset="-128"/>
              </a:endParaRPr>
            </a:p>
          </p:txBody>
        </p:sp>
        <p:sp>
          <p:nvSpPr>
            <p:cNvPr id="119831" name="Line 19"/>
            <p:cNvSpPr>
              <a:spLocks noChangeShapeType="1"/>
            </p:cNvSpPr>
            <p:nvPr/>
          </p:nvSpPr>
          <p:spPr bwMode="auto">
            <a:xfrm>
              <a:off x="1755" y="3353"/>
              <a:ext cx="0" cy="314"/>
            </a:xfrm>
            <a:prstGeom prst="line">
              <a:avLst/>
            </a:prstGeom>
            <a:noFill/>
            <a:ln w="12700">
              <a:noFill/>
              <a:round/>
              <a:headEnd type="stealth" w="med" len="lg"/>
              <a:tailEnd type="stealth" w="med" len="lg"/>
            </a:ln>
          </p:spPr>
          <p:txBody>
            <a:bodyPr wrap="none" anchor="ctr"/>
            <a:lstStyle/>
            <a:p>
              <a:endParaRPr lang="sr-Latn-CS"/>
            </a:p>
          </p:txBody>
        </p:sp>
      </p:grpSp>
      <p:sp>
        <p:nvSpPr>
          <p:cNvPr id="166932" name="Text Box 20"/>
          <p:cNvSpPr txBox="1">
            <a:spLocks noChangeArrowheads="1"/>
          </p:cNvSpPr>
          <p:nvPr/>
        </p:nvSpPr>
        <p:spPr bwMode="auto">
          <a:xfrm>
            <a:off x="1106488" y="2613025"/>
            <a:ext cx="3052762" cy="312738"/>
          </a:xfrm>
          <a:prstGeom prst="rect">
            <a:avLst/>
          </a:prstGeom>
          <a:solidFill>
            <a:srgbClr val="99CC00"/>
          </a:solidFill>
          <a:ln w="12700">
            <a:noFill/>
            <a:miter lim="800000"/>
            <a:headEnd type="none" w="sm" len="sm"/>
            <a:tailEnd type="none" w="sm" len="sm"/>
          </a:ln>
          <a:effectLst/>
        </p:spPr>
        <p:txBody>
          <a:bodyPr>
            <a:spAutoFit/>
          </a:bodyPr>
          <a:lstStyle/>
          <a:p>
            <a:pPr algn="ctr" defTabSz="762000" eaLnBrk="0" fontAlgn="auto" hangingPunct="0">
              <a:lnSpc>
                <a:spcPct val="90000"/>
              </a:lnSpc>
              <a:spcBef>
                <a:spcPts val="0"/>
              </a:spcBef>
              <a:spcAft>
                <a:spcPts val="0"/>
              </a:spcAft>
              <a:defRPr/>
            </a:pPr>
            <a:r>
              <a:rPr lang="en-US" sz="1600" b="1" dirty="0">
                <a:solidFill>
                  <a:srgbClr val="FFFFFF"/>
                </a:solidFill>
                <a:latin typeface="+mn-lt"/>
                <a:ea typeface="Arial Unicode MS" pitchFamily="34" charset="-128"/>
                <a:cs typeface="Arial Unicode MS" pitchFamily="34" charset="-128"/>
              </a:rPr>
              <a:t>7 days</a:t>
            </a:r>
            <a:endParaRPr lang="en-US" sz="1600" dirty="0">
              <a:solidFill>
                <a:srgbClr val="FFFFFF"/>
              </a:solidFill>
              <a:effectLst>
                <a:outerShdw blurRad="38100" dist="38100" dir="2700000" algn="tl">
                  <a:srgbClr val="000000"/>
                </a:outerShdw>
              </a:effectLst>
              <a:latin typeface="+mn-lt"/>
              <a:ea typeface="Arial Unicode MS" pitchFamily="34" charset="-128"/>
              <a:cs typeface="Arial Unicode MS" pitchFamily="34" charset="-128"/>
            </a:endParaRPr>
          </a:p>
        </p:txBody>
      </p:sp>
      <p:grpSp>
        <p:nvGrpSpPr>
          <p:cNvPr id="119821" name="Group 21"/>
          <p:cNvGrpSpPr>
            <a:grpSpLocks/>
          </p:cNvGrpSpPr>
          <p:nvPr/>
        </p:nvGrpSpPr>
        <p:grpSpPr bwMode="auto">
          <a:xfrm>
            <a:off x="4283075" y="4803775"/>
            <a:ext cx="990600" cy="846138"/>
            <a:chOff x="2824" y="3326"/>
            <a:chExt cx="656" cy="533"/>
          </a:xfrm>
        </p:grpSpPr>
        <p:sp>
          <p:nvSpPr>
            <p:cNvPr id="166934" name="Text Box 22"/>
            <p:cNvSpPr txBox="1">
              <a:spLocks noChangeArrowheads="1"/>
            </p:cNvSpPr>
            <p:nvPr/>
          </p:nvSpPr>
          <p:spPr bwMode="auto">
            <a:xfrm>
              <a:off x="2853" y="3586"/>
              <a:ext cx="627" cy="273"/>
            </a:xfrm>
            <a:prstGeom prst="rect">
              <a:avLst/>
            </a:prstGeom>
            <a:noFill/>
            <a:ln w="12700">
              <a:noFill/>
              <a:miter lim="800000"/>
              <a:headEnd/>
              <a:tailEnd/>
            </a:ln>
            <a:effectLst/>
          </p:spPr>
          <p:txBody>
            <a:bodyPr wrap="none">
              <a:spAutoFit/>
            </a:bodyPr>
            <a:lstStyle/>
            <a:p>
              <a:pPr eaLnBrk="0" fontAlgn="auto" hangingPunct="0">
                <a:lnSpc>
                  <a:spcPct val="55000"/>
                </a:lnSpc>
                <a:spcBef>
                  <a:spcPct val="50000"/>
                </a:spcBef>
                <a:spcAft>
                  <a:spcPts val="0"/>
                </a:spcAft>
                <a:defRPr/>
              </a:pPr>
              <a:r>
                <a:rPr lang="en-US" sz="1400" dirty="0">
                  <a:latin typeface="+mn-lt"/>
                  <a:ea typeface="Arial Unicode MS" pitchFamily="34" charset="-128"/>
                  <a:cs typeface="Arial Unicode MS" pitchFamily="34" charset="-128"/>
                </a:rPr>
                <a:t>Stimulation </a:t>
              </a:r>
            </a:p>
            <a:p>
              <a:pPr eaLnBrk="0" fontAlgn="auto" hangingPunct="0">
                <a:lnSpc>
                  <a:spcPct val="55000"/>
                </a:lnSpc>
                <a:spcBef>
                  <a:spcPct val="50000"/>
                </a:spcBef>
                <a:spcAft>
                  <a:spcPts val="0"/>
                </a:spcAft>
                <a:defRPr/>
              </a:pPr>
              <a:r>
                <a:rPr lang="en-US" sz="1400" dirty="0">
                  <a:latin typeface="+mn-lt"/>
                  <a:ea typeface="Arial Unicode MS" pitchFamily="34" charset="-128"/>
                  <a:cs typeface="Arial Unicode MS" pitchFamily="34" charset="-128"/>
                </a:rPr>
                <a:t>day 8</a:t>
              </a:r>
              <a:endParaRPr lang="en-US" sz="1400" dirty="0">
                <a:effectLst>
                  <a:outerShdw blurRad="38100" dist="38100" dir="2700000" algn="tl">
                    <a:srgbClr val="000000"/>
                  </a:outerShdw>
                </a:effectLst>
                <a:latin typeface="+mn-lt"/>
                <a:ea typeface="Arial Unicode MS" pitchFamily="34" charset="-128"/>
                <a:cs typeface="Arial Unicode MS" pitchFamily="34" charset="-128"/>
              </a:endParaRPr>
            </a:p>
          </p:txBody>
        </p:sp>
        <p:sp>
          <p:nvSpPr>
            <p:cNvPr id="119829" name="Line 23"/>
            <p:cNvSpPr>
              <a:spLocks noChangeShapeType="1"/>
            </p:cNvSpPr>
            <p:nvPr/>
          </p:nvSpPr>
          <p:spPr bwMode="auto">
            <a:xfrm>
              <a:off x="2824" y="3326"/>
              <a:ext cx="0" cy="314"/>
            </a:xfrm>
            <a:prstGeom prst="line">
              <a:avLst/>
            </a:prstGeom>
            <a:noFill/>
            <a:ln w="12700">
              <a:solidFill>
                <a:schemeClr val="tx2"/>
              </a:solidFill>
              <a:round/>
              <a:headEnd type="stealth" w="med" len="lg"/>
              <a:tailEnd type="stealth" w="med" len="lg"/>
            </a:ln>
          </p:spPr>
          <p:txBody>
            <a:bodyPr wrap="none" anchor="ctr"/>
            <a:lstStyle/>
            <a:p>
              <a:endParaRPr lang="sr-Latn-CS"/>
            </a:p>
          </p:txBody>
        </p:sp>
      </p:grpSp>
      <p:sp>
        <p:nvSpPr>
          <p:cNvPr id="119822" name="Text Box 24"/>
          <p:cNvSpPr txBox="1">
            <a:spLocks noChangeArrowheads="1"/>
          </p:cNvSpPr>
          <p:nvPr/>
        </p:nvSpPr>
        <p:spPr bwMode="auto">
          <a:xfrm>
            <a:off x="4178300" y="2608263"/>
            <a:ext cx="2038350" cy="581025"/>
          </a:xfrm>
          <a:prstGeom prst="rect">
            <a:avLst/>
          </a:prstGeom>
          <a:solidFill>
            <a:srgbClr val="0099FF"/>
          </a:solidFill>
          <a:ln w="12700">
            <a:noFill/>
            <a:miter lim="800000"/>
            <a:headEnd/>
            <a:tailEnd/>
          </a:ln>
        </p:spPr>
        <p:txBody>
          <a:bodyPr>
            <a:spAutoFit/>
          </a:bodyPr>
          <a:lstStyle/>
          <a:p>
            <a:pPr algn="ctr" eaLnBrk="0" hangingPunct="0">
              <a:spcBef>
                <a:spcPct val="50000"/>
              </a:spcBef>
            </a:pPr>
            <a:r>
              <a:rPr lang="en-US" sz="1600" b="1">
                <a:solidFill>
                  <a:srgbClr val="FFFFFF"/>
                </a:solidFill>
                <a:latin typeface="Calibri" pitchFamily="34" charset="0"/>
                <a:ea typeface="Arial Unicode MS"/>
                <a:cs typeface="Arial Unicode MS"/>
              </a:rPr>
              <a:t>FSH daily</a:t>
            </a:r>
            <a:br>
              <a:rPr lang="en-US" sz="1600" b="1">
                <a:solidFill>
                  <a:srgbClr val="FFFFFF"/>
                </a:solidFill>
                <a:latin typeface="Calibri" pitchFamily="34" charset="0"/>
                <a:ea typeface="Arial Unicode MS"/>
                <a:cs typeface="Arial Unicode MS"/>
              </a:rPr>
            </a:br>
            <a:r>
              <a:rPr lang="en-US" sz="1600" b="1">
                <a:solidFill>
                  <a:srgbClr val="FFFFFF"/>
                </a:solidFill>
                <a:latin typeface="Calibri" pitchFamily="34" charset="0"/>
                <a:ea typeface="Arial Unicode MS"/>
                <a:cs typeface="Arial Unicode MS"/>
              </a:rPr>
              <a:t>≤225 IU</a:t>
            </a:r>
            <a:endParaRPr lang="en-US" sz="2400" b="1">
              <a:solidFill>
                <a:srgbClr val="FFFFFF"/>
              </a:solidFill>
              <a:latin typeface="Calibri" pitchFamily="34" charset="0"/>
              <a:ea typeface="Arial Unicode MS"/>
              <a:cs typeface="Arial Unicode MS"/>
            </a:endParaRPr>
          </a:p>
        </p:txBody>
      </p:sp>
      <p:sp>
        <p:nvSpPr>
          <p:cNvPr id="119823" name="Line 26"/>
          <p:cNvSpPr>
            <a:spLocks noChangeShapeType="1"/>
          </p:cNvSpPr>
          <p:nvPr/>
        </p:nvSpPr>
        <p:spPr bwMode="auto">
          <a:xfrm>
            <a:off x="6297613" y="2586038"/>
            <a:ext cx="0" cy="1046162"/>
          </a:xfrm>
          <a:prstGeom prst="line">
            <a:avLst/>
          </a:prstGeom>
          <a:noFill/>
          <a:ln w="76200">
            <a:solidFill>
              <a:srgbClr val="FF9900"/>
            </a:solidFill>
            <a:round/>
            <a:headEnd/>
            <a:tailEnd type="triangle" w="med" len="med"/>
          </a:ln>
        </p:spPr>
        <p:txBody>
          <a:bodyPr/>
          <a:lstStyle/>
          <a:p>
            <a:endParaRPr lang="sr-Latn-CS"/>
          </a:p>
        </p:txBody>
      </p:sp>
      <p:sp>
        <p:nvSpPr>
          <p:cNvPr id="119824" name="Text Box 27"/>
          <p:cNvSpPr txBox="1">
            <a:spLocks noChangeArrowheads="1"/>
          </p:cNvSpPr>
          <p:nvPr/>
        </p:nvSpPr>
        <p:spPr bwMode="auto">
          <a:xfrm>
            <a:off x="6054725" y="2236788"/>
            <a:ext cx="527050" cy="336550"/>
          </a:xfrm>
          <a:prstGeom prst="rect">
            <a:avLst/>
          </a:prstGeom>
          <a:noFill/>
          <a:ln w="12700" algn="ctr">
            <a:noFill/>
            <a:miter lim="800000"/>
            <a:headEnd/>
            <a:tailEnd/>
          </a:ln>
        </p:spPr>
        <p:txBody>
          <a:bodyPr wrap="none">
            <a:spAutoFit/>
          </a:bodyPr>
          <a:lstStyle/>
          <a:p>
            <a:pPr eaLnBrk="0" hangingPunct="0"/>
            <a:r>
              <a:rPr lang="en-US" sz="1600">
                <a:solidFill>
                  <a:schemeClr val="tx2"/>
                </a:solidFill>
                <a:latin typeface="Calibri" pitchFamily="34" charset="0"/>
                <a:ea typeface="Arial Unicode MS"/>
                <a:cs typeface="Arial Unicode MS"/>
              </a:rPr>
              <a:t>hCG</a:t>
            </a:r>
          </a:p>
        </p:txBody>
      </p:sp>
      <p:sp>
        <p:nvSpPr>
          <p:cNvPr id="119825" name="Line 35"/>
          <p:cNvSpPr>
            <a:spLocks noChangeShapeType="1"/>
          </p:cNvSpPr>
          <p:nvPr/>
        </p:nvSpPr>
        <p:spPr bwMode="auto">
          <a:xfrm>
            <a:off x="2981325" y="4805363"/>
            <a:ext cx="0" cy="498475"/>
          </a:xfrm>
          <a:prstGeom prst="line">
            <a:avLst/>
          </a:prstGeom>
          <a:noFill/>
          <a:ln w="12700">
            <a:solidFill>
              <a:schemeClr val="tx1"/>
            </a:solidFill>
            <a:round/>
            <a:headEnd type="stealth" w="med" len="lg"/>
            <a:tailEnd type="stealth" w="med" len="lg"/>
          </a:ln>
        </p:spPr>
        <p:txBody>
          <a:bodyPr wrap="none" anchor="ctr"/>
          <a:lstStyle/>
          <a:p>
            <a:endParaRPr lang="sr-Latn-CS"/>
          </a:p>
        </p:txBody>
      </p:sp>
      <p:sp>
        <p:nvSpPr>
          <p:cNvPr id="166924" name="Text Box 12"/>
          <p:cNvSpPr txBox="1">
            <a:spLocks noChangeArrowheads="1"/>
          </p:cNvSpPr>
          <p:nvPr/>
        </p:nvSpPr>
        <p:spPr bwMode="auto">
          <a:xfrm>
            <a:off x="373063" y="1828800"/>
            <a:ext cx="1717675" cy="458788"/>
          </a:xfrm>
          <a:prstGeom prst="rect">
            <a:avLst/>
          </a:prstGeom>
          <a:solidFill>
            <a:schemeClr val="accent1"/>
          </a:solidFill>
          <a:ln w="12700">
            <a:noFill/>
            <a:miter lim="800000"/>
            <a:headEnd/>
            <a:tailEnd/>
          </a:ln>
        </p:spPr>
        <p:txBody>
          <a:bodyPr lIns="45720" rIns="45720">
            <a:spAutoFit/>
          </a:bodyPr>
          <a:lstStyle/>
          <a:p>
            <a:pPr algn="ctr" eaLnBrk="0" fontAlgn="auto" hangingPunct="0">
              <a:lnSpc>
                <a:spcPct val="85000"/>
              </a:lnSpc>
              <a:spcBef>
                <a:spcPts val="0"/>
              </a:spcBef>
              <a:spcAft>
                <a:spcPts val="0"/>
              </a:spcAft>
              <a:defRPr/>
            </a:pPr>
            <a:r>
              <a:rPr lang="en-US" sz="1400" dirty="0">
                <a:solidFill>
                  <a:schemeClr val="bg1"/>
                </a:solidFill>
                <a:latin typeface="+mn-lt"/>
                <a:ea typeface="Arial Unicode MS" pitchFamily="34" charset="-128"/>
                <a:cs typeface="Arial Unicode MS" pitchFamily="34" charset="-128"/>
              </a:rPr>
              <a:t>ELONVA</a:t>
            </a:r>
            <a:r>
              <a:rPr lang="en-US" sz="1400" baseline="30000" dirty="0">
                <a:solidFill>
                  <a:schemeClr val="bg1"/>
                </a:solidFill>
                <a:latin typeface="+mn-lt"/>
                <a:ea typeface="Arial Unicode MS" pitchFamily="34" charset="-128"/>
                <a:cs typeface="Arial Unicode MS" pitchFamily="34" charset="-128"/>
              </a:rPr>
              <a:t>™</a:t>
            </a:r>
            <a:r>
              <a:rPr lang="en-US" sz="1400" dirty="0">
                <a:solidFill>
                  <a:schemeClr val="bg1"/>
                </a:solidFill>
                <a:latin typeface="+mn-lt"/>
                <a:ea typeface="Arial Unicode MS" pitchFamily="34" charset="-128"/>
                <a:cs typeface="Arial Unicode MS" pitchFamily="34" charset="-128"/>
              </a:rPr>
              <a:t> (corifollitropin alfa) 150 µg</a:t>
            </a:r>
            <a:r>
              <a:rPr lang="en-US" sz="1400" dirty="0">
                <a:solidFill>
                  <a:schemeClr val="bg1"/>
                </a:solidFill>
                <a:effectLst>
                  <a:outerShdw blurRad="38100" dist="38100" dir="2700000" algn="tl">
                    <a:srgbClr val="000000"/>
                  </a:outerShdw>
                </a:effectLst>
                <a:latin typeface="+mn-lt"/>
                <a:ea typeface="Arial Unicode MS" pitchFamily="34" charset="-128"/>
                <a:cs typeface="Arial Unicode MS" pitchFamily="34" charset="-128"/>
              </a:rPr>
              <a:t> </a:t>
            </a:r>
          </a:p>
        </p:txBody>
      </p:sp>
      <p:sp>
        <p:nvSpPr>
          <p:cNvPr id="119827" name="Text Box 29"/>
          <p:cNvSpPr txBox="1">
            <a:spLocks noChangeArrowheads="1"/>
          </p:cNvSpPr>
          <p:nvPr/>
        </p:nvSpPr>
        <p:spPr bwMode="auto">
          <a:xfrm>
            <a:off x="250825" y="6102350"/>
            <a:ext cx="8696325" cy="512763"/>
          </a:xfrm>
          <a:prstGeom prst="rect">
            <a:avLst/>
          </a:prstGeom>
          <a:noFill/>
          <a:ln w="9525">
            <a:noFill/>
            <a:miter lim="800000"/>
            <a:headEnd/>
            <a:tailEnd/>
          </a:ln>
        </p:spPr>
        <p:txBody>
          <a:bodyPr lIns="0" tIns="0" rIns="0" bIns="0" anchor="b"/>
          <a:lstStyle/>
          <a:p>
            <a:pPr eaLnBrk="0" hangingPunct="0"/>
            <a:r>
              <a:rPr lang="en-US" sz="1200">
                <a:latin typeface="Calibri" pitchFamily="34" charset="0"/>
                <a:ea typeface="Arial Unicode MS"/>
                <a:cs typeface="Arial Unicode MS"/>
              </a:rPr>
              <a:t>FSH = follicle-stimulating hormone; GnRH = gonadotropin-releasing hormone; IVF = in vitro fertilization; ICSI = intracytoplasmic sperm injection; </a:t>
            </a:r>
            <a:br>
              <a:rPr lang="en-US" sz="1200">
                <a:latin typeface="Calibri" pitchFamily="34" charset="0"/>
                <a:ea typeface="Arial Unicode MS"/>
                <a:cs typeface="Arial Unicode MS"/>
              </a:rPr>
            </a:br>
            <a:r>
              <a:rPr lang="en-US" sz="1200">
                <a:latin typeface="Calibri" pitchFamily="34" charset="0"/>
                <a:ea typeface="Arial Unicode MS"/>
                <a:cs typeface="Arial Unicode MS"/>
              </a:rPr>
              <a:t>ET = embryo transfer; P = progesterone; hCG = human chorionic gonadotropin.</a:t>
            </a:r>
          </a:p>
          <a:p>
            <a:pPr eaLnBrk="0" hangingPunct="0">
              <a:spcBef>
                <a:spcPct val="25000"/>
              </a:spcBef>
            </a:pPr>
            <a:r>
              <a:rPr lang="en-US" sz="1000" b="1">
                <a:latin typeface="Calibri" pitchFamily="34" charset="0"/>
                <a:ea typeface="Arial Unicode MS"/>
                <a:cs typeface="Arial Unicode MS"/>
              </a:rPr>
              <a:t>1. </a:t>
            </a:r>
            <a:r>
              <a:rPr lang="en-US" sz="1000">
                <a:latin typeface="Calibri" pitchFamily="34" charset="0"/>
                <a:ea typeface="Arial Unicode MS"/>
                <a:cs typeface="Arial Unicode MS"/>
              </a:rPr>
              <a:t>Adapted with permission from Norman RJ et al. </a:t>
            </a:r>
            <a:r>
              <a:rPr lang="en-US" sz="1000" i="1">
                <a:latin typeface="Calibri" pitchFamily="34" charset="0"/>
                <a:ea typeface="Arial Unicode MS"/>
                <a:cs typeface="Arial Unicode MS"/>
              </a:rPr>
              <a:t>Hum Reprod. </a:t>
            </a:r>
            <a:r>
              <a:rPr lang="en-US" sz="1000">
                <a:latin typeface="Calibri" pitchFamily="34" charset="0"/>
                <a:ea typeface="Arial Unicode MS"/>
                <a:cs typeface="Arial Unicode MS"/>
              </a:rPr>
              <a:t>2011;26:2200‒2208.</a:t>
            </a:r>
          </a:p>
        </p:txBody>
      </p:sp>
    </p:spTree>
  </p:cSld>
  <p:clrMapOvr>
    <a:masterClrMapping/>
  </p:clrMapOvr>
  <p:transition advClick="0"/>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Rectangle 2"/>
          <p:cNvSpPr>
            <a:spLocks noGrp="1" noChangeArrowheads="1"/>
          </p:cNvSpPr>
          <p:nvPr>
            <p:ph type="title"/>
          </p:nvPr>
        </p:nvSpPr>
        <p:spPr>
          <a:xfrm>
            <a:off x="179388" y="274638"/>
            <a:ext cx="8713787" cy="1143000"/>
          </a:xfrm>
        </p:spPr>
        <p:txBody>
          <a:bodyPr/>
          <a:lstStyle/>
          <a:p>
            <a:r>
              <a:rPr lang="en-US" sz="3600" smtClean="0"/>
              <a:t>Immunogenicity Testing in </a:t>
            </a:r>
            <a:br>
              <a:rPr lang="en-US" sz="3600" smtClean="0"/>
            </a:br>
            <a:r>
              <a:rPr lang="en-US" sz="3600" smtClean="0"/>
              <a:t>Exposed Patients</a:t>
            </a:r>
            <a:r>
              <a:rPr lang="en-US" sz="3600" baseline="30000" smtClean="0"/>
              <a:t>1</a:t>
            </a:r>
          </a:p>
        </p:txBody>
      </p:sp>
      <p:graphicFrame>
        <p:nvGraphicFramePr>
          <p:cNvPr id="554015" name="Group 31"/>
          <p:cNvGraphicFramePr>
            <a:graphicFrameLocks noGrp="1"/>
          </p:cNvGraphicFramePr>
          <p:nvPr>
            <p:ph idx="4294967295"/>
          </p:nvPr>
        </p:nvGraphicFramePr>
        <p:xfrm>
          <a:off x="358775" y="2555875"/>
          <a:ext cx="8537575" cy="2446339"/>
        </p:xfrm>
        <a:graphic>
          <a:graphicData uri="http://schemas.openxmlformats.org/drawingml/2006/table">
            <a:tbl>
              <a:tblPr/>
              <a:tblGrid>
                <a:gridCol w="1160463"/>
                <a:gridCol w="2459037"/>
                <a:gridCol w="2459038"/>
                <a:gridCol w="2459037"/>
              </a:tblGrid>
              <a:tr h="969541">
                <a:tc>
                  <a:txBody>
                    <a:bodyPr/>
                    <a:lstStyle/>
                    <a:p>
                      <a:pPr marL="342900" marR="0" lvl="0" indent="-173038" algn="l" defTabSz="762000" rtl="0" eaLnBrk="1" fontAlgn="base" latinLnBrk="0" hangingPunct="1">
                        <a:lnSpc>
                          <a:spcPct val="90000"/>
                        </a:lnSpc>
                        <a:spcBef>
                          <a:spcPct val="0"/>
                        </a:spcBef>
                        <a:spcAft>
                          <a:spcPct val="0"/>
                        </a:spcAft>
                        <a:buClrTx/>
                        <a:buSzPct val="80000"/>
                        <a:buFontTx/>
                        <a:buNone/>
                        <a:tabLst/>
                      </a:pPr>
                      <a:endParaRPr kumimoji="0" lang="en-US" sz="1600" b="1" i="0" u="none" strike="noStrike" cap="none" normalizeH="0" baseline="0" dirty="0" smtClean="0">
                        <a:ln>
                          <a:noFill/>
                        </a:ln>
                        <a:solidFill>
                          <a:schemeClr val="bg1"/>
                        </a:solidFill>
                        <a:effectLst/>
                        <a:latin typeface="Arial Narrow" pitchFamily="34" charset="0"/>
                        <a:cs typeface="Times New Roman" pitchFamily="18" charset="0"/>
                      </a:endParaRPr>
                    </a:p>
                  </a:txBody>
                  <a:tcPr marT="45733" marB="45733" anchor="b" horzOverflow="overflow">
                    <a:lnL>
                      <a:noFill/>
                    </a:lnL>
                    <a:lnR>
                      <a:noFill/>
                    </a:lnR>
                    <a:lnT cap="flat">
                      <a:noFill/>
                    </a:lnT>
                    <a:lnB>
                      <a:noFill/>
                    </a:lnB>
                    <a:lnTlToBr>
                      <a:noFill/>
                    </a:lnTlToBr>
                    <a:lnBlToTr>
                      <a:noFill/>
                    </a:lnBlToTr>
                    <a:solidFill>
                      <a:schemeClr val="accent1"/>
                    </a:solidFill>
                  </a:tcPr>
                </a:tc>
                <a:tc>
                  <a:txBody>
                    <a:bodyPr/>
                    <a:lstStyle/>
                    <a:p>
                      <a:pPr marL="4763" marR="0" lvl="0" indent="-4763" algn="ctr" defTabSz="762000" rtl="0" eaLnBrk="1" fontAlgn="base" latinLnBrk="0" hangingPunct="1">
                        <a:lnSpc>
                          <a:spcPct val="90000"/>
                        </a:lnSpc>
                        <a:spcBef>
                          <a:spcPct val="0"/>
                        </a:spcBef>
                        <a:spcAft>
                          <a:spcPct val="0"/>
                        </a:spcAft>
                        <a:buClrTx/>
                        <a:buSzPct val="80000"/>
                        <a:buFontTx/>
                        <a:buNone/>
                        <a:tabLst/>
                        <a:defRPr/>
                      </a:pPr>
                      <a:r>
                        <a:rPr kumimoji="0" lang="en-US" sz="1600" b="1" i="0" u="none" strike="noStrike" cap="none" normalizeH="0" baseline="0" dirty="0" smtClean="0">
                          <a:ln>
                            <a:noFill/>
                          </a:ln>
                          <a:solidFill>
                            <a:schemeClr val="bg1"/>
                          </a:solidFill>
                          <a:effectLst/>
                          <a:latin typeface="Arial Narrow" pitchFamily="34" charset="0"/>
                          <a:cs typeface="Times New Roman" pitchFamily="18" charset="0"/>
                        </a:rPr>
                        <a:t>Number of </a:t>
                      </a:r>
                      <a:br>
                        <a:rPr kumimoji="0" lang="en-US" sz="1600" b="1" i="0" u="none" strike="noStrike" cap="none" normalizeH="0" baseline="0" dirty="0" smtClean="0">
                          <a:ln>
                            <a:noFill/>
                          </a:ln>
                          <a:solidFill>
                            <a:schemeClr val="bg1"/>
                          </a:solidFill>
                          <a:effectLst/>
                          <a:latin typeface="Arial Narrow" pitchFamily="34" charset="0"/>
                          <a:cs typeface="Times New Roman" pitchFamily="18" charset="0"/>
                        </a:rPr>
                      </a:br>
                      <a:r>
                        <a:rPr kumimoji="0" lang="en-US" sz="1600" b="1" i="0" u="none" strike="noStrike" cap="none" normalizeH="0" baseline="0" dirty="0" smtClean="0">
                          <a:ln>
                            <a:noFill/>
                          </a:ln>
                          <a:solidFill>
                            <a:schemeClr val="bg1"/>
                          </a:solidFill>
                          <a:effectLst/>
                          <a:latin typeface="Arial Narrow" pitchFamily="34" charset="0"/>
                          <a:cs typeface="Times New Roman" pitchFamily="18" charset="0"/>
                        </a:rPr>
                        <a:t>Subjects Treated With </a:t>
                      </a:r>
                      <a:br>
                        <a:rPr kumimoji="0" lang="en-US" sz="1600" b="1" i="0" u="none" strike="noStrike" cap="none" normalizeH="0" baseline="0" dirty="0" smtClean="0">
                          <a:ln>
                            <a:noFill/>
                          </a:ln>
                          <a:solidFill>
                            <a:schemeClr val="bg1"/>
                          </a:solidFill>
                          <a:effectLst/>
                          <a:latin typeface="Arial Narrow" pitchFamily="34" charset="0"/>
                          <a:cs typeface="Times New Roman" pitchFamily="18" charset="0"/>
                        </a:rPr>
                      </a:br>
                      <a:r>
                        <a:rPr kumimoji="0" lang="en-US" sz="1600" b="1" i="0" u="none" strike="noStrike" cap="none" normalizeH="0" baseline="0" dirty="0" smtClean="0">
                          <a:ln>
                            <a:noFill/>
                          </a:ln>
                          <a:solidFill>
                            <a:schemeClr val="bg1"/>
                          </a:solidFill>
                          <a:effectLst/>
                          <a:latin typeface="Arial Narrow" pitchFamily="34" charset="0"/>
                          <a:cs typeface="Times New Roman" pitchFamily="18" charset="0"/>
                        </a:rPr>
                        <a:t>ELONVA</a:t>
                      </a:r>
                      <a:r>
                        <a:rPr lang="en-US" sz="1600" baseline="30000" dirty="0" smtClean="0">
                          <a:solidFill>
                            <a:schemeClr val="bg1"/>
                          </a:solidFill>
                        </a:rPr>
                        <a:t>™</a:t>
                      </a:r>
                      <a:r>
                        <a:rPr kumimoji="0" lang="en-US" sz="1600" b="1" i="0" u="none" strike="noStrike" cap="none" normalizeH="0" baseline="0" dirty="0" smtClean="0">
                          <a:ln>
                            <a:noFill/>
                          </a:ln>
                          <a:solidFill>
                            <a:schemeClr val="bg1"/>
                          </a:solidFill>
                          <a:effectLst/>
                          <a:latin typeface="Arial Narrow" pitchFamily="34" charset="0"/>
                          <a:cs typeface="Times New Roman" pitchFamily="18" charset="0"/>
                        </a:rPr>
                        <a:t/>
                      </a:r>
                      <a:br>
                        <a:rPr kumimoji="0" lang="en-US" sz="1600" b="1" i="0" u="none" strike="noStrike" cap="none" normalizeH="0" baseline="0" dirty="0" smtClean="0">
                          <a:ln>
                            <a:noFill/>
                          </a:ln>
                          <a:solidFill>
                            <a:schemeClr val="bg1"/>
                          </a:solidFill>
                          <a:effectLst/>
                          <a:latin typeface="Arial Narrow" pitchFamily="34" charset="0"/>
                          <a:cs typeface="Times New Roman" pitchFamily="18" charset="0"/>
                        </a:rPr>
                      </a:br>
                      <a:r>
                        <a:rPr kumimoji="0" lang="en-US" sz="1600" b="1" i="0" u="none" strike="noStrike" cap="none" normalizeH="0" baseline="0" dirty="0" smtClean="0">
                          <a:ln>
                            <a:noFill/>
                          </a:ln>
                          <a:solidFill>
                            <a:schemeClr val="bg1"/>
                          </a:solidFill>
                          <a:effectLst/>
                          <a:latin typeface="Arial Narrow" pitchFamily="34" charset="0"/>
                          <a:cs typeface="Times New Roman" pitchFamily="18" charset="0"/>
                        </a:rPr>
                        <a:t>(corifollitropin alfa)</a:t>
                      </a:r>
                    </a:p>
                  </a:txBody>
                  <a:tcPr marT="45733" marB="45733" anchor="b" horzOverflow="overflow">
                    <a:lnL>
                      <a:noFill/>
                    </a:lnL>
                    <a:lnR>
                      <a:noFill/>
                    </a:lnR>
                    <a:lnT cap="flat">
                      <a:noFill/>
                    </a:lnT>
                    <a:lnB>
                      <a:noFill/>
                    </a:lnB>
                    <a:lnTlToBr>
                      <a:noFill/>
                    </a:lnTlToBr>
                    <a:lnBlToTr>
                      <a:noFill/>
                    </a:lnBlToTr>
                    <a:solidFill>
                      <a:schemeClr val="accent1"/>
                    </a:solidFill>
                  </a:tcPr>
                </a:tc>
                <a:tc>
                  <a:txBody>
                    <a:bodyPr/>
                    <a:lstStyle/>
                    <a:p>
                      <a:pPr marL="4763" marR="0" lvl="0" indent="-4763" algn="ctr" defTabSz="762000" rtl="0" eaLnBrk="1" fontAlgn="base" latinLnBrk="0" hangingPunct="1">
                        <a:lnSpc>
                          <a:spcPct val="90000"/>
                        </a:lnSpc>
                        <a:spcBef>
                          <a:spcPct val="0"/>
                        </a:spcBef>
                        <a:spcAft>
                          <a:spcPct val="0"/>
                        </a:spcAft>
                        <a:buClrTx/>
                        <a:buSzPct val="80000"/>
                        <a:buFontTx/>
                        <a:buNone/>
                        <a:tabLst/>
                      </a:pPr>
                      <a:r>
                        <a:rPr kumimoji="0" lang="en-US" sz="1600" b="1" i="0" u="none" strike="noStrike" cap="none" normalizeH="0" baseline="0" dirty="0" smtClean="0">
                          <a:ln>
                            <a:noFill/>
                          </a:ln>
                          <a:solidFill>
                            <a:schemeClr val="bg1"/>
                          </a:solidFill>
                          <a:effectLst/>
                          <a:latin typeface="Arial Narrow" pitchFamily="34" charset="0"/>
                          <a:cs typeface="Times New Roman" pitchFamily="18" charset="0"/>
                        </a:rPr>
                        <a:t>Number of </a:t>
                      </a:r>
                      <a:br>
                        <a:rPr kumimoji="0" lang="en-US" sz="1600" b="1" i="0" u="none" strike="noStrike" cap="none" normalizeH="0" baseline="0" dirty="0" smtClean="0">
                          <a:ln>
                            <a:noFill/>
                          </a:ln>
                          <a:solidFill>
                            <a:schemeClr val="bg1"/>
                          </a:solidFill>
                          <a:effectLst/>
                          <a:latin typeface="Arial Narrow" pitchFamily="34" charset="0"/>
                          <a:cs typeface="Times New Roman" pitchFamily="18" charset="0"/>
                        </a:rPr>
                      </a:br>
                      <a:r>
                        <a:rPr kumimoji="0" lang="en-US" sz="1600" b="1" i="0" u="none" strike="noStrike" cap="none" normalizeH="0" baseline="0" dirty="0" smtClean="0">
                          <a:ln>
                            <a:noFill/>
                          </a:ln>
                          <a:solidFill>
                            <a:schemeClr val="bg1"/>
                          </a:solidFill>
                          <a:effectLst/>
                          <a:latin typeface="Arial Narrow" pitchFamily="34" charset="0"/>
                          <a:cs typeface="Times New Roman" pitchFamily="18" charset="0"/>
                        </a:rPr>
                        <a:t>Subjects Tested</a:t>
                      </a:r>
                      <a:br>
                        <a:rPr kumimoji="0" lang="en-US" sz="1600" b="1" i="0" u="none" strike="noStrike" cap="none" normalizeH="0" baseline="0" dirty="0" smtClean="0">
                          <a:ln>
                            <a:noFill/>
                          </a:ln>
                          <a:solidFill>
                            <a:schemeClr val="bg1"/>
                          </a:solidFill>
                          <a:effectLst/>
                          <a:latin typeface="Arial Narrow" pitchFamily="34" charset="0"/>
                          <a:cs typeface="Times New Roman" pitchFamily="18" charset="0"/>
                        </a:rPr>
                      </a:br>
                      <a:r>
                        <a:rPr kumimoji="0" lang="en-US" sz="1600" b="1" i="0" u="none" strike="noStrike" cap="none" normalizeH="0" baseline="0" dirty="0" smtClean="0">
                          <a:ln>
                            <a:noFill/>
                          </a:ln>
                          <a:solidFill>
                            <a:schemeClr val="bg1"/>
                          </a:solidFill>
                          <a:effectLst/>
                          <a:latin typeface="Arial Narrow" pitchFamily="34" charset="0"/>
                          <a:cs typeface="Times New Roman" pitchFamily="18" charset="0"/>
                        </a:rPr>
                        <a:t>for Antibodies </a:t>
                      </a:r>
                    </a:p>
                  </a:txBody>
                  <a:tcPr marT="45733" marB="45733" anchor="b" horzOverflow="overflow">
                    <a:lnL>
                      <a:noFill/>
                    </a:lnL>
                    <a:lnR>
                      <a:noFill/>
                    </a:lnR>
                    <a:lnT cap="flat">
                      <a:noFill/>
                    </a:lnT>
                    <a:lnB>
                      <a:noFill/>
                    </a:lnB>
                    <a:lnTlToBr>
                      <a:noFill/>
                    </a:lnTlToBr>
                    <a:lnBlToTr>
                      <a:noFill/>
                    </a:lnBlToTr>
                    <a:solidFill>
                      <a:schemeClr val="accent1"/>
                    </a:solidFill>
                  </a:tcPr>
                </a:tc>
                <a:tc>
                  <a:txBody>
                    <a:bodyPr/>
                    <a:lstStyle/>
                    <a:p>
                      <a:pPr marL="0" marR="0" lvl="0" indent="0" algn="ctr" defTabSz="762000" rtl="0" eaLnBrk="1" fontAlgn="base" latinLnBrk="0" hangingPunct="1">
                        <a:lnSpc>
                          <a:spcPct val="90000"/>
                        </a:lnSpc>
                        <a:spcBef>
                          <a:spcPct val="0"/>
                        </a:spcBef>
                        <a:spcAft>
                          <a:spcPct val="0"/>
                        </a:spcAft>
                        <a:buClrTx/>
                        <a:buSzPct val="80000"/>
                        <a:buFontTx/>
                        <a:buNone/>
                        <a:tabLst/>
                      </a:pPr>
                      <a:r>
                        <a:rPr kumimoji="0" lang="en-US" sz="1600" b="1" i="0" u="none" strike="noStrike" cap="none" normalizeH="0" baseline="0" dirty="0" smtClean="0">
                          <a:ln>
                            <a:noFill/>
                          </a:ln>
                          <a:solidFill>
                            <a:schemeClr val="bg1"/>
                          </a:solidFill>
                          <a:effectLst/>
                          <a:latin typeface="Arial Narrow" pitchFamily="34" charset="0"/>
                          <a:cs typeface="Times New Roman" pitchFamily="18" charset="0"/>
                        </a:rPr>
                        <a:t>Observed </a:t>
                      </a:r>
                      <a:br>
                        <a:rPr kumimoji="0" lang="en-US" sz="1600" b="1" i="0" u="none" strike="noStrike" cap="none" normalizeH="0" baseline="0" dirty="0" smtClean="0">
                          <a:ln>
                            <a:noFill/>
                          </a:ln>
                          <a:solidFill>
                            <a:schemeClr val="bg1"/>
                          </a:solidFill>
                          <a:effectLst/>
                          <a:latin typeface="Arial Narrow" pitchFamily="34" charset="0"/>
                          <a:cs typeface="Times New Roman" pitchFamily="18" charset="0"/>
                        </a:rPr>
                      </a:br>
                      <a:r>
                        <a:rPr kumimoji="0" lang="en-US" sz="1600" b="1" i="0" u="none" strike="noStrike" cap="none" normalizeH="0" baseline="0" dirty="0" smtClean="0">
                          <a:ln>
                            <a:noFill/>
                          </a:ln>
                          <a:solidFill>
                            <a:schemeClr val="bg1"/>
                          </a:solidFill>
                          <a:effectLst/>
                          <a:latin typeface="Arial Narrow" pitchFamily="34" charset="0"/>
                          <a:cs typeface="Times New Roman" pitchFamily="18" charset="0"/>
                        </a:rPr>
                        <a:t>Clinically Relevant Immunogenicity Incidence</a:t>
                      </a:r>
                    </a:p>
                  </a:txBody>
                  <a:tcPr marT="45733" marB="45733" anchor="b" horzOverflow="overflow">
                    <a:lnL>
                      <a:noFill/>
                    </a:lnL>
                    <a:lnR>
                      <a:noFill/>
                    </a:lnR>
                    <a:lnT cap="flat">
                      <a:noFill/>
                    </a:lnT>
                    <a:lnB>
                      <a:noFill/>
                    </a:lnB>
                    <a:lnTlToBr>
                      <a:noFill/>
                    </a:lnTlToBr>
                    <a:lnBlToTr>
                      <a:noFill/>
                    </a:lnBlToTr>
                    <a:solidFill>
                      <a:schemeClr val="accent1"/>
                    </a:solidFill>
                  </a:tcPr>
                </a:tc>
              </a:tr>
              <a:tr h="492266">
                <a:tc>
                  <a:txBody>
                    <a:bodyPr/>
                    <a:lstStyle/>
                    <a:p>
                      <a:pPr marL="342900" marR="0" lvl="0" indent="-173038" algn="l" defTabSz="762000" rtl="0" eaLnBrk="1" fontAlgn="base" latinLnBrk="0" hangingPunct="1">
                        <a:lnSpc>
                          <a:spcPct val="90000"/>
                        </a:lnSpc>
                        <a:spcBef>
                          <a:spcPct val="0"/>
                        </a:spcBef>
                        <a:spcAft>
                          <a:spcPct val="0"/>
                        </a:spcAft>
                        <a:buClrTx/>
                        <a:buSzPct val="80000"/>
                        <a:buFontTx/>
                        <a:buNone/>
                        <a:tabLst/>
                      </a:pPr>
                      <a:r>
                        <a:rPr kumimoji="0" lang="en-US" sz="1600" b="0" i="0" u="none" strike="noStrike" cap="none" normalizeH="0" baseline="0" dirty="0" smtClean="0">
                          <a:ln>
                            <a:noFill/>
                          </a:ln>
                          <a:solidFill>
                            <a:schemeClr val="tx1"/>
                          </a:solidFill>
                          <a:effectLst/>
                          <a:latin typeface="Arial Narrow" pitchFamily="34" charset="0"/>
                          <a:cs typeface="Times New Roman" pitchFamily="18" charset="0"/>
                        </a:rPr>
                        <a:t>Cycle 1</a:t>
                      </a:r>
                    </a:p>
                  </a:txBody>
                  <a:tcPr marT="45733" marB="45733" anchor="ctr" horzOverflow="overflow">
                    <a:lnL>
                      <a:noFill/>
                    </a:lnL>
                    <a:lnR>
                      <a:noFill/>
                    </a:lnR>
                    <a:lnT>
                      <a:noFill/>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342900" marR="0" lvl="0" indent="-173038" algn="ctr" defTabSz="762000" rtl="0" eaLnBrk="1" fontAlgn="base" latinLnBrk="0" hangingPunct="1">
                        <a:lnSpc>
                          <a:spcPct val="90000"/>
                        </a:lnSpc>
                        <a:spcBef>
                          <a:spcPct val="0"/>
                        </a:spcBef>
                        <a:spcAft>
                          <a:spcPct val="0"/>
                        </a:spcAft>
                        <a:buClrTx/>
                        <a:buSzPct val="80000"/>
                        <a:buFontTx/>
                        <a:buNone/>
                        <a:tabLst/>
                      </a:pPr>
                      <a:r>
                        <a:rPr kumimoji="0" lang="en-US" sz="1600" b="0" i="0" u="none" strike="noStrike" cap="none" normalizeH="0" baseline="0" dirty="0" smtClean="0">
                          <a:ln>
                            <a:noFill/>
                          </a:ln>
                          <a:solidFill>
                            <a:schemeClr val="tx1"/>
                          </a:solidFill>
                          <a:effectLst/>
                          <a:latin typeface="Arial Narrow" pitchFamily="34" charset="0"/>
                          <a:cs typeface="Times New Roman" pitchFamily="18" charset="0"/>
                        </a:rPr>
                        <a:t>682</a:t>
                      </a:r>
                    </a:p>
                  </a:txBody>
                  <a:tcPr marT="45733" marB="45733" anchor="ctr" horzOverflow="overflow">
                    <a:lnL>
                      <a:noFill/>
                    </a:lnL>
                    <a:lnR>
                      <a:noFill/>
                    </a:lnR>
                    <a:lnT>
                      <a:noFill/>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342900" marR="0" lvl="0" indent="-173038" algn="ctr" defTabSz="762000" rtl="0" eaLnBrk="1" fontAlgn="base" latinLnBrk="0" hangingPunct="1">
                        <a:lnSpc>
                          <a:spcPct val="90000"/>
                        </a:lnSpc>
                        <a:spcBef>
                          <a:spcPct val="0"/>
                        </a:spcBef>
                        <a:spcAft>
                          <a:spcPct val="0"/>
                        </a:spcAft>
                        <a:buClrTx/>
                        <a:buSzPct val="80000"/>
                        <a:buFontTx/>
                        <a:buNone/>
                        <a:tabLst/>
                      </a:pPr>
                      <a:r>
                        <a:rPr kumimoji="0" lang="en-US" sz="1600" b="0" i="0" u="none" strike="noStrike" cap="none" normalizeH="0" baseline="0" dirty="0" smtClean="0">
                          <a:ln>
                            <a:noFill/>
                          </a:ln>
                          <a:solidFill>
                            <a:schemeClr val="tx1"/>
                          </a:solidFill>
                          <a:effectLst/>
                          <a:latin typeface="Arial Narrow" pitchFamily="34" charset="0"/>
                          <a:cs typeface="Times New Roman" pitchFamily="18" charset="0"/>
                        </a:rPr>
                        <a:t>681</a:t>
                      </a:r>
                    </a:p>
                  </a:txBody>
                  <a:tcPr marT="45733" marB="45733" anchor="ctr" horzOverflow="overflow">
                    <a:lnL>
                      <a:noFill/>
                    </a:lnL>
                    <a:lnR>
                      <a:noFill/>
                    </a:lnR>
                    <a:lnT>
                      <a:noFill/>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342900" marR="0" lvl="0" indent="-342900" algn="ctr" defTabSz="762000" rtl="0" eaLnBrk="1" fontAlgn="base" latinLnBrk="0" hangingPunct="1">
                        <a:lnSpc>
                          <a:spcPct val="90000"/>
                        </a:lnSpc>
                        <a:spcBef>
                          <a:spcPct val="0"/>
                        </a:spcBef>
                        <a:spcAft>
                          <a:spcPct val="0"/>
                        </a:spcAft>
                        <a:buClrTx/>
                        <a:buSzPct val="80000"/>
                        <a:buFontTx/>
                        <a:buNone/>
                        <a:tabLst/>
                      </a:pPr>
                      <a:r>
                        <a:rPr kumimoji="0" lang="en-US" sz="1600" b="0" i="0" u="none" strike="noStrike" cap="none" normalizeH="0" baseline="0" dirty="0" smtClean="0">
                          <a:ln>
                            <a:noFill/>
                          </a:ln>
                          <a:solidFill>
                            <a:schemeClr val="tx1"/>
                          </a:solidFill>
                          <a:effectLst/>
                          <a:latin typeface="Arial Narrow" pitchFamily="34" charset="0"/>
                          <a:cs typeface="Times New Roman" pitchFamily="18" charset="0"/>
                        </a:rPr>
                        <a:t>0.0</a:t>
                      </a:r>
                    </a:p>
                  </a:txBody>
                  <a:tcPr marT="45733" marB="45733" anchor="ctr" horzOverflow="overflow">
                    <a:lnL>
                      <a:noFill/>
                    </a:lnL>
                    <a:lnR>
                      <a:noFill/>
                    </a:lnR>
                    <a:lnT>
                      <a:noFill/>
                    </a:lnT>
                    <a:lnB w="3175" cap="flat" cmpd="sng" algn="ctr">
                      <a:solidFill>
                        <a:schemeClr val="tx1"/>
                      </a:solidFill>
                      <a:prstDash val="sysDash"/>
                      <a:round/>
                      <a:headEnd type="none" w="med" len="med"/>
                      <a:tailEnd type="none" w="med" len="med"/>
                    </a:lnB>
                    <a:lnTlToBr>
                      <a:noFill/>
                    </a:lnTlToBr>
                    <a:lnBlToTr>
                      <a:noFill/>
                    </a:lnBlToTr>
                    <a:noFill/>
                  </a:tcPr>
                </a:tc>
              </a:tr>
              <a:tr h="492266">
                <a:tc>
                  <a:txBody>
                    <a:bodyPr/>
                    <a:lstStyle/>
                    <a:p>
                      <a:pPr marL="342900" marR="0" lvl="0" indent="-173038" algn="l" defTabSz="762000" rtl="0" eaLnBrk="1" fontAlgn="base" latinLnBrk="0" hangingPunct="1">
                        <a:lnSpc>
                          <a:spcPct val="90000"/>
                        </a:lnSpc>
                        <a:spcBef>
                          <a:spcPct val="0"/>
                        </a:spcBef>
                        <a:spcAft>
                          <a:spcPct val="0"/>
                        </a:spcAft>
                        <a:buClrTx/>
                        <a:buSzPct val="80000"/>
                        <a:buFontTx/>
                        <a:buNone/>
                        <a:tabLst/>
                      </a:pPr>
                      <a:r>
                        <a:rPr kumimoji="0" lang="en-US" sz="1600" b="0" i="0" u="none" strike="noStrike" cap="none" normalizeH="0" baseline="0" dirty="0" smtClean="0">
                          <a:ln>
                            <a:noFill/>
                          </a:ln>
                          <a:solidFill>
                            <a:schemeClr val="tx1"/>
                          </a:solidFill>
                          <a:effectLst/>
                          <a:latin typeface="Arial Narrow" pitchFamily="34" charset="0"/>
                          <a:cs typeface="Times New Roman" pitchFamily="18" charset="0"/>
                        </a:rPr>
                        <a:t>Cycle 2</a:t>
                      </a:r>
                    </a:p>
                  </a:txBody>
                  <a:tcPr marT="45733" marB="45733" anchor="ctr" horzOverflow="overflow">
                    <a:lnL>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342900" marR="0" lvl="0" indent="-173038" algn="ctr" defTabSz="762000" rtl="0" eaLnBrk="1" fontAlgn="base" latinLnBrk="0" hangingPunct="1">
                        <a:lnSpc>
                          <a:spcPct val="90000"/>
                        </a:lnSpc>
                        <a:spcBef>
                          <a:spcPct val="0"/>
                        </a:spcBef>
                        <a:spcAft>
                          <a:spcPct val="0"/>
                        </a:spcAft>
                        <a:buClrTx/>
                        <a:buSzPct val="80000"/>
                        <a:buFontTx/>
                        <a:buNone/>
                        <a:tabLst/>
                      </a:pPr>
                      <a:r>
                        <a:rPr kumimoji="0" lang="en-US" sz="1600" b="0" i="0" u="none" strike="noStrike" cap="none" normalizeH="0" baseline="0" dirty="0" smtClean="0">
                          <a:ln>
                            <a:noFill/>
                          </a:ln>
                          <a:solidFill>
                            <a:schemeClr val="tx1"/>
                          </a:solidFill>
                          <a:effectLst/>
                          <a:latin typeface="Arial Narrow" pitchFamily="34" charset="0"/>
                          <a:cs typeface="Times New Roman" pitchFamily="18" charset="0"/>
                        </a:rPr>
                        <a:t>375</a:t>
                      </a:r>
                    </a:p>
                  </a:txBody>
                  <a:tcPr marT="45733" marB="45733" anchor="ctr" horzOverflow="overflow">
                    <a:lnL>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342900" marR="0" lvl="0" indent="-173038" algn="ctr" defTabSz="762000" rtl="0" eaLnBrk="1" fontAlgn="base" latinLnBrk="0" hangingPunct="1">
                        <a:lnSpc>
                          <a:spcPct val="90000"/>
                        </a:lnSpc>
                        <a:spcBef>
                          <a:spcPct val="0"/>
                        </a:spcBef>
                        <a:spcAft>
                          <a:spcPct val="0"/>
                        </a:spcAft>
                        <a:buClrTx/>
                        <a:buSzPct val="80000"/>
                        <a:buFontTx/>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372</a:t>
                      </a:r>
                    </a:p>
                  </a:txBody>
                  <a:tcPr marT="45733" marB="45733" anchor="ctr" horzOverflow="overflow">
                    <a:lnL>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c>
                  <a:txBody>
                    <a:bodyPr/>
                    <a:lstStyle/>
                    <a:p>
                      <a:pPr marL="342900" marR="0" lvl="0" indent="-342900" algn="ctr" defTabSz="762000" rtl="0" eaLnBrk="1" fontAlgn="base" latinLnBrk="0" hangingPunct="1">
                        <a:lnSpc>
                          <a:spcPct val="90000"/>
                        </a:lnSpc>
                        <a:spcBef>
                          <a:spcPct val="0"/>
                        </a:spcBef>
                        <a:spcAft>
                          <a:spcPct val="0"/>
                        </a:spcAft>
                        <a:buClrTx/>
                        <a:buSzPct val="80000"/>
                        <a:buFontTx/>
                        <a:buNone/>
                        <a:tabLst/>
                      </a:pPr>
                      <a:r>
                        <a:rPr kumimoji="0" lang="en-US" sz="1600" b="0" i="0" u="none" strike="noStrike" cap="none" normalizeH="0" baseline="0" dirty="0" smtClean="0">
                          <a:ln>
                            <a:noFill/>
                          </a:ln>
                          <a:solidFill>
                            <a:schemeClr val="tx1"/>
                          </a:solidFill>
                          <a:effectLst/>
                          <a:latin typeface="Arial Narrow" pitchFamily="34" charset="0"/>
                          <a:cs typeface="Times New Roman" pitchFamily="18" charset="0"/>
                        </a:rPr>
                        <a:t>0.0</a:t>
                      </a:r>
                    </a:p>
                  </a:txBody>
                  <a:tcPr marT="45733" marB="45733" anchor="ctr" horzOverflow="overflow">
                    <a:lnL>
                      <a:noFill/>
                    </a:lnL>
                    <a:lnR>
                      <a:noFill/>
                    </a:lnR>
                    <a:lnT w="3175" cap="flat" cmpd="sng" algn="ctr">
                      <a:solidFill>
                        <a:schemeClr val="tx1"/>
                      </a:solidFill>
                      <a:prstDash val="sysDash"/>
                      <a:round/>
                      <a:headEnd type="none" w="med" len="med"/>
                      <a:tailEnd type="none" w="med" len="med"/>
                    </a:lnT>
                    <a:lnB w="3175" cap="flat" cmpd="sng" algn="ctr">
                      <a:solidFill>
                        <a:schemeClr val="tx1"/>
                      </a:solidFill>
                      <a:prstDash val="sysDash"/>
                      <a:round/>
                      <a:headEnd type="none" w="med" len="med"/>
                      <a:tailEnd type="none" w="med" len="med"/>
                    </a:lnB>
                    <a:lnTlToBr>
                      <a:noFill/>
                    </a:lnTlToBr>
                    <a:lnBlToTr>
                      <a:noFill/>
                    </a:lnBlToTr>
                    <a:noFill/>
                  </a:tcPr>
                </a:tc>
              </a:tr>
              <a:tr h="492266">
                <a:tc>
                  <a:txBody>
                    <a:bodyPr/>
                    <a:lstStyle/>
                    <a:p>
                      <a:pPr marL="342900" marR="0" lvl="0" indent="-173038" algn="l" defTabSz="762000" rtl="0" eaLnBrk="1" fontAlgn="base" latinLnBrk="0" hangingPunct="1">
                        <a:lnSpc>
                          <a:spcPct val="90000"/>
                        </a:lnSpc>
                        <a:spcBef>
                          <a:spcPct val="0"/>
                        </a:spcBef>
                        <a:spcAft>
                          <a:spcPct val="0"/>
                        </a:spcAft>
                        <a:buClrTx/>
                        <a:buSzPct val="80000"/>
                        <a:buFontTx/>
                        <a:buNone/>
                        <a:tabLst/>
                      </a:pPr>
                      <a:r>
                        <a:rPr kumimoji="0" lang="en-US" sz="1600" b="0" i="0" u="none" strike="noStrike" cap="none" normalizeH="0" baseline="0" dirty="0" smtClean="0">
                          <a:ln>
                            <a:noFill/>
                          </a:ln>
                          <a:solidFill>
                            <a:schemeClr val="tx1"/>
                          </a:solidFill>
                          <a:effectLst/>
                          <a:latin typeface="Arial Narrow" pitchFamily="34" charset="0"/>
                          <a:cs typeface="Times New Roman" pitchFamily="18" charset="0"/>
                        </a:rPr>
                        <a:t>Cycle 3</a:t>
                      </a:r>
                    </a:p>
                  </a:txBody>
                  <a:tcPr marT="45733" marB="45733" anchor="ctr" horzOverflow="overflow">
                    <a:lnL>
                      <a:noFill/>
                    </a:lnL>
                    <a:lnR>
                      <a:noFill/>
                    </a:lnR>
                    <a:lnT w="3175" cap="flat" cmpd="sng" algn="ctr">
                      <a:solidFill>
                        <a:schemeClr val="tx1"/>
                      </a:solidFill>
                      <a:prstDash val="sysDash"/>
                      <a:round/>
                      <a:headEnd type="none" w="med" len="med"/>
                      <a:tailEnd type="none" w="med" len="med"/>
                    </a:lnT>
                    <a:lnB cap="flat">
                      <a:noFill/>
                    </a:lnB>
                    <a:lnTlToBr>
                      <a:noFill/>
                    </a:lnTlToBr>
                    <a:lnBlToTr>
                      <a:noFill/>
                    </a:lnBlToTr>
                    <a:noFill/>
                  </a:tcPr>
                </a:tc>
                <a:tc>
                  <a:txBody>
                    <a:bodyPr/>
                    <a:lstStyle/>
                    <a:p>
                      <a:pPr marL="342900" marR="0" lvl="0" indent="-173038" algn="ctr" defTabSz="762000" rtl="0" eaLnBrk="1" fontAlgn="base" latinLnBrk="0" hangingPunct="1">
                        <a:lnSpc>
                          <a:spcPct val="90000"/>
                        </a:lnSpc>
                        <a:spcBef>
                          <a:spcPct val="0"/>
                        </a:spcBef>
                        <a:spcAft>
                          <a:spcPct val="0"/>
                        </a:spcAft>
                        <a:buClrTx/>
                        <a:buSzPct val="80000"/>
                        <a:buFontTx/>
                        <a:buNone/>
                        <a:tabLst/>
                      </a:pPr>
                      <a:r>
                        <a:rPr kumimoji="0" lang="en-US" sz="1600" b="0" i="0" u="none" strike="noStrike" cap="none" normalizeH="0" baseline="0" dirty="0" smtClean="0">
                          <a:ln>
                            <a:noFill/>
                          </a:ln>
                          <a:solidFill>
                            <a:schemeClr val="tx1"/>
                          </a:solidFill>
                          <a:effectLst/>
                          <a:latin typeface="Arial Narrow" pitchFamily="34" charset="0"/>
                          <a:cs typeface="Times New Roman" pitchFamily="18" charset="0"/>
                        </a:rPr>
                        <a:t>198</a:t>
                      </a:r>
                    </a:p>
                  </a:txBody>
                  <a:tcPr marT="45733" marB="45733" anchor="ctr" horzOverflow="overflow">
                    <a:lnL>
                      <a:noFill/>
                    </a:lnL>
                    <a:lnR>
                      <a:noFill/>
                    </a:lnR>
                    <a:lnT w="3175" cap="flat" cmpd="sng" algn="ctr">
                      <a:solidFill>
                        <a:schemeClr val="tx1"/>
                      </a:solidFill>
                      <a:prstDash val="sysDash"/>
                      <a:round/>
                      <a:headEnd type="none" w="med" len="med"/>
                      <a:tailEnd type="none" w="med" len="med"/>
                    </a:lnT>
                    <a:lnB cap="flat">
                      <a:noFill/>
                    </a:lnB>
                    <a:lnTlToBr>
                      <a:noFill/>
                    </a:lnTlToBr>
                    <a:lnBlToTr>
                      <a:noFill/>
                    </a:lnBlToTr>
                    <a:noFill/>
                  </a:tcPr>
                </a:tc>
                <a:tc>
                  <a:txBody>
                    <a:bodyPr/>
                    <a:lstStyle/>
                    <a:p>
                      <a:pPr marL="342900" marR="0" lvl="0" indent="-173038" algn="ctr" defTabSz="762000" rtl="0" eaLnBrk="1" fontAlgn="base" latinLnBrk="0" hangingPunct="1">
                        <a:lnSpc>
                          <a:spcPct val="90000"/>
                        </a:lnSpc>
                        <a:spcBef>
                          <a:spcPct val="0"/>
                        </a:spcBef>
                        <a:spcAft>
                          <a:spcPct val="0"/>
                        </a:spcAft>
                        <a:buClrTx/>
                        <a:buSzPct val="80000"/>
                        <a:buFontTx/>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192</a:t>
                      </a:r>
                    </a:p>
                  </a:txBody>
                  <a:tcPr marT="45733" marB="45733" anchor="ctr" horzOverflow="overflow">
                    <a:lnL>
                      <a:noFill/>
                    </a:lnL>
                    <a:lnR>
                      <a:noFill/>
                    </a:lnR>
                    <a:lnT w="3175" cap="flat" cmpd="sng" algn="ctr">
                      <a:solidFill>
                        <a:schemeClr val="tx1"/>
                      </a:solidFill>
                      <a:prstDash val="sysDash"/>
                      <a:round/>
                      <a:headEnd type="none" w="med" len="med"/>
                      <a:tailEnd type="none" w="med" len="med"/>
                    </a:lnT>
                    <a:lnB cap="flat">
                      <a:noFill/>
                    </a:lnB>
                    <a:lnTlToBr>
                      <a:noFill/>
                    </a:lnTlToBr>
                    <a:lnBlToTr>
                      <a:noFill/>
                    </a:lnBlToTr>
                    <a:noFill/>
                  </a:tcPr>
                </a:tc>
                <a:tc>
                  <a:txBody>
                    <a:bodyPr/>
                    <a:lstStyle/>
                    <a:p>
                      <a:pPr marL="342900" marR="0" lvl="0" indent="-342900" algn="ctr" defTabSz="762000" rtl="0" eaLnBrk="1" fontAlgn="base" latinLnBrk="0" hangingPunct="1">
                        <a:lnSpc>
                          <a:spcPct val="90000"/>
                        </a:lnSpc>
                        <a:spcBef>
                          <a:spcPct val="0"/>
                        </a:spcBef>
                        <a:spcAft>
                          <a:spcPct val="0"/>
                        </a:spcAft>
                        <a:buClrTx/>
                        <a:buSzPct val="80000"/>
                        <a:buFontTx/>
                        <a:buNone/>
                        <a:tabLst/>
                      </a:pPr>
                      <a:r>
                        <a:rPr kumimoji="0" lang="en-US" sz="1600" b="0" i="0" u="none" strike="noStrike" cap="none" normalizeH="0" baseline="0" dirty="0" smtClean="0">
                          <a:ln>
                            <a:noFill/>
                          </a:ln>
                          <a:solidFill>
                            <a:schemeClr val="tx1"/>
                          </a:solidFill>
                          <a:effectLst/>
                          <a:latin typeface="Arial Narrow" pitchFamily="34" charset="0"/>
                          <a:cs typeface="Times New Roman" pitchFamily="18" charset="0"/>
                        </a:rPr>
                        <a:t>0.0</a:t>
                      </a:r>
                    </a:p>
                  </a:txBody>
                  <a:tcPr marT="45733" marB="45733" anchor="ctr" horzOverflow="overflow">
                    <a:lnL>
                      <a:noFill/>
                    </a:lnL>
                    <a:lnR>
                      <a:noFill/>
                    </a:lnR>
                    <a:lnT w="3175" cap="flat" cmpd="sng" algn="ctr">
                      <a:solidFill>
                        <a:schemeClr val="tx1"/>
                      </a:solidFill>
                      <a:prstDash val="sysDash"/>
                      <a:round/>
                      <a:headEnd type="none" w="med" len="med"/>
                      <a:tailEnd type="none" w="med" len="med"/>
                    </a:lnT>
                    <a:lnB cap="flat">
                      <a:noFill/>
                    </a:lnB>
                    <a:lnTlToBr>
                      <a:noFill/>
                    </a:lnTlToBr>
                    <a:lnBlToTr>
                      <a:noFill/>
                    </a:lnBlToTr>
                    <a:noFill/>
                  </a:tcPr>
                </a:tc>
              </a:tr>
            </a:tbl>
          </a:graphicData>
        </a:graphic>
      </p:graphicFrame>
      <p:sp>
        <p:nvSpPr>
          <p:cNvPr id="121877" name="Text Box 29"/>
          <p:cNvSpPr txBox="1">
            <a:spLocks noChangeArrowheads="1"/>
          </p:cNvSpPr>
          <p:nvPr/>
        </p:nvSpPr>
        <p:spPr bwMode="auto">
          <a:xfrm>
            <a:off x="250825" y="6102350"/>
            <a:ext cx="8564563" cy="512763"/>
          </a:xfrm>
          <a:prstGeom prst="rect">
            <a:avLst/>
          </a:prstGeom>
          <a:noFill/>
          <a:ln w="9525">
            <a:noFill/>
            <a:miter lim="800000"/>
            <a:headEnd/>
            <a:tailEnd/>
          </a:ln>
        </p:spPr>
        <p:txBody>
          <a:bodyPr lIns="0" tIns="0" rIns="0" bIns="0" anchor="b"/>
          <a:lstStyle/>
          <a:p>
            <a:r>
              <a:rPr lang="en-US" sz="1000" b="1">
                <a:latin typeface="Calibri" pitchFamily="34" charset="0"/>
                <a:ea typeface="Arial Unicode MS"/>
                <a:cs typeface="Arial Unicode MS"/>
              </a:rPr>
              <a:t>1. </a:t>
            </a:r>
            <a:r>
              <a:rPr lang="en-US" sz="1000">
                <a:latin typeface="Calibri" pitchFamily="34" charset="0"/>
                <a:ea typeface="Arial Unicode MS"/>
                <a:cs typeface="Arial Unicode MS"/>
              </a:rPr>
              <a:t>Norman RJ et al. </a:t>
            </a:r>
            <a:r>
              <a:rPr lang="en-US" sz="1000" i="1">
                <a:latin typeface="Calibri" pitchFamily="34" charset="0"/>
                <a:ea typeface="Arial Unicode MS"/>
                <a:cs typeface="Arial Unicode MS"/>
              </a:rPr>
              <a:t>Hum Reprod. </a:t>
            </a:r>
            <a:r>
              <a:rPr lang="en-US" sz="1000">
                <a:latin typeface="Calibri" pitchFamily="34" charset="0"/>
                <a:ea typeface="Arial Unicode MS"/>
                <a:cs typeface="Arial Unicode MS"/>
              </a:rPr>
              <a:t>2011;26:2200‒2208.</a:t>
            </a:r>
          </a:p>
        </p:txBody>
      </p:sp>
      <p:sp>
        <p:nvSpPr>
          <p:cNvPr id="121878" name="Text Box 223"/>
          <p:cNvSpPr txBox="1">
            <a:spLocks noChangeArrowheads="1"/>
          </p:cNvSpPr>
          <p:nvPr/>
        </p:nvSpPr>
        <p:spPr bwMode="auto">
          <a:xfrm>
            <a:off x="44450" y="0"/>
            <a:ext cx="603250" cy="168275"/>
          </a:xfrm>
          <a:prstGeom prst="rect">
            <a:avLst/>
          </a:prstGeom>
          <a:noFill/>
          <a:ln w="9525" algn="ctr">
            <a:solidFill>
              <a:schemeClr val="tx1"/>
            </a:solidFill>
            <a:miter lim="800000"/>
            <a:headEnd/>
            <a:tailEnd/>
          </a:ln>
        </p:spPr>
        <p:txBody>
          <a:bodyPr lIns="0" tIns="0" rIns="0" bIns="0">
            <a:spAutoFit/>
          </a:bodyPr>
          <a:lstStyle/>
          <a:p>
            <a:pPr algn="ctr" eaLnBrk="0" hangingPunct="0">
              <a:spcBef>
                <a:spcPct val="50000"/>
              </a:spcBef>
            </a:pPr>
            <a:r>
              <a:rPr lang="en-US" sz="1100">
                <a:latin typeface="Calibri" pitchFamily="34" charset="0"/>
                <a:ea typeface="Arial Unicode MS"/>
                <a:cs typeface="Arial Unicode MS"/>
              </a:rPr>
              <a:t>Trust</a:t>
            </a:r>
          </a:p>
        </p:txBody>
      </p:sp>
    </p:spTree>
  </p:cSld>
  <p:clrMapOvr>
    <a:masterClrMapping/>
  </p:clrMapOvr>
  <p:transition advClick="0"/>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Rectangle 20"/>
          <p:cNvSpPr>
            <a:spLocks noGrp="1" noChangeArrowheads="1"/>
          </p:cNvSpPr>
          <p:nvPr>
            <p:ph type="title"/>
          </p:nvPr>
        </p:nvSpPr>
        <p:spPr/>
        <p:txBody>
          <a:bodyPr/>
          <a:lstStyle/>
          <a:p>
            <a:r>
              <a:rPr lang="en-US" smtClean="0"/>
              <a:t>OHSS Incidence</a:t>
            </a:r>
            <a:r>
              <a:rPr lang="en-US" baseline="30000" smtClean="0"/>
              <a:t>1</a:t>
            </a:r>
          </a:p>
        </p:txBody>
      </p:sp>
      <p:sp>
        <p:nvSpPr>
          <p:cNvPr id="123906" name="Content Placeholder 1"/>
          <p:cNvSpPr>
            <a:spLocks noGrp="1"/>
          </p:cNvSpPr>
          <p:nvPr>
            <p:ph idx="1"/>
          </p:nvPr>
        </p:nvSpPr>
        <p:spPr>
          <a:xfrm>
            <a:off x="457200" y="1600200"/>
            <a:ext cx="8229600" cy="3989388"/>
          </a:xfrm>
        </p:spPr>
        <p:txBody>
          <a:bodyPr/>
          <a:lstStyle/>
          <a:p>
            <a:r>
              <a:rPr lang="en-US" sz="2400" smtClean="0">
                <a:ea typeface="Arial Unicode MS"/>
                <a:cs typeface="Arial Unicode MS"/>
              </a:rPr>
              <a:t>OHSS incidence (all-subjects-treated group) decreased with each subsequent cycle</a:t>
            </a:r>
          </a:p>
          <a:p>
            <a:pPr lvl="1"/>
            <a:r>
              <a:rPr lang="en-US" sz="2400" smtClean="0">
                <a:ea typeface="Arial Unicode MS"/>
                <a:cs typeface="Arial Unicode MS"/>
              </a:rPr>
              <a:t>1</a:t>
            </a:r>
            <a:r>
              <a:rPr lang="en-US" sz="2400" baseline="30000" smtClean="0">
                <a:ea typeface="Arial Unicode MS"/>
                <a:cs typeface="Arial Unicode MS"/>
              </a:rPr>
              <a:t>st</a:t>
            </a:r>
            <a:r>
              <a:rPr lang="en-US" sz="2400" smtClean="0">
                <a:ea typeface="Arial Unicode MS"/>
                <a:cs typeface="Arial Unicode MS"/>
              </a:rPr>
              <a:t> cycle: </a:t>
            </a:r>
            <a:r>
              <a:rPr lang="en-US" sz="2400" smtClean="0"/>
              <a:t>3.5% (1.8% mild, 0.9% moderate, 0.9% severe)</a:t>
            </a:r>
          </a:p>
          <a:p>
            <a:pPr lvl="1"/>
            <a:r>
              <a:rPr lang="en-US" sz="2400" smtClean="0"/>
              <a:t>2</a:t>
            </a:r>
            <a:r>
              <a:rPr lang="en-US" sz="2400" baseline="30000" smtClean="0"/>
              <a:t>nd</a:t>
            </a:r>
            <a:r>
              <a:rPr lang="en-US" sz="2400" smtClean="0"/>
              <a:t> cycle: 1.9% (0.8% mild, 0.5% moderate, 0.5% severe)</a:t>
            </a:r>
          </a:p>
          <a:p>
            <a:pPr lvl="1"/>
            <a:r>
              <a:rPr lang="en-US" sz="2400" smtClean="0"/>
              <a:t>3</a:t>
            </a:r>
            <a:r>
              <a:rPr lang="en-US" sz="2400" baseline="30000" smtClean="0"/>
              <a:t>rd</a:t>
            </a:r>
            <a:r>
              <a:rPr lang="en-US" sz="2400" smtClean="0"/>
              <a:t> cycle: 0%</a:t>
            </a:r>
            <a:endParaRPr lang="hr-HR" sz="2400" smtClean="0"/>
          </a:p>
          <a:p>
            <a:pPr lvl="1">
              <a:buFont typeface="Arial" charset="0"/>
              <a:buNone/>
            </a:pPr>
            <a:endParaRPr lang="en-US" sz="2400" smtClean="0"/>
          </a:p>
          <a:p>
            <a:r>
              <a:rPr lang="en-US" sz="2400" smtClean="0"/>
              <a:t>In total, 2.6% of patients experienced mild OHSS, 1.4% moderate, and 1.4% severe</a:t>
            </a:r>
          </a:p>
        </p:txBody>
      </p:sp>
      <p:sp>
        <p:nvSpPr>
          <p:cNvPr id="123907" name="Text Box 29"/>
          <p:cNvSpPr txBox="1">
            <a:spLocks noChangeArrowheads="1"/>
          </p:cNvSpPr>
          <p:nvPr/>
        </p:nvSpPr>
        <p:spPr bwMode="auto">
          <a:xfrm>
            <a:off x="241300" y="6118225"/>
            <a:ext cx="8696325" cy="512763"/>
          </a:xfrm>
          <a:prstGeom prst="rect">
            <a:avLst/>
          </a:prstGeom>
          <a:noFill/>
          <a:ln w="9525">
            <a:noFill/>
            <a:miter lim="800000"/>
            <a:headEnd/>
            <a:tailEnd/>
          </a:ln>
        </p:spPr>
        <p:txBody>
          <a:bodyPr lIns="0" tIns="0" rIns="0" bIns="0" anchor="b"/>
          <a:lstStyle/>
          <a:p>
            <a:pPr eaLnBrk="0" hangingPunct="0"/>
            <a:r>
              <a:rPr lang="en-US" sz="1200">
                <a:latin typeface="Calibri" pitchFamily="34" charset="0"/>
                <a:ea typeface="Arial Unicode MS"/>
                <a:cs typeface="Arial Unicode MS"/>
              </a:rPr>
              <a:t>OHSS = ovarian hyperstimulation syndrome. </a:t>
            </a:r>
          </a:p>
          <a:p>
            <a:pPr eaLnBrk="0" hangingPunct="0">
              <a:spcBef>
                <a:spcPct val="25000"/>
              </a:spcBef>
            </a:pPr>
            <a:r>
              <a:rPr lang="en-US" sz="1000" b="1">
                <a:latin typeface="Calibri" pitchFamily="34" charset="0"/>
                <a:ea typeface="Arial Unicode MS"/>
                <a:cs typeface="Arial Unicode MS"/>
              </a:rPr>
              <a:t>1. </a:t>
            </a:r>
            <a:r>
              <a:rPr lang="en-US" sz="1000">
                <a:latin typeface="Calibri" pitchFamily="34" charset="0"/>
                <a:ea typeface="Arial Unicode MS"/>
                <a:cs typeface="Arial Unicode MS"/>
              </a:rPr>
              <a:t>Norman RJ et al. </a:t>
            </a:r>
            <a:r>
              <a:rPr lang="en-US" sz="1000" i="1">
                <a:latin typeface="Calibri" pitchFamily="34" charset="0"/>
                <a:ea typeface="Arial Unicode MS"/>
                <a:cs typeface="Arial Unicode MS"/>
              </a:rPr>
              <a:t>Hum Reprod. </a:t>
            </a:r>
            <a:r>
              <a:rPr lang="en-US" sz="1000">
                <a:latin typeface="Calibri" pitchFamily="34" charset="0"/>
                <a:ea typeface="Arial Unicode MS"/>
                <a:cs typeface="Arial Unicode MS"/>
              </a:rPr>
              <a:t>2011;26:2200‒2208.</a:t>
            </a:r>
          </a:p>
        </p:txBody>
      </p:sp>
      <p:sp>
        <p:nvSpPr>
          <p:cNvPr id="123908" name="Text Box 223"/>
          <p:cNvSpPr txBox="1">
            <a:spLocks noChangeArrowheads="1"/>
          </p:cNvSpPr>
          <p:nvPr/>
        </p:nvSpPr>
        <p:spPr bwMode="auto">
          <a:xfrm>
            <a:off x="44450" y="0"/>
            <a:ext cx="603250" cy="168275"/>
          </a:xfrm>
          <a:prstGeom prst="rect">
            <a:avLst/>
          </a:prstGeom>
          <a:noFill/>
          <a:ln w="9525" algn="ctr">
            <a:solidFill>
              <a:schemeClr val="tx1"/>
            </a:solidFill>
            <a:miter lim="800000"/>
            <a:headEnd/>
            <a:tailEnd/>
          </a:ln>
        </p:spPr>
        <p:txBody>
          <a:bodyPr lIns="0" tIns="0" rIns="0" bIns="0">
            <a:spAutoFit/>
          </a:bodyPr>
          <a:lstStyle/>
          <a:p>
            <a:pPr algn="ctr" eaLnBrk="0" hangingPunct="0">
              <a:spcBef>
                <a:spcPct val="50000"/>
              </a:spcBef>
            </a:pPr>
            <a:r>
              <a:rPr lang="en-US" sz="1100">
                <a:latin typeface="Calibri" pitchFamily="34" charset="0"/>
                <a:ea typeface="Arial Unicode MS"/>
                <a:cs typeface="Arial Unicode MS"/>
              </a:rPr>
              <a:t>Trust</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5" y="-7"/>
          <a:ext cx="9143994" cy="6858014"/>
        </p:xfrm>
        <a:graphic>
          <a:graphicData uri="http://schemas.openxmlformats.org/drawingml/2006/table">
            <a:tbl>
              <a:tblPr/>
              <a:tblGrid>
                <a:gridCol w="1900167"/>
                <a:gridCol w="856413"/>
                <a:gridCol w="856413"/>
                <a:gridCol w="856413"/>
                <a:gridCol w="856413"/>
                <a:gridCol w="856413"/>
                <a:gridCol w="856413"/>
                <a:gridCol w="392523"/>
                <a:gridCol w="856413"/>
                <a:gridCol w="856413"/>
              </a:tblGrid>
              <a:tr h="428951">
                <a:tc gridSpan="4">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sr-Latn-CS" sz="1200" b="1" i="0" u="none" strike="noStrike" cap="none" normalizeH="0" baseline="0" dirty="0" smtClean="0">
                          <a:ln>
                            <a:noFill/>
                          </a:ln>
                          <a:solidFill>
                            <a:srgbClr val="000000"/>
                          </a:solidFill>
                          <a:effectLst/>
                          <a:latin typeface="Calibri" pitchFamily="34" charset="0"/>
                        </a:rPr>
                        <a:t>Total market share for medicine ART in Croatia</a:t>
                      </a:r>
                      <a:endParaRPr kumimoji="0" lang="sr-Latn-CS" sz="1200" b="1" i="0" u="none" strike="noStrike" cap="none" normalizeH="0" baseline="0" dirty="0" smtClean="0">
                        <a:ln>
                          <a:noFill/>
                        </a:ln>
                        <a:solidFill>
                          <a:schemeClr val="tx1"/>
                        </a:solidFill>
                        <a:effectLst/>
                        <a:latin typeface="Calibri" pitchFamily="34" charset="0"/>
                      </a:endParaRPr>
                    </a:p>
                    <a:p>
                      <a:pPr algn="l" fontAlgn="b"/>
                      <a:endParaRPr lang="hr-HR" sz="1200" b="1" i="0" u="none" strike="noStrike" dirty="0">
                        <a:solidFill>
                          <a:srgbClr val="000000"/>
                        </a:solidFill>
                        <a:latin typeface="Calibri"/>
                      </a:endParaRPr>
                    </a:p>
                  </a:txBody>
                  <a:tcPr marL="8161" marR="8161" marT="8161" marB="0" anchor="b">
                    <a:lnL>
                      <a:noFill/>
                    </a:lnL>
                    <a:lnR>
                      <a:noFill/>
                    </a:lnR>
                    <a:lnT>
                      <a:noFill/>
                    </a:lnT>
                    <a:lnB>
                      <a:noFill/>
                    </a:lnB>
                  </a:tcPr>
                </a:tc>
                <a:tc hMerge="1">
                  <a:txBody>
                    <a:bodyPr/>
                    <a:lstStyle/>
                    <a:p>
                      <a:endParaRPr lang="hr-HR"/>
                    </a:p>
                  </a:txBody>
                  <a:tcPr/>
                </a:tc>
                <a:tc hMerge="1">
                  <a:txBody>
                    <a:bodyPr/>
                    <a:lstStyle/>
                    <a:p>
                      <a:endParaRPr lang="hr-HR"/>
                    </a:p>
                  </a:txBody>
                  <a:tcPr/>
                </a:tc>
                <a:tc hMerge="1">
                  <a:txBody>
                    <a:bodyPr/>
                    <a:lstStyle/>
                    <a:p>
                      <a:endParaRPr lang="hr-HR"/>
                    </a:p>
                  </a:txBody>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r>
              <a:tr h="220673">
                <a:tc>
                  <a:txBody>
                    <a:bodyPr/>
                    <a:lstStyle/>
                    <a:p>
                      <a:pPr algn="l" fontAlgn="b"/>
                      <a:endParaRPr lang="hr-HR" sz="1200" b="1" i="0" u="none" strike="noStrike" dirty="0">
                        <a:solidFill>
                          <a:srgbClr val="000000"/>
                        </a:solidFill>
                        <a:latin typeface="Calibri"/>
                      </a:endParaRPr>
                    </a:p>
                  </a:txBody>
                  <a:tcPr marL="8161" marR="8161" marT="816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r>
              <a:tr h="220673">
                <a:tc>
                  <a:txBody>
                    <a:bodyPr/>
                    <a:lstStyle/>
                    <a:p>
                      <a:pPr algn="l" fontAlgn="b"/>
                      <a:r>
                        <a:rPr lang="hr-HR" sz="1200" b="1" i="0" u="none" strike="noStrike">
                          <a:solidFill>
                            <a:srgbClr val="000000"/>
                          </a:solidFill>
                          <a:latin typeface="Calibri"/>
                        </a:rPr>
                        <a:t> </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hr-HR" sz="1200" b="1" i="0" u="none" strike="noStrike">
                          <a:solidFill>
                            <a:srgbClr val="000080"/>
                          </a:solidFill>
                          <a:latin typeface="Arial"/>
                        </a:rPr>
                        <a:t>Sales WHS [EUR]</a:t>
                      </a:r>
                    </a:p>
                  </a:txBody>
                  <a:tcPr marL="8161" marR="8161" marT="81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hr-HR"/>
                    </a:p>
                  </a:txBody>
                  <a:tcPr/>
                </a:tc>
                <a:tc hMerge="1">
                  <a:txBody>
                    <a:bodyPr/>
                    <a:lstStyle/>
                    <a:p>
                      <a:endParaRPr lang="hr-HR"/>
                    </a:p>
                  </a:txBody>
                  <a:tcPr/>
                </a:tc>
                <a:tc hMerge="1">
                  <a:txBody>
                    <a:bodyPr/>
                    <a:lstStyle/>
                    <a:p>
                      <a:endParaRPr lang="hr-HR"/>
                    </a:p>
                  </a:txBody>
                  <a:tcPr/>
                </a:tc>
                <a:tc hMerge="1">
                  <a:txBody>
                    <a:bodyPr/>
                    <a:lstStyle/>
                    <a:p>
                      <a:endParaRPr lang="hr-HR"/>
                    </a:p>
                  </a:txBody>
                  <a:tcPr/>
                </a:tc>
                <a:tc hMerge="1">
                  <a:txBody>
                    <a:bodyPr/>
                    <a:lstStyle/>
                    <a:p>
                      <a:endParaRPr lang="hr-HR"/>
                    </a:p>
                  </a:txBody>
                  <a:tcPr/>
                </a:tc>
                <a:tc>
                  <a:txBody>
                    <a:bodyPr/>
                    <a:lstStyle/>
                    <a:p>
                      <a:pPr algn="l" fontAlgn="b"/>
                      <a:endParaRPr lang="hr-HR" sz="1200" b="1" i="0" u="none" strike="noStrike">
                        <a:solidFill>
                          <a:srgbClr val="000000"/>
                        </a:solidFill>
                        <a:latin typeface="Calibri"/>
                      </a:endParaRPr>
                    </a:p>
                  </a:txBody>
                  <a:tcPr marL="8161" marR="8161" marT="816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w="6350" cap="flat" cmpd="sng" algn="ctr">
                      <a:solidFill>
                        <a:srgbClr val="000000"/>
                      </a:solidFill>
                      <a:prstDash val="solid"/>
                      <a:round/>
                      <a:headEnd type="none" w="med" len="med"/>
                      <a:tailEnd type="none" w="med" len="med"/>
                    </a:lnB>
                  </a:tcPr>
                </a:tc>
              </a:tr>
              <a:tr h="220673">
                <a:tc>
                  <a:txBody>
                    <a:bodyPr/>
                    <a:lstStyle/>
                    <a:p>
                      <a:pPr algn="l" fontAlgn="b"/>
                      <a:r>
                        <a:rPr lang="hr-HR" sz="1200" b="1" i="0" u="none" strike="noStrike">
                          <a:solidFill>
                            <a:srgbClr val="000000"/>
                          </a:solidFill>
                          <a:latin typeface="Calibri"/>
                        </a:rPr>
                        <a:t> </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1200" b="1" i="0" u="none" strike="noStrike">
                          <a:solidFill>
                            <a:srgbClr val="000080"/>
                          </a:solidFill>
                          <a:latin typeface="Arial"/>
                        </a:rPr>
                        <a:t>2008</a:t>
                      </a:r>
                    </a:p>
                  </a:txBody>
                  <a:tcPr marL="8161" marR="8161" marT="81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1200" b="1" i="0" u="none" strike="noStrike">
                          <a:solidFill>
                            <a:srgbClr val="000080"/>
                          </a:solidFill>
                          <a:latin typeface="Arial"/>
                        </a:rPr>
                        <a:t>2009</a:t>
                      </a:r>
                    </a:p>
                  </a:txBody>
                  <a:tcPr marL="8161" marR="8161" marT="81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1200" b="1" i="0" u="none" strike="noStrike">
                          <a:solidFill>
                            <a:srgbClr val="000080"/>
                          </a:solidFill>
                          <a:latin typeface="Arial"/>
                        </a:rPr>
                        <a:t>2010</a:t>
                      </a:r>
                    </a:p>
                  </a:txBody>
                  <a:tcPr marL="8161" marR="8161" marT="81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1200" b="1" i="0" u="none" strike="noStrike">
                          <a:solidFill>
                            <a:srgbClr val="000080"/>
                          </a:solidFill>
                          <a:latin typeface="Arial"/>
                        </a:rPr>
                        <a:t>2011</a:t>
                      </a:r>
                    </a:p>
                  </a:txBody>
                  <a:tcPr marL="8161" marR="8161" marT="81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1200" b="1" i="0" u="none" strike="noStrike">
                          <a:solidFill>
                            <a:srgbClr val="000080"/>
                          </a:solidFill>
                          <a:latin typeface="Arial"/>
                        </a:rPr>
                        <a:t>2012</a:t>
                      </a:r>
                    </a:p>
                  </a:txBody>
                  <a:tcPr marL="8161" marR="8161" marT="81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1200" b="1" i="0" u="none" strike="noStrike">
                          <a:solidFill>
                            <a:srgbClr val="000080"/>
                          </a:solidFill>
                          <a:latin typeface="Arial"/>
                        </a:rPr>
                        <a:t>2013</a:t>
                      </a:r>
                    </a:p>
                  </a:txBody>
                  <a:tcPr marL="8161" marR="8161" marT="81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hr-HR" sz="1200" b="1" i="0" u="none" strike="noStrike">
                        <a:solidFill>
                          <a:srgbClr val="000000"/>
                        </a:solidFill>
                        <a:latin typeface="Calibri"/>
                      </a:endParaRP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hr-HR" sz="1200" b="1" i="0" u="none" strike="noStrike">
                          <a:solidFill>
                            <a:srgbClr val="000000"/>
                          </a:solidFill>
                          <a:latin typeface="Calibri"/>
                        </a:rPr>
                        <a:t>Q1/2013</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l" fontAlgn="b"/>
                      <a:r>
                        <a:rPr lang="hr-HR" sz="1200" b="1" i="0" u="none" strike="noStrike">
                          <a:solidFill>
                            <a:srgbClr val="000000"/>
                          </a:solidFill>
                          <a:latin typeface="Calibri"/>
                        </a:rPr>
                        <a:t>Q1/2014</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247841">
                <a:tc>
                  <a:txBody>
                    <a:bodyPr/>
                    <a:lstStyle/>
                    <a:p>
                      <a:pPr algn="l" fontAlgn="b"/>
                      <a:r>
                        <a:rPr lang="hr-HR" sz="1200" b="1" i="0" u="none" strike="noStrike" dirty="0" smtClean="0">
                          <a:solidFill>
                            <a:srgbClr val="000000"/>
                          </a:solidFill>
                          <a:latin typeface="Arial"/>
                        </a:rPr>
                        <a:t>Total</a:t>
                      </a:r>
                      <a:r>
                        <a:rPr lang="hr-HR" sz="1200" b="1" i="0" u="none" strike="noStrike" baseline="0" dirty="0" smtClean="0">
                          <a:solidFill>
                            <a:srgbClr val="000000"/>
                          </a:solidFill>
                          <a:latin typeface="Arial"/>
                        </a:rPr>
                        <a:t> market share ART</a:t>
                      </a:r>
                      <a:endParaRPr lang="hr-HR" sz="1200" b="1" i="0" u="none" strike="noStrike" dirty="0">
                        <a:solidFill>
                          <a:srgbClr val="000000"/>
                        </a:solidFill>
                        <a:latin typeface="Arial"/>
                      </a:endParaRP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hr-HR" sz="1200" b="1" i="0" u="none" strike="noStrike">
                          <a:solidFill>
                            <a:srgbClr val="0000FF"/>
                          </a:solidFill>
                          <a:latin typeface="Arial"/>
                        </a:rPr>
                        <a:t>2.026.118</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hr-HR" sz="1200" b="1" i="0" u="none" strike="noStrike">
                          <a:solidFill>
                            <a:srgbClr val="0000FF"/>
                          </a:solidFill>
                          <a:latin typeface="Arial"/>
                        </a:rPr>
                        <a:t>2.100.725</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hr-HR" sz="1200" b="1" i="0" u="none" strike="noStrike">
                          <a:solidFill>
                            <a:srgbClr val="0000FF"/>
                          </a:solidFill>
                          <a:latin typeface="Arial"/>
                        </a:rPr>
                        <a:t>2.483.024</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hr-HR" sz="1200" b="1" i="0" u="none" strike="noStrike">
                          <a:solidFill>
                            <a:srgbClr val="0000FF"/>
                          </a:solidFill>
                          <a:latin typeface="Arial"/>
                        </a:rPr>
                        <a:t>2.772.653</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hr-HR" sz="1200" b="1" i="0" u="none" strike="noStrike">
                          <a:solidFill>
                            <a:srgbClr val="0000FF"/>
                          </a:solidFill>
                          <a:latin typeface="Arial"/>
                        </a:rPr>
                        <a:t>2.477.180</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hr-HR" sz="1200" b="1" i="0" u="none" strike="noStrike">
                          <a:solidFill>
                            <a:srgbClr val="0000FF"/>
                          </a:solidFill>
                          <a:latin typeface="Calibri"/>
                        </a:rPr>
                        <a:t>2.523.661</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hr-HR" sz="1200" b="1" i="0" u="none" strike="noStrike">
                        <a:solidFill>
                          <a:srgbClr val="000000"/>
                        </a:solidFill>
                        <a:latin typeface="Calibri"/>
                      </a:endParaRP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hr-HR" sz="1200" b="1" i="0" u="none" strike="noStrike">
                          <a:solidFill>
                            <a:srgbClr val="000000"/>
                          </a:solidFill>
                          <a:latin typeface="Calibri"/>
                        </a:rPr>
                        <a:t>687.553</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hr-HR" sz="1200" b="1" i="0" u="none" strike="noStrike">
                          <a:solidFill>
                            <a:srgbClr val="000000"/>
                          </a:solidFill>
                          <a:latin typeface="Calibri"/>
                        </a:rPr>
                        <a:t>703.094</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673">
                <a:tc>
                  <a:txBody>
                    <a:bodyPr/>
                    <a:lstStyle/>
                    <a:p>
                      <a:pPr algn="l" fontAlgn="b"/>
                      <a:r>
                        <a:rPr lang="hr-HR" sz="1200" b="1" i="0" u="none" strike="noStrike" dirty="0" smtClean="0">
                          <a:solidFill>
                            <a:srgbClr val="000000"/>
                          </a:solidFill>
                          <a:latin typeface="Arial"/>
                        </a:rPr>
                        <a:t>Increase</a:t>
                      </a:r>
                      <a:r>
                        <a:rPr lang="hr-HR" sz="1200" b="1" i="0" u="none" strike="noStrike" baseline="0" dirty="0" smtClean="0">
                          <a:solidFill>
                            <a:srgbClr val="000000"/>
                          </a:solidFill>
                          <a:latin typeface="Arial"/>
                        </a:rPr>
                        <a:t> market</a:t>
                      </a:r>
                      <a:r>
                        <a:rPr lang="hr-HR" sz="1200" b="1" i="0" u="none" strike="noStrike" dirty="0" smtClean="0">
                          <a:solidFill>
                            <a:srgbClr val="000000"/>
                          </a:solidFill>
                          <a:latin typeface="Arial"/>
                        </a:rPr>
                        <a:t> </a:t>
                      </a:r>
                      <a:r>
                        <a:rPr lang="hr-HR" sz="1200" b="1" i="0" u="none" strike="noStrike" dirty="0">
                          <a:solidFill>
                            <a:srgbClr val="000000"/>
                          </a:solidFill>
                          <a:latin typeface="Arial"/>
                        </a:rPr>
                        <a:t>%</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hr-HR" sz="1200" b="1" i="0" u="none" strike="noStrike">
                          <a:solidFill>
                            <a:srgbClr val="0000FF"/>
                          </a:solidFill>
                          <a:latin typeface="Arial"/>
                        </a:rPr>
                        <a:t> </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hr-HR" sz="1200" b="1" i="0" u="none" strike="noStrike">
                          <a:solidFill>
                            <a:srgbClr val="0000FF"/>
                          </a:solidFill>
                          <a:latin typeface="Arial"/>
                        </a:rPr>
                        <a:t>4%</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hr-HR" sz="1200" b="1" i="0" u="none" strike="noStrike">
                          <a:solidFill>
                            <a:srgbClr val="0000FF"/>
                          </a:solidFill>
                          <a:latin typeface="Arial"/>
                        </a:rPr>
                        <a:t>18%</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hr-HR" sz="1200" b="1" i="0" u="none" strike="noStrike">
                          <a:solidFill>
                            <a:srgbClr val="0000FF"/>
                          </a:solidFill>
                          <a:latin typeface="Arial"/>
                        </a:rPr>
                        <a:t>12%</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hr-HR" sz="1200" b="1" i="0" u="none" strike="noStrike">
                          <a:solidFill>
                            <a:srgbClr val="0000FF"/>
                          </a:solidFill>
                          <a:latin typeface="Arial"/>
                        </a:rPr>
                        <a:t>-11%</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hr-HR" sz="1200" b="1" i="0" u="none" strike="noStrike">
                          <a:solidFill>
                            <a:srgbClr val="0000FF"/>
                          </a:solidFill>
                          <a:latin typeface="Calibri"/>
                        </a:rPr>
                        <a:t>2%</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hr-HR" sz="1200" b="1" i="0" u="none" strike="noStrike">
                        <a:solidFill>
                          <a:srgbClr val="000000"/>
                        </a:solidFill>
                        <a:latin typeface="Calibri"/>
                      </a:endParaRP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hr-HR" sz="1200" b="1" i="0" u="none" strike="noStrike">
                          <a:solidFill>
                            <a:srgbClr val="000000"/>
                          </a:solidFill>
                          <a:latin typeface="Calibri"/>
                        </a:rPr>
                        <a:t> </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hr-HR" sz="1200" b="1" i="0" u="none" strike="noStrike">
                          <a:solidFill>
                            <a:srgbClr val="000000"/>
                          </a:solidFill>
                          <a:latin typeface="Calibri"/>
                        </a:rPr>
                        <a:t>2%</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673">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w="6350" cap="flat" cmpd="sng" algn="ctr">
                      <a:solidFill>
                        <a:srgbClr val="000000"/>
                      </a:solidFill>
                      <a:prstDash val="solid"/>
                      <a:round/>
                      <a:headEnd type="none" w="med" len="med"/>
                      <a:tailEnd type="none" w="med" len="med"/>
                    </a:lnT>
                    <a:lnB>
                      <a:noFill/>
                    </a:lnB>
                  </a:tcPr>
                </a:tc>
              </a:tr>
              <a:tr h="220673">
                <a:tc>
                  <a:txBody>
                    <a:bodyPr/>
                    <a:lstStyle/>
                    <a:p>
                      <a:pPr algn="l" fontAlgn="b"/>
                      <a:endParaRPr lang="hr-HR" sz="1200" b="1" i="0" u="none" strike="noStrike" dirty="0">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r>
              <a:tr h="220673">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r>
              <a:tr h="428951">
                <a:tc gridSpan="7">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sr-Latn-CS" sz="1200" b="1" i="0" u="none" strike="noStrike" cap="none" normalizeH="0" baseline="0" dirty="0" smtClean="0">
                          <a:ln>
                            <a:noFill/>
                          </a:ln>
                          <a:solidFill>
                            <a:schemeClr val="tx1"/>
                          </a:solidFill>
                          <a:effectLst/>
                          <a:latin typeface="Arial" charset="0"/>
                          <a:cs typeface="Arial" charset="0"/>
                        </a:rPr>
                        <a:t>Total market share ART, gonadotrophins and %</a:t>
                      </a:r>
                      <a:endParaRPr kumimoji="0" lang="sr-Latn-CS" sz="1200" b="1" i="0" u="none" strike="noStrike" cap="none" normalizeH="0" baseline="0" dirty="0" smtClean="0">
                        <a:ln>
                          <a:noFill/>
                        </a:ln>
                        <a:solidFill>
                          <a:schemeClr val="tx1"/>
                        </a:solidFill>
                        <a:effectLst/>
                        <a:latin typeface="Calibri" pitchFamily="34" charset="0"/>
                      </a:endParaRPr>
                    </a:p>
                    <a:p>
                      <a:pPr algn="l" fontAlgn="b"/>
                      <a:endParaRPr lang="hr-HR" sz="1200" b="1" i="0" u="none" strike="noStrike" dirty="0">
                        <a:solidFill>
                          <a:srgbClr val="000000"/>
                        </a:solidFill>
                        <a:latin typeface="Arial"/>
                      </a:endParaRPr>
                    </a:p>
                  </a:txBody>
                  <a:tcPr marL="8161" marR="8161" marT="8161" marB="0" anchor="b">
                    <a:lnL>
                      <a:noFill/>
                    </a:lnL>
                    <a:lnR>
                      <a:noFill/>
                    </a:lnR>
                    <a:lnT>
                      <a:noFill/>
                    </a:lnT>
                    <a:lnB>
                      <a:noFill/>
                    </a:lnB>
                  </a:tcPr>
                </a:tc>
                <a:tc hMerge="1">
                  <a:txBody>
                    <a:bodyPr/>
                    <a:lstStyle/>
                    <a:p>
                      <a:endParaRPr lang="hr-HR"/>
                    </a:p>
                  </a:txBody>
                  <a:tcPr/>
                </a:tc>
                <a:tc hMerge="1">
                  <a:txBody>
                    <a:bodyPr/>
                    <a:lstStyle/>
                    <a:p>
                      <a:endParaRPr lang="hr-HR"/>
                    </a:p>
                  </a:txBody>
                  <a:tcPr/>
                </a:tc>
                <a:tc hMerge="1">
                  <a:txBody>
                    <a:bodyPr/>
                    <a:lstStyle/>
                    <a:p>
                      <a:endParaRPr lang="hr-HR"/>
                    </a:p>
                  </a:txBody>
                  <a:tcPr/>
                </a:tc>
                <a:tc hMerge="1">
                  <a:txBody>
                    <a:bodyPr/>
                    <a:lstStyle/>
                    <a:p>
                      <a:endParaRPr lang="hr-HR"/>
                    </a:p>
                  </a:txBody>
                  <a:tcPr/>
                </a:tc>
                <a:tc hMerge="1">
                  <a:txBody>
                    <a:bodyPr/>
                    <a:lstStyle/>
                    <a:p>
                      <a:endParaRPr lang="hr-HR"/>
                    </a:p>
                  </a:txBody>
                  <a:tcPr/>
                </a:tc>
                <a:tc hMerge="1">
                  <a:txBody>
                    <a:bodyPr/>
                    <a:lstStyle/>
                    <a:p>
                      <a:endParaRPr lang="hr-HR"/>
                    </a:p>
                  </a:txBody>
                  <a:tcPr/>
                </a:tc>
                <a:tc gridSpan="2">
                  <a:txBody>
                    <a:bodyPr/>
                    <a:lstStyle/>
                    <a:p>
                      <a:pPr algn="l" fontAlgn="b"/>
                      <a:r>
                        <a:rPr lang="hr-HR" sz="1200" b="1" i="0" u="none" strike="noStrike" dirty="0" smtClean="0">
                          <a:solidFill>
                            <a:srgbClr val="000000"/>
                          </a:solidFill>
                          <a:latin typeface="Calibri"/>
                        </a:rPr>
                        <a:t>EUR</a:t>
                      </a:r>
                      <a:endParaRPr lang="hr-HR" sz="1200" b="1" i="0" u="none" strike="noStrike" dirty="0">
                        <a:solidFill>
                          <a:srgbClr val="000000"/>
                        </a:solidFill>
                        <a:latin typeface="Calibri"/>
                      </a:endParaRPr>
                    </a:p>
                  </a:txBody>
                  <a:tcPr marL="8161" marR="8161" marT="8161" marB="0" anchor="b">
                    <a:lnL>
                      <a:noFill/>
                    </a:lnL>
                    <a:lnR>
                      <a:noFill/>
                    </a:lnR>
                    <a:lnT>
                      <a:noFill/>
                    </a:lnT>
                    <a:lnB>
                      <a:noFill/>
                    </a:lnB>
                  </a:tcPr>
                </a:tc>
                <a:tc hMerge="1">
                  <a:txBody>
                    <a:bodyPr/>
                    <a:lstStyle/>
                    <a:p>
                      <a:endParaRPr lang="hr-HR"/>
                    </a:p>
                  </a:txBody>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r>
              <a:tr h="220673">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dirty="0">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r>
              <a:tr h="220673">
                <a:tc>
                  <a:txBody>
                    <a:bodyPr/>
                    <a:lstStyle/>
                    <a:p>
                      <a:pPr algn="l" fontAlgn="b"/>
                      <a:endParaRPr lang="hr-HR" sz="1200" b="1" i="0" u="none" strike="noStrike">
                        <a:solidFill>
                          <a:srgbClr val="000000"/>
                        </a:solidFill>
                        <a:latin typeface="Arial"/>
                      </a:endParaRPr>
                    </a:p>
                  </a:txBody>
                  <a:tcPr marL="8161" marR="8161" marT="8161" marB="0" anchor="b">
                    <a:lnL>
                      <a:noFill/>
                    </a:lnL>
                    <a:lnR w="6350" cap="flat" cmpd="sng" algn="ctr">
                      <a:solidFill>
                        <a:srgbClr val="000000"/>
                      </a:solidFill>
                      <a:prstDash val="solid"/>
                      <a:round/>
                      <a:headEnd type="none" w="med" len="med"/>
                      <a:tailEnd type="none" w="med" len="med"/>
                    </a:lnR>
                    <a:lnT>
                      <a:noFill/>
                    </a:lnT>
                    <a:lnB>
                      <a:noFill/>
                    </a:lnB>
                  </a:tcPr>
                </a:tc>
                <a:tc gridSpan="6">
                  <a:txBody>
                    <a:bodyPr/>
                    <a:lstStyle/>
                    <a:p>
                      <a:pPr algn="ctr" fontAlgn="ctr"/>
                      <a:r>
                        <a:rPr lang="hr-HR" sz="1200" b="1" i="0" u="none" strike="noStrike">
                          <a:solidFill>
                            <a:srgbClr val="000080"/>
                          </a:solidFill>
                          <a:latin typeface="Arial"/>
                        </a:rPr>
                        <a:t>Sales WHS [EUR]</a:t>
                      </a:r>
                    </a:p>
                  </a:txBody>
                  <a:tcPr marL="8161" marR="8161" marT="81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hr-HR"/>
                    </a:p>
                  </a:txBody>
                  <a:tcPr/>
                </a:tc>
                <a:tc hMerge="1">
                  <a:txBody>
                    <a:bodyPr/>
                    <a:lstStyle/>
                    <a:p>
                      <a:endParaRPr lang="hr-HR"/>
                    </a:p>
                  </a:txBody>
                  <a:tcPr/>
                </a:tc>
                <a:tc hMerge="1">
                  <a:txBody>
                    <a:bodyPr/>
                    <a:lstStyle/>
                    <a:p>
                      <a:endParaRPr lang="hr-HR"/>
                    </a:p>
                  </a:txBody>
                  <a:tcPr/>
                </a:tc>
                <a:tc hMerge="1">
                  <a:txBody>
                    <a:bodyPr/>
                    <a:lstStyle/>
                    <a:p>
                      <a:endParaRPr lang="hr-HR"/>
                    </a:p>
                  </a:txBody>
                  <a:tcPr/>
                </a:tc>
                <a:tc hMerge="1">
                  <a:txBody>
                    <a:bodyPr/>
                    <a:lstStyle/>
                    <a:p>
                      <a:endParaRPr lang="hr-HR"/>
                    </a:p>
                  </a:txBody>
                  <a:tcPr/>
                </a:tc>
                <a:tc>
                  <a:txBody>
                    <a:bodyPr/>
                    <a:lstStyle/>
                    <a:p>
                      <a:pPr algn="l" fontAlgn="b"/>
                      <a:endParaRPr lang="hr-HR" sz="1200" b="1" i="0" u="none" strike="noStrike">
                        <a:solidFill>
                          <a:srgbClr val="000000"/>
                        </a:solidFill>
                        <a:latin typeface="Calibri"/>
                      </a:endParaRPr>
                    </a:p>
                  </a:txBody>
                  <a:tcPr marL="8161" marR="8161" marT="816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w="6350" cap="flat" cmpd="sng" algn="ctr">
                      <a:solidFill>
                        <a:srgbClr val="000000"/>
                      </a:solidFill>
                      <a:prstDash val="solid"/>
                      <a:round/>
                      <a:headEnd type="none" w="med" len="med"/>
                      <a:tailEnd type="none" w="med" len="med"/>
                    </a:lnB>
                  </a:tcPr>
                </a:tc>
              </a:tr>
              <a:tr h="220673">
                <a:tc>
                  <a:txBody>
                    <a:bodyPr/>
                    <a:lstStyle/>
                    <a:p>
                      <a:pPr algn="l" fontAlgn="b"/>
                      <a:endParaRPr lang="hr-HR" sz="1200" b="1" i="0" u="none" strike="noStrike" dirty="0">
                        <a:solidFill>
                          <a:srgbClr val="000000"/>
                        </a:solidFill>
                        <a:latin typeface="Arial"/>
                      </a:endParaRPr>
                    </a:p>
                  </a:txBody>
                  <a:tcPr marL="8161" marR="8161" marT="8161"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hr-HR" sz="1200" b="1" i="0" u="none" strike="noStrike">
                          <a:solidFill>
                            <a:srgbClr val="000080"/>
                          </a:solidFill>
                          <a:latin typeface="Arial"/>
                        </a:rPr>
                        <a:t>2008</a:t>
                      </a:r>
                    </a:p>
                  </a:txBody>
                  <a:tcPr marL="8161" marR="8161" marT="81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1200" b="1" i="0" u="none" strike="noStrike">
                          <a:solidFill>
                            <a:srgbClr val="000080"/>
                          </a:solidFill>
                          <a:latin typeface="Arial"/>
                        </a:rPr>
                        <a:t>2009</a:t>
                      </a:r>
                    </a:p>
                  </a:txBody>
                  <a:tcPr marL="8161" marR="8161" marT="81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1200" b="1" i="0" u="none" strike="noStrike">
                          <a:solidFill>
                            <a:srgbClr val="000080"/>
                          </a:solidFill>
                          <a:latin typeface="Arial"/>
                        </a:rPr>
                        <a:t>2010</a:t>
                      </a:r>
                    </a:p>
                  </a:txBody>
                  <a:tcPr marL="8161" marR="8161" marT="81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1200" b="1" i="0" u="none" strike="noStrike">
                          <a:solidFill>
                            <a:srgbClr val="000080"/>
                          </a:solidFill>
                          <a:latin typeface="Arial"/>
                        </a:rPr>
                        <a:t>2011</a:t>
                      </a:r>
                    </a:p>
                  </a:txBody>
                  <a:tcPr marL="8161" marR="8161" marT="81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1200" b="1" i="0" u="none" strike="noStrike">
                          <a:solidFill>
                            <a:srgbClr val="000080"/>
                          </a:solidFill>
                          <a:latin typeface="Arial"/>
                        </a:rPr>
                        <a:t>2012</a:t>
                      </a:r>
                    </a:p>
                  </a:txBody>
                  <a:tcPr marL="8161" marR="8161" marT="81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1200" b="1" i="0" u="none" strike="noStrike">
                          <a:solidFill>
                            <a:srgbClr val="000080"/>
                          </a:solidFill>
                          <a:latin typeface="Arial"/>
                        </a:rPr>
                        <a:t>2013</a:t>
                      </a:r>
                    </a:p>
                  </a:txBody>
                  <a:tcPr marL="8161" marR="8161" marT="81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hr-HR" sz="1200" b="1" i="0" u="none" strike="noStrike">
                        <a:solidFill>
                          <a:srgbClr val="000000"/>
                        </a:solidFill>
                        <a:latin typeface="Calibri"/>
                      </a:endParaRP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hr-HR" sz="1200" b="1" i="0" u="none" strike="noStrike" dirty="0">
                          <a:solidFill>
                            <a:srgbClr val="000000"/>
                          </a:solidFill>
                          <a:latin typeface="Calibri"/>
                        </a:rPr>
                        <a:t>Q1/2013</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l" fontAlgn="b"/>
                      <a:r>
                        <a:rPr lang="hr-HR" sz="1200" b="1" i="0" u="none" strike="noStrike">
                          <a:solidFill>
                            <a:srgbClr val="000000"/>
                          </a:solidFill>
                          <a:latin typeface="Calibri"/>
                        </a:rPr>
                        <a:t>Q1/2014</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220673">
                <a:tc>
                  <a:txBody>
                    <a:bodyPr/>
                    <a:lstStyle/>
                    <a:p>
                      <a:pPr algn="l" fontAlgn="b"/>
                      <a:r>
                        <a:rPr lang="hr-HR" sz="1200" b="1" i="0" u="none" strike="noStrike">
                          <a:solidFill>
                            <a:srgbClr val="000000"/>
                          </a:solidFill>
                          <a:latin typeface="Arial"/>
                        </a:rPr>
                        <a:t>Ukupno tržište </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hr-HR" sz="1200" b="1" i="0" u="none" strike="noStrike">
                          <a:solidFill>
                            <a:srgbClr val="FF0000"/>
                          </a:solidFill>
                          <a:latin typeface="Arial"/>
                        </a:rPr>
                        <a:t>2.026.118</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hr-HR" sz="1200" b="1" i="0" u="none" strike="noStrike">
                          <a:solidFill>
                            <a:srgbClr val="FF0000"/>
                          </a:solidFill>
                          <a:latin typeface="Arial"/>
                        </a:rPr>
                        <a:t>2.100.725</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hr-HR" sz="1200" b="1" i="0" u="none" strike="noStrike">
                          <a:solidFill>
                            <a:srgbClr val="FF0000"/>
                          </a:solidFill>
                          <a:latin typeface="Arial"/>
                        </a:rPr>
                        <a:t>2.483.024</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hr-HR" sz="1200" b="1" i="0" u="none" strike="noStrike">
                          <a:solidFill>
                            <a:srgbClr val="FF0000"/>
                          </a:solidFill>
                          <a:latin typeface="Arial"/>
                        </a:rPr>
                        <a:t>2.772.653</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hr-HR" sz="1200" b="1" i="0" u="none" strike="noStrike">
                          <a:solidFill>
                            <a:srgbClr val="FF0000"/>
                          </a:solidFill>
                          <a:latin typeface="Arial"/>
                        </a:rPr>
                        <a:t>2.477.180</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hr-HR" sz="1200" b="1" i="0" u="none" strike="noStrike">
                          <a:solidFill>
                            <a:srgbClr val="C00000"/>
                          </a:solidFill>
                          <a:latin typeface="Calibri"/>
                        </a:rPr>
                        <a:t>2.523.661</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hr-HR" sz="1200" b="1" i="0" u="none" strike="noStrike">
                        <a:solidFill>
                          <a:srgbClr val="000000"/>
                        </a:solidFill>
                        <a:latin typeface="Calibri"/>
                      </a:endParaRP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hr-HR" sz="1200" b="1" i="0" u="none" strike="noStrike">
                          <a:solidFill>
                            <a:srgbClr val="000000"/>
                          </a:solidFill>
                          <a:latin typeface="Calibri"/>
                        </a:rPr>
                        <a:t>687.553</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hr-HR" sz="1200" b="1" i="0" u="none" strike="noStrike">
                          <a:solidFill>
                            <a:srgbClr val="000000"/>
                          </a:solidFill>
                          <a:latin typeface="Calibri"/>
                        </a:rPr>
                        <a:t>703.094</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673">
                <a:tc>
                  <a:txBody>
                    <a:bodyPr/>
                    <a:lstStyle/>
                    <a:p>
                      <a:pPr algn="l" fontAlgn="b"/>
                      <a:r>
                        <a:rPr lang="hr-HR" sz="1200" b="1" i="0" u="none" strike="noStrike">
                          <a:solidFill>
                            <a:srgbClr val="000000"/>
                          </a:solidFill>
                          <a:latin typeface="Arial"/>
                        </a:rPr>
                        <a:t>FSH</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hr-HR" sz="1200" b="1" i="0" u="none" strike="noStrike">
                          <a:solidFill>
                            <a:srgbClr val="000000"/>
                          </a:solidFill>
                          <a:latin typeface="Arial"/>
                        </a:rPr>
                        <a:t>1.676.916</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hr-HR" sz="1200" b="1" i="0" u="none" strike="noStrike">
                          <a:solidFill>
                            <a:srgbClr val="000000"/>
                          </a:solidFill>
                          <a:latin typeface="Arial"/>
                        </a:rPr>
                        <a:t>1.762.445</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hr-HR" sz="1200" b="1" i="0" u="none" strike="noStrike">
                          <a:solidFill>
                            <a:srgbClr val="000000"/>
                          </a:solidFill>
                          <a:latin typeface="Arial"/>
                        </a:rPr>
                        <a:t>2.108.652</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hr-HR" sz="1200" b="1" i="0" u="none" strike="noStrike">
                          <a:solidFill>
                            <a:srgbClr val="000000"/>
                          </a:solidFill>
                          <a:latin typeface="Arial"/>
                        </a:rPr>
                        <a:t>2.282.841</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hr-HR" sz="1200" b="1" i="0" u="none" strike="noStrike">
                          <a:solidFill>
                            <a:srgbClr val="000000"/>
                          </a:solidFill>
                          <a:latin typeface="Arial"/>
                        </a:rPr>
                        <a:t>1.959.911</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hr-HR" sz="1200" b="1" i="0" u="none" strike="noStrike">
                          <a:solidFill>
                            <a:srgbClr val="000000"/>
                          </a:solidFill>
                          <a:latin typeface="Calibri"/>
                        </a:rPr>
                        <a:t>1977465</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hr-HR" sz="1200" b="1" i="0" u="none" strike="noStrike">
                        <a:solidFill>
                          <a:srgbClr val="000000"/>
                        </a:solidFill>
                        <a:latin typeface="Calibri"/>
                      </a:endParaRP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hr-HR" sz="1200" b="1" i="0" u="none" strike="noStrike" dirty="0">
                          <a:solidFill>
                            <a:srgbClr val="000000"/>
                          </a:solidFill>
                          <a:latin typeface="Arial"/>
                        </a:rPr>
                        <a:t>550.668</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hr-HR" sz="1200" b="1" i="0" u="none" strike="noStrike">
                          <a:solidFill>
                            <a:srgbClr val="000000"/>
                          </a:solidFill>
                          <a:latin typeface="Arial"/>
                        </a:rPr>
                        <a:t>524.892</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673">
                <a:tc>
                  <a:txBody>
                    <a:bodyPr/>
                    <a:lstStyle/>
                    <a:p>
                      <a:pPr algn="l" fontAlgn="b"/>
                      <a:r>
                        <a:rPr lang="hr-HR" sz="1200" b="1" i="0" u="none" strike="noStrike">
                          <a:solidFill>
                            <a:srgbClr val="000000"/>
                          </a:solidFill>
                          <a:latin typeface="Arial"/>
                        </a:rPr>
                        <a:t>Udio FSH </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hr-HR" sz="1200" b="1" i="0" u="none" strike="noStrike">
                          <a:solidFill>
                            <a:srgbClr val="000000"/>
                          </a:solidFill>
                          <a:latin typeface="Arial"/>
                        </a:rPr>
                        <a:t>83%</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hr-HR" sz="1200" b="1" i="0" u="none" strike="noStrike">
                          <a:solidFill>
                            <a:srgbClr val="000000"/>
                          </a:solidFill>
                          <a:latin typeface="Arial"/>
                        </a:rPr>
                        <a:t>84%</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hr-HR" sz="1200" b="1" i="0" u="none" strike="noStrike">
                          <a:solidFill>
                            <a:srgbClr val="000000"/>
                          </a:solidFill>
                          <a:latin typeface="Arial"/>
                        </a:rPr>
                        <a:t>85%</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hr-HR" sz="1200" b="1" i="0" u="none" strike="noStrike">
                          <a:solidFill>
                            <a:srgbClr val="000000"/>
                          </a:solidFill>
                          <a:latin typeface="Arial"/>
                        </a:rPr>
                        <a:t>82%</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hr-HR" sz="1200" b="1" i="0" u="none" strike="noStrike">
                          <a:solidFill>
                            <a:srgbClr val="000000"/>
                          </a:solidFill>
                          <a:latin typeface="Arial"/>
                        </a:rPr>
                        <a:t>79%</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hr-HR" sz="1200" b="1" i="0" u="none" strike="noStrike">
                          <a:solidFill>
                            <a:srgbClr val="000000"/>
                          </a:solidFill>
                          <a:latin typeface="Calibri"/>
                        </a:rPr>
                        <a:t>78%</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hr-HR" sz="1200" b="1" i="0" u="none" strike="noStrike">
                        <a:solidFill>
                          <a:srgbClr val="000000"/>
                        </a:solidFill>
                        <a:latin typeface="Calibri"/>
                      </a:endParaRP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hr-HR" sz="1200" b="1" i="0" u="none" strike="noStrike" dirty="0">
                          <a:solidFill>
                            <a:srgbClr val="000000"/>
                          </a:solidFill>
                          <a:latin typeface="Calibri"/>
                        </a:rPr>
                        <a:t>80%</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hr-HR" sz="1200" b="1" i="0" u="none" strike="noStrike">
                          <a:solidFill>
                            <a:srgbClr val="000000"/>
                          </a:solidFill>
                          <a:latin typeface="Calibri"/>
                        </a:rPr>
                        <a:t>75%</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673">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dirty="0">
                        <a:solidFill>
                          <a:srgbClr val="000000"/>
                        </a:solidFill>
                        <a:latin typeface="Calibri"/>
                      </a:endParaRPr>
                    </a:p>
                  </a:txBody>
                  <a:tcPr marL="8161" marR="8161" marT="816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w="6350" cap="flat" cmpd="sng" algn="ctr">
                      <a:solidFill>
                        <a:srgbClr val="000000"/>
                      </a:solidFill>
                      <a:prstDash val="solid"/>
                      <a:round/>
                      <a:headEnd type="none" w="med" len="med"/>
                      <a:tailEnd type="none" w="med" len="med"/>
                    </a:lnT>
                    <a:lnB>
                      <a:noFill/>
                    </a:lnB>
                  </a:tcPr>
                </a:tc>
              </a:tr>
              <a:tr h="220673">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r>
              <a:tr h="220673">
                <a:tc gridSpan="4">
                  <a:txBody>
                    <a:bodyPr/>
                    <a:lstStyle/>
                    <a:p>
                      <a:pPr algn="l" fontAlgn="b"/>
                      <a:r>
                        <a:rPr lang="hr-HR" sz="1200" b="1" i="0" u="none" strike="noStrike" dirty="0" smtClean="0">
                          <a:solidFill>
                            <a:srgbClr val="000000"/>
                          </a:solidFill>
                          <a:latin typeface="Arial"/>
                        </a:rPr>
                        <a:t>Total</a:t>
                      </a:r>
                      <a:r>
                        <a:rPr lang="hr-HR" sz="1200" b="1" i="0" u="none" strike="noStrike" baseline="0" dirty="0" smtClean="0">
                          <a:solidFill>
                            <a:srgbClr val="000000"/>
                          </a:solidFill>
                          <a:latin typeface="Arial"/>
                        </a:rPr>
                        <a:t> market share of gonadotrophins</a:t>
                      </a:r>
                      <a:r>
                        <a:rPr lang="hr-HR" sz="1200" b="1" i="0" u="none" strike="noStrike" dirty="0" smtClean="0">
                          <a:solidFill>
                            <a:srgbClr val="000000"/>
                          </a:solidFill>
                          <a:latin typeface="Arial"/>
                        </a:rPr>
                        <a:t> eqivalent 75 IU </a:t>
                      </a:r>
                      <a:endParaRPr lang="hr-HR" sz="1200" b="1" i="0" u="none" strike="noStrike" dirty="0">
                        <a:solidFill>
                          <a:srgbClr val="000000"/>
                        </a:solidFill>
                        <a:latin typeface="Arial"/>
                      </a:endParaRPr>
                    </a:p>
                  </a:txBody>
                  <a:tcPr marL="8161" marR="8161" marT="8161" marB="0" anchor="b">
                    <a:lnL>
                      <a:noFill/>
                    </a:lnL>
                    <a:lnR>
                      <a:noFill/>
                    </a:lnR>
                    <a:lnT>
                      <a:noFill/>
                    </a:lnT>
                    <a:lnB>
                      <a:noFill/>
                    </a:lnB>
                  </a:tcPr>
                </a:tc>
                <a:tc hMerge="1">
                  <a:txBody>
                    <a:bodyPr/>
                    <a:lstStyle/>
                    <a:p>
                      <a:endParaRPr lang="hr-HR"/>
                    </a:p>
                  </a:txBody>
                  <a:tcPr/>
                </a:tc>
                <a:tc hMerge="1">
                  <a:txBody>
                    <a:bodyPr/>
                    <a:lstStyle/>
                    <a:p>
                      <a:endParaRPr lang="hr-HR"/>
                    </a:p>
                  </a:txBody>
                  <a:tcPr/>
                </a:tc>
                <a:tc hMerge="1">
                  <a:txBody>
                    <a:bodyPr/>
                    <a:lstStyle/>
                    <a:p>
                      <a:endParaRPr lang="hr-HR"/>
                    </a:p>
                  </a:txBody>
                  <a:tcPr/>
                </a:tc>
                <a:tc>
                  <a:txBody>
                    <a:bodyPr/>
                    <a:lstStyle/>
                    <a:p>
                      <a:pPr algn="l" fontAlgn="b"/>
                      <a:endParaRPr lang="hr-HR" sz="1200" b="1" i="0" u="none" strike="noStrike">
                        <a:solidFill>
                          <a:srgbClr val="000000"/>
                        </a:solidFill>
                        <a:latin typeface="Arial"/>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Arial"/>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dirty="0">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r>
              <a:tr h="220673">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hr-HR" sz="1200" b="1" i="0" u="none" strike="noStrike" dirty="0">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r>
              <a:tr h="220673">
                <a:tc>
                  <a:txBody>
                    <a:bodyPr/>
                    <a:lstStyle/>
                    <a:p>
                      <a:pPr algn="l" fontAlgn="b"/>
                      <a:r>
                        <a:rPr lang="hr-HR" sz="1200" b="1" i="0" u="none" strike="noStrike">
                          <a:solidFill>
                            <a:srgbClr val="000000"/>
                          </a:solidFill>
                          <a:latin typeface="Arial"/>
                        </a:rPr>
                        <a:t> </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ctr"/>
                      <a:r>
                        <a:rPr lang="hr-HR" sz="1200" b="1" i="0" u="none" strike="noStrike">
                          <a:solidFill>
                            <a:srgbClr val="000080"/>
                          </a:solidFill>
                          <a:latin typeface="Arial"/>
                        </a:rPr>
                        <a:t>Units equiv. 75 i.j. </a:t>
                      </a:r>
                    </a:p>
                  </a:txBody>
                  <a:tcPr marL="8161" marR="8161" marT="81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hr-HR"/>
                    </a:p>
                  </a:txBody>
                  <a:tcPr/>
                </a:tc>
                <a:tc hMerge="1">
                  <a:txBody>
                    <a:bodyPr/>
                    <a:lstStyle/>
                    <a:p>
                      <a:endParaRPr lang="hr-HR"/>
                    </a:p>
                  </a:txBody>
                  <a:tcPr/>
                </a:tc>
                <a:tc hMerge="1">
                  <a:txBody>
                    <a:bodyPr/>
                    <a:lstStyle/>
                    <a:p>
                      <a:endParaRPr lang="hr-HR"/>
                    </a:p>
                  </a:txBody>
                  <a:tcPr/>
                </a:tc>
                <a:tc hMerge="1">
                  <a:txBody>
                    <a:bodyPr/>
                    <a:lstStyle/>
                    <a:p>
                      <a:endParaRPr lang="hr-HR"/>
                    </a:p>
                  </a:txBody>
                  <a:tcPr/>
                </a:tc>
                <a:tc hMerge="1">
                  <a:txBody>
                    <a:bodyPr/>
                    <a:lstStyle/>
                    <a:p>
                      <a:endParaRPr lang="hr-HR"/>
                    </a:p>
                  </a:txBody>
                  <a:tcPr/>
                </a:tc>
                <a:tc>
                  <a:txBody>
                    <a:bodyPr/>
                    <a:lstStyle/>
                    <a:p>
                      <a:pPr algn="l" fontAlgn="b"/>
                      <a:endParaRPr lang="hr-HR" sz="1200" b="1" i="0" u="none" strike="noStrike">
                        <a:solidFill>
                          <a:srgbClr val="000000"/>
                        </a:solidFill>
                        <a:latin typeface="Calibri"/>
                      </a:endParaRPr>
                    </a:p>
                  </a:txBody>
                  <a:tcPr marL="8161" marR="8161" marT="8161"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w="6350" cap="flat" cmpd="sng" algn="ctr">
                      <a:solidFill>
                        <a:srgbClr val="000000"/>
                      </a:solidFill>
                      <a:prstDash val="solid"/>
                      <a:round/>
                      <a:headEnd type="none" w="med" len="med"/>
                      <a:tailEnd type="none" w="med" len="med"/>
                    </a:lnB>
                  </a:tcPr>
                </a:tc>
              </a:tr>
              <a:tr h="220673">
                <a:tc>
                  <a:txBody>
                    <a:bodyPr/>
                    <a:lstStyle/>
                    <a:p>
                      <a:pPr algn="l" fontAlgn="b"/>
                      <a:r>
                        <a:rPr lang="hr-HR" sz="1200" b="1" i="0" u="none" strike="noStrike">
                          <a:solidFill>
                            <a:srgbClr val="000000"/>
                          </a:solidFill>
                          <a:latin typeface="Arial"/>
                        </a:rPr>
                        <a:t> </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1200" b="1" i="0" u="none" strike="noStrike">
                          <a:solidFill>
                            <a:srgbClr val="000080"/>
                          </a:solidFill>
                          <a:latin typeface="Arial"/>
                        </a:rPr>
                        <a:t>2008</a:t>
                      </a:r>
                    </a:p>
                  </a:txBody>
                  <a:tcPr marL="8161" marR="8161" marT="81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1200" b="1" i="0" u="none" strike="noStrike">
                          <a:solidFill>
                            <a:srgbClr val="000080"/>
                          </a:solidFill>
                          <a:latin typeface="Arial"/>
                        </a:rPr>
                        <a:t>2009</a:t>
                      </a:r>
                    </a:p>
                  </a:txBody>
                  <a:tcPr marL="8161" marR="8161" marT="81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1200" b="1" i="0" u="none" strike="noStrike">
                          <a:solidFill>
                            <a:srgbClr val="000080"/>
                          </a:solidFill>
                          <a:latin typeface="Arial"/>
                        </a:rPr>
                        <a:t>2010</a:t>
                      </a:r>
                    </a:p>
                  </a:txBody>
                  <a:tcPr marL="8161" marR="8161" marT="81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1200" b="1" i="0" u="none" strike="noStrike">
                          <a:solidFill>
                            <a:srgbClr val="000080"/>
                          </a:solidFill>
                          <a:latin typeface="Arial"/>
                        </a:rPr>
                        <a:t>2011</a:t>
                      </a:r>
                    </a:p>
                  </a:txBody>
                  <a:tcPr marL="8161" marR="8161" marT="81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1200" b="1" i="0" u="none" strike="noStrike">
                          <a:solidFill>
                            <a:srgbClr val="000080"/>
                          </a:solidFill>
                          <a:latin typeface="Arial"/>
                        </a:rPr>
                        <a:t>2012</a:t>
                      </a:r>
                    </a:p>
                  </a:txBody>
                  <a:tcPr marL="8161" marR="8161" marT="81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r-HR" sz="1200" b="1" i="0" u="none" strike="noStrike">
                          <a:solidFill>
                            <a:srgbClr val="000080"/>
                          </a:solidFill>
                          <a:latin typeface="Arial"/>
                        </a:rPr>
                        <a:t>2013</a:t>
                      </a:r>
                    </a:p>
                  </a:txBody>
                  <a:tcPr marL="8161" marR="8161" marT="81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hr-HR" sz="1200" b="1" i="0" u="none" strike="noStrike">
                        <a:solidFill>
                          <a:srgbClr val="000000"/>
                        </a:solidFill>
                        <a:latin typeface="Calibri"/>
                      </a:endParaRP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hr-HR" sz="1200" b="1" i="0" u="none" strike="noStrike">
                          <a:solidFill>
                            <a:srgbClr val="000000"/>
                          </a:solidFill>
                          <a:latin typeface="Calibri"/>
                        </a:rPr>
                        <a:t>Q1/2013</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l" fontAlgn="b"/>
                      <a:r>
                        <a:rPr lang="hr-HR" sz="1200" b="1" i="0" u="none" strike="noStrike">
                          <a:solidFill>
                            <a:srgbClr val="000000"/>
                          </a:solidFill>
                          <a:latin typeface="Calibri"/>
                        </a:rPr>
                        <a:t>Q1/2014</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EEF3"/>
                    </a:solidFill>
                  </a:tcPr>
                </a:tc>
              </a:tr>
              <a:tr h="247841">
                <a:tc>
                  <a:txBody>
                    <a:bodyPr/>
                    <a:lstStyle/>
                    <a:p>
                      <a:pPr algn="l" fontAlgn="b"/>
                      <a:r>
                        <a:rPr lang="hr-HR" sz="1200" b="1" i="0" u="none" strike="noStrike" dirty="0" smtClean="0">
                          <a:solidFill>
                            <a:srgbClr val="000000"/>
                          </a:solidFill>
                          <a:latin typeface="Arial"/>
                        </a:rPr>
                        <a:t>Total</a:t>
                      </a:r>
                      <a:r>
                        <a:rPr lang="hr-HR" sz="1200" b="1" i="0" u="none" strike="noStrike" baseline="0" dirty="0" smtClean="0">
                          <a:solidFill>
                            <a:srgbClr val="000000"/>
                          </a:solidFill>
                          <a:latin typeface="Arial"/>
                        </a:rPr>
                        <a:t> n of </a:t>
                      </a:r>
                      <a:r>
                        <a:rPr lang="hr-HR" sz="1200" b="1" i="0" u="none" strike="noStrike" dirty="0" smtClean="0">
                          <a:solidFill>
                            <a:srgbClr val="000000"/>
                          </a:solidFill>
                          <a:latin typeface="Arial"/>
                        </a:rPr>
                        <a:t>Amp </a:t>
                      </a:r>
                      <a:r>
                        <a:rPr lang="hr-HR" sz="1200" b="1" i="0" u="none" strike="noStrike" dirty="0">
                          <a:solidFill>
                            <a:srgbClr val="000000"/>
                          </a:solidFill>
                          <a:latin typeface="Arial"/>
                        </a:rPr>
                        <a:t>(75i.j.)</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hr-HR" sz="1200" b="1" i="0" u="none" strike="noStrike">
                          <a:solidFill>
                            <a:srgbClr val="0000CC"/>
                          </a:solidFill>
                          <a:latin typeface="Arial"/>
                        </a:rPr>
                        <a:t>73.919</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hr-HR" sz="1200" b="1" i="0" u="none" strike="noStrike">
                          <a:solidFill>
                            <a:srgbClr val="0000CC"/>
                          </a:solidFill>
                          <a:latin typeface="Arial"/>
                        </a:rPr>
                        <a:t>78.928</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hr-HR" sz="1200" b="1" i="0" u="none" strike="noStrike">
                          <a:solidFill>
                            <a:srgbClr val="0000CC"/>
                          </a:solidFill>
                          <a:latin typeface="Arial"/>
                        </a:rPr>
                        <a:t>95.507</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hr-HR" sz="1200" b="1" i="0" u="none" strike="noStrike">
                          <a:solidFill>
                            <a:srgbClr val="0000CC"/>
                          </a:solidFill>
                          <a:latin typeface="Arial"/>
                        </a:rPr>
                        <a:t>104.972</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hr-HR" sz="1200" b="1" i="0" u="none" strike="noStrike">
                          <a:solidFill>
                            <a:srgbClr val="0000CC"/>
                          </a:solidFill>
                          <a:latin typeface="Arial"/>
                        </a:rPr>
                        <a:t>90.376</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hr-HR" sz="1200" b="1" i="0" u="none" strike="noStrike">
                          <a:solidFill>
                            <a:srgbClr val="0000FF"/>
                          </a:solidFill>
                          <a:latin typeface="Calibri"/>
                        </a:rPr>
                        <a:t>87.415</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hr-HR" sz="1200" b="1" i="0" u="none" strike="noStrike" dirty="0">
                        <a:solidFill>
                          <a:srgbClr val="000000"/>
                        </a:solidFill>
                        <a:latin typeface="Calibri"/>
                      </a:endParaRP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hr-HR" sz="1200" b="1" i="0" u="none" strike="noStrike">
                          <a:solidFill>
                            <a:srgbClr val="0000CC"/>
                          </a:solidFill>
                          <a:latin typeface="Arial"/>
                        </a:rPr>
                        <a:t>24.227</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hr-HR" sz="1200" b="1" i="0" u="none" strike="noStrike">
                          <a:solidFill>
                            <a:srgbClr val="0000CC"/>
                          </a:solidFill>
                          <a:latin typeface="Arial"/>
                        </a:rPr>
                        <a:t>23.036</a:t>
                      </a:r>
                    </a:p>
                  </a:txBody>
                  <a:tcPr marL="8161" marR="8161" marT="816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673">
                <a:tc>
                  <a:txBody>
                    <a:bodyPr/>
                    <a:lstStyle/>
                    <a:p>
                      <a:pPr algn="l" fontAlgn="b"/>
                      <a:r>
                        <a:rPr lang="hr-HR" sz="1200" b="1" i="0" u="none" strike="noStrike" dirty="0" smtClean="0">
                          <a:solidFill>
                            <a:srgbClr val="000000"/>
                          </a:solidFill>
                          <a:latin typeface="Arial"/>
                        </a:rPr>
                        <a:t>Increase</a:t>
                      </a:r>
                      <a:r>
                        <a:rPr lang="hr-HR" sz="1200" b="1" i="0" u="none" strike="noStrike" baseline="0" dirty="0" smtClean="0">
                          <a:solidFill>
                            <a:srgbClr val="000000"/>
                          </a:solidFill>
                          <a:latin typeface="Arial"/>
                        </a:rPr>
                        <a:t> market</a:t>
                      </a:r>
                      <a:r>
                        <a:rPr lang="hr-HR" sz="1200" b="1" i="0" u="none" strike="noStrike" dirty="0" smtClean="0">
                          <a:solidFill>
                            <a:srgbClr val="000000"/>
                          </a:solidFill>
                          <a:latin typeface="Arial"/>
                        </a:rPr>
                        <a:t> </a:t>
                      </a:r>
                      <a:r>
                        <a:rPr lang="hr-HR" sz="1200" b="1" i="0" u="none" strike="noStrike" dirty="0">
                          <a:solidFill>
                            <a:srgbClr val="000000"/>
                          </a:solidFill>
                          <a:latin typeface="Arial"/>
                        </a:rPr>
                        <a:t>%</a:t>
                      </a:r>
                    </a:p>
                  </a:txBody>
                  <a:tcPr marL="8161" marR="8161" marT="816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hr-HR" sz="1200" b="1" i="0" u="none" strike="noStrike">
                        <a:solidFill>
                          <a:srgbClr val="000000"/>
                        </a:solidFill>
                        <a:latin typeface="Arial"/>
                      </a:endParaRPr>
                    </a:p>
                  </a:txBody>
                  <a:tcPr marL="8161" marR="8161" marT="816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hr-HR" sz="1200" b="1" i="0" u="none" strike="noStrike">
                          <a:solidFill>
                            <a:srgbClr val="000000"/>
                          </a:solidFill>
                          <a:latin typeface="Arial"/>
                        </a:rPr>
                        <a:t>7%</a:t>
                      </a:r>
                    </a:p>
                  </a:txBody>
                  <a:tcPr marL="8161" marR="8161" marT="816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hr-HR" sz="1200" b="1" i="0" u="none" strike="noStrike">
                          <a:solidFill>
                            <a:srgbClr val="000000"/>
                          </a:solidFill>
                          <a:latin typeface="Arial"/>
                        </a:rPr>
                        <a:t>21%</a:t>
                      </a:r>
                    </a:p>
                  </a:txBody>
                  <a:tcPr marL="8161" marR="8161" marT="816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hr-HR" sz="1200" b="1" i="0" u="none" strike="noStrike">
                          <a:solidFill>
                            <a:srgbClr val="000000"/>
                          </a:solidFill>
                          <a:latin typeface="Arial"/>
                        </a:rPr>
                        <a:t>10%</a:t>
                      </a:r>
                    </a:p>
                  </a:txBody>
                  <a:tcPr marL="8161" marR="8161" marT="816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hr-HR" sz="1200" b="1" i="0" u="none" strike="noStrike">
                          <a:solidFill>
                            <a:srgbClr val="000000"/>
                          </a:solidFill>
                          <a:latin typeface="Arial"/>
                        </a:rPr>
                        <a:t>-14%</a:t>
                      </a:r>
                    </a:p>
                  </a:txBody>
                  <a:tcPr marL="8161" marR="8161" marT="816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hr-HR" sz="1200" b="1" i="0" u="none" strike="noStrike">
                          <a:solidFill>
                            <a:srgbClr val="000000"/>
                          </a:solidFill>
                          <a:latin typeface="Calibri"/>
                        </a:rPr>
                        <a:t>-3%</a:t>
                      </a:r>
                    </a:p>
                  </a:txBody>
                  <a:tcPr marL="8161" marR="8161" marT="816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hr-HR" sz="1200" b="1" i="0" u="none" strike="noStrike">
                          <a:solidFill>
                            <a:srgbClr val="000000"/>
                          </a:solidFill>
                          <a:latin typeface="Calibri"/>
                        </a:rPr>
                        <a:t>-5%</a:t>
                      </a:r>
                    </a:p>
                  </a:txBody>
                  <a:tcPr marL="8161" marR="8161" marT="8161" marB="0" anchor="b">
                    <a:lnL>
                      <a:noFill/>
                    </a:lnL>
                    <a:lnR>
                      <a:noFill/>
                    </a:lnR>
                    <a:lnT w="6350" cap="flat" cmpd="sng" algn="ctr">
                      <a:solidFill>
                        <a:srgbClr val="000000"/>
                      </a:solidFill>
                      <a:prstDash val="solid"/>
                      <a:round/>
                      <a:headEnd type="none" w="med" len="med"/>
                      <a:tailEnd type="none" w="med" len="med"/>
                    </a:lnT>
                    <a:lnB>
                      <a:noFill/>
                    </a:lnB>
                  </a:tcPr>
                </a:tc>
              </a:tr>
              <a:tr h="220673">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dirty="0">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r>
              <a:tr h="220673">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r>
                        <a:rPr lang="hr-HR" sz="1200" b="1" i="0" u="none" strike="noStrike" dirty="0" smtClean="0">
                          <a:solidFill>
                            <a:srgbClr val="000000"/>
                          </a:solidFill>
                          <a:latin typeface="Calibri"/>
                        </a:rPr>
                        <a:t>22 amp/cycl</a:t>
                      </a:r>
                      <a:endParaRPr lang="hr-HR" sz="1200" b="1" i="0" u="none" strike="noStrike" dirty="0">
                        <a:solidFill>
                          <a:srgbClr val="000000"/>
                        </a:solidFill>
                        <a:latin typeface="Calibri"/>
                      </a:endParaRPr>
                    </a:p>
                  </a:txBody>
                  <a:tcPr marL="8161" marR="8161" marT="8161" marB="0" anchor="b">
                    <a:lnL>
                      <a:noFill/>
                    </a:lnL>
                    <a:lnR>
                      <a:noFill/>
                    </a:lnR>
                    <a:lnT>
                      <a:noFill/>
                    </a:lnT>
                    <a:lnB>
                      <a:noFill/>
                    </a:lnB>
                  </a:tcPr>
                </a:tc>
                <a:tc>
                  <a:txBody>
                    <a:bodyPr/>
                    <a:lstStyle/>
                    <a:p>
                      <a:pPr algn="l" fontAlgn="b"/>
                      <a:r>
                        <a:rPr lang="hr-HR" sz="1200" b="1" i="0" u="none" strike="noStrike" dirty="0" smtClean="0">
                          <a:solidFill>
                            <a:srgbClr val="000000"/>
                          </a:solidFill>
                          <a:latin typeface="Calibri"/>
                        </a:rPr>
                        <a:t>4000</a:t>
                      </a:r>
                      <a:r>
                        <a:rPr lang="hr-HR" sz="1200" b="1" i="0" u="none" strike="noStrike" baseline="0" dirty="0" smtClean="0">
                          <a:solidFill>
                            <a:srgbClr val="000000"/>
                          </a:solidFill>
                          <a:latin typeface="Calibri"/>
                        </a:rPr>
                        <a:t> cycles</a:t>
                      </a:r>
                      <a:endParaRPr lang="hr-HR" sz="1200" b="1" i="0" u="none" strike="noStrike" dirty="0">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dirty="0">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dirty="0">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r>
              <a:tr h="428951">
                <a:tc gridSpan="10">
                  <a:txBody>
                    <a:bodyPr/>
                    <a:lstStyle/>
                    <a:p>
                      <a:pPr algn="l" fontAlgn="b"/>
                      <a:r>
                        <a:rPr lang="hr-HR" sz="1200" b="1" i="0" u="none" strike="noStrike" dirty="0" smtClean="0">
                          <a:solidFill>
                            <a:srgbClr val="000000"/>
                          </a:solidFill>
                          <a:latin typeface="Arial"/>
                        </a:rPr>
                        <a:t>*ART: </a:t>
                      </a:r>
                      <a:r>
                        <a:rPr lang="hr-HR" sz="1200" b="1" i="0" u="none" strike="noStrike" dirty="0">
                          <a:solidFill>
                            <a:srgbClr val="000000"/>
                          </a:solidFill>
                          <a:latin typeface="Arial"/>
                        </a:rPr>
                        <a:t>Gonal-f, Menopur, Puregon, Ovitrelle, Cetrotide, Orgalutran, Brevactide, Clomifen, Crinone</a:t>
                      </a:r>
                    </a:p>
                  </a:txBody>
                  <a:tcPr marL="8161" marR="8161" marT="8161" marB="0" anchor="b">
                    <a:lnL>
                      <a:noFill/>
                    </a:lnL>
                    <a:lnR>
                      <a:noFill/>
                    </a:lnR>
                    <a:lnT>
                      <a:noFill/>
                    </a:lnT>
                    <a:lnB>
                      <a:noFill/>
                    </a:lnB>
                  </a:tcPr>
                </a:tc>
                <a:tc hMerge="1">
                  <a:txBody>
                    <a:bodyPr/>
                    <a:lstStyle/>
                    <a:p>
                      <a:endParaRPr lang="hr-HR"/>
                    </a:p>
                  </a:txBody>
                  <a:tcPr/>
                </a:tc>
                <a:tc hMerge="1">
                  <a:txBody>
                    <a:bodyPr/>
                    <a:lstStyle/>
                    <a:p>
                      <a:endParaRPr lang="hr-HR"/>
                    </a:p>
                  </a:txBody>
                  <a:tcPr/>
                </a:tc>
                <a:tc hMerge="1">
                  <a:txBody>
                    <a:bodyPr/>
                    <a:lstStyle/>
                    <a:p>
                      <a:endParaRPr lang="hr-HR"/>
                    </a:p>
                  </a:txBody>
                  <a:tcPr/>
                </a:tc>
                <a:tc hMerge="1">
                  <a:txBody>
                    <a:bodyPr/>
                    <a:lstStyle/>
                    <a:p>
                      <a:endParaRPr lang="hr-HR"/>
                    </a:p>
                  </a:txBody>
                  <a:tcPr/>
                </a:tc>
                <a:tc hMerge="1">
                  <a:txBody>
                    <a:bodyPr/>
                    <a:lstStyle/>
                    <a:p>
                      <a:endParaRPr lang="hr-HR"/>
                    </a:p>
                  </a:txBody>
                  <a:tcPr/>
                </a:tc>
                <a:tc hMerge="1">
                  <a:txBody>
                    <a:bodyPr/>
                    <a:lstStyle/>
                    <a:p>
                      <a:endParaRPr lang="hr-HR"/>
                    </a:p>
                  </a:txBody>
                  <a:tcPr/>
                </a:tc>
                <a:tc hMerge="1">
                  <a:txBody>
                    <a:bodyPr/>
                    <a:lstStyle/>
                    <a:p>
                      <a:endParaRPr lang="hr-HR"/>
                    </a:p>
                  </a:txBody>
                  <a:tcPr/>
                </a:tc>
                <a:tc hMerge="1">
                  <a:txBody>
                    <a:bodyPr/>
                    <a:lstStyle/>
                    <a:p>
                      <a:endParaRPr lang="hr-HR"/>
                    </a:p>
                  </a:txBody>
                  <a:tcPr/>
                </a:tc>
                <a:tc hMerge="1">
                  <a:txBody>
                    <a:bodyPr/>
                    <a:lstStyle/>
                    <a:p>
                      <a:endParaRPr lang="hr-HR"/>
                    </a:p>
                  </a:txBody>
                  <a:tcPr/>
                </a:tc>
              </a:tr>
              <a:tr h="220673">
                <a:tc gridSpan="4">
                  <a:txBody>
                    <a:bodyPr/>
                    <a:lstStyle/>
                    <a:p>
                      <a:pPr algn="l" fontAlgn="b"/>
                      <a:r>
                        <a:rPr lang="it-IT" sz="1200" b="1" i="0" u="none" strike="noStrike" dirty="0">
                          <a:solidFill>
                            <a:srgbClr val="000000"/>
                          </a:solidFill>
                          <a:latin typeface="Calibri"/>
                        </a:rPr>
                        <a:t>** </a:t>
                      </a:r>
                      <a:r>
                        <a:rPr lang="hr-HR" sz="1200" b="1" i="0" u="none" strike="noStrike" dirty="0" smtClean="0">
                          <a:solidFill>
                            <a:srgbClr val="000000"/>
                          </a:solidFill>
                          <a:latin typeface="Calibri"/>
                        </a:rPr>
                        <a:t>All</a:t>
                      </a:r>
                      <a:r>
                        <a:rPr lang="hr-HR" sz="1200" b="1" i="0" u="none" strike="noStrike" baseline="0" dirty="0" smtClean="0">
                          <a:solidFill>
                            <a:srgbClr val="000000"/>
                          </a:solidFill>
                          <a:latin typeface="Calibri"/>
                        </a:rPr>
                        <a:t> </a:t>
                      </a:r>
                      <a:r>
                        <a:rPr lang="it-IT" sz="1200" b="1" i="0" u="none" strike="noStrike" dirty="0" smtClean="0">
                          <a:solidFill>
                            <a:srgbClr val="000000"/>
                          </a:solidFill>
                          <a:latin typeface="Calibri"/>
                        </a:rPr>
                        <a:t>gonadotrop</a:t>
                      </a:r>
                      <a:r>
                        <a:rPr lang="hr-HR" sz="1200" b="1" i="0" u="none" strike="noStrike" dirty="0" smtClean="0">
                          <a:solidFill>
                            <a:srgbClr val="000000"/>
                          </a:solidFill>
                          <a:latin typeface="Calibri"/>
                        </a:rPr>
                        <a:t>h</a:t>
                      </a:r>
                      <a:r>
                        <a:rPr lang="it-IT" sz="1200" b="1" i="0" u="none" strike="noStrike" dirty="0" smtClean="0">
                          <a:solidFill>
                            <a:srgbClr val="000000"/>
                          </a:solidFill>
                          <a:latin typeface="Calibri"/>
                        </a:rPr>
                        <a:t>in</a:t>
                      </a:r>
                      <a:r>
                        <a:rPr lang="hr-HR" sz="1200" b="1" i="0" u="none" strike="noStrike" dirty="0" smtClean="0">
                          <a:solidFill>
                            <a:srgbClr val="000000"/>
                          </a:solidFill>
                          <a:latin typeface="Calibri"/>
                        </a:rPr>
                        <a:t>s</a:t>
                      </a:r>
                      <a:r>
                        <a:rPr lang="it-IT" sz="1200" b="1" i="0" u="none" strike="noStrike" dirty="0" smtClean="0">
                          <a:solidFill>
                            <a:srgbClr val="000000"/>
                          </a:solidFill>
                          <a:latin typeface="Calibri"/>
                        </a:rPr>
                        <a:t>. </a:t>
                      </a:r>
                      <a:r>
                        <a:rPr lang="it-IT" sz="1200" b="1" i="0" u="none" strike="noStrike" dirty="0">
                          <a:solidFill>
                            <a:srgbClr val="000000"/>
                          </a:solidFill>
                          <a:latin typeface="Calibri"/>
                        </a:rPr>
                        <a:t>Gonal-f, Menopur, Puregon</a:t>
                      </a:r>
                    </a:p>
                  </a:txBody>
                  <a:tcPr marL="8161" marR="8161" marT="8161" marB="0" anchor="b">
                    <a:lnL>
                      <a:noFill/>
                    </a:lnL>
                    <a:lnR>
                      <a:noFill/>
                    </a:lnR>
                    <a:lnT>
                      <a:noFill/>
                    </a:lnT>
                    <a:lnB>
                      <a:noFill/>
                    </a:lnB>
                  </a:tcPr>
                </a:tc>
                <a:tc hMerge="1">
                  <a:txBody>
                    <a:bodyPr/>
                    <a:lstStyle/>
                    <a:p>
                      <a:endParaRPr lang="hr-HR"/>
                    </a:p>
                  </a:txBody>
                  <a:tcPr/>
                </a:tc>
                <a:tc hMerge="1">
                  <a:txBody>
                    <a:bodyPr/>
                    <a:lstStyle/>
                    <a:p>
                      <a:endParaRPr lang="hr-HR"/>
                    </a:p>
                  </a:txBody>
                  <a:tcPr/>
                </a:tc>
                <a:tc hMerge="1">
                  <a:txBody>
                    <a:bodyPr/>
                    <a:lstStyle/>
                    <a:p>
                      <a:endParaRPr lang="hr-HR"/>
                    </a:p>
                  </a:txBody>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a:solidFill>
                          <a:srgbClr val="000000"/>
                        </a:solidFill>
                        <a:latin typeface="Calibri"/>
                      </a:endParaRPr>
                    </a:p>
                  </a:txBody>
                  <a:tcPr marL="8161" marR="8161" marT="8161" marB="0" anchor="b">
                    <a:lnL>
                      <a:noFill/>
                    </a:lnL>
                    <a:lnR>
                      <a:noFill/>
                    </a:lnR>
                    <a:lnT>
                      <a:noFill/>
                    </a:lnT>
                    <a:lnB>
                      <a:noFill/>
                    </a:lnB>
                  </a:tcPr>
                </a:tc>
                <a:tc>
                  <a:txBody>
                    <a:bodyPr/>
                    <a:lstStyle/>
                    <a:p>
                      <a:pPr algn="l" fontAlgn="b"/>
                      <a:endParaRPr lang="hr-HR" sz="1200" b="1" i="0" u="none" strike="noStrike" dirty="0">
                        <a:solidFill>
                          <a:srgbClr val="000000"/>
                        </a:solidFill>
                        <a:latin typeface="Calibri"/>
                      </a:endParaRPr>
                    </a:p>
                  </a:txBody>
                  <a:tcPr marL="8161" marR="8161" marT="8161" marB="0" anchor="b">
                    <a:lnL>
                      <a:noFill/>
                    </a:lnL>
                    <a:lnR>
                      <a:noFill/>
                    </a:lnR>
                    <a:lnT>
                      <a:noFill/>
                    </a:lnT>
                    <a:lnB>
                      <a:noFill/>
                    </a:lnB>
                  </a:tcPr>
                </a:tc>
              </a:tr>
            </a:tbl>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Title 1"/>
          <p:cNvSpPr>
            <a:spLocks noGrp="1"/>
          </p:cNvSpPr>
          <p:nvPr>
            <p:ph type="title"/>
          </p:nvPr>
        </p:nvSpPr>
        <p:spPr/>
        <p:txBody>
          <a:bodyPr/>
          <a:lstStyle/>
          <a:p>
            <a:r>
              <a:rPr lang="en-US" sz="3600" smtClean="0"/>
              <a:t>Pooled Analysis of OHSS Risk: </a:t>
            </a:r>
            <a:br>
              <a:rPr lang="en-US" sz="3600" smtClean="0"/>
            </a:br>
            <a:r>
              <a:rPr lang="en-US" sz="3600" smtClean="0"/>
              <a:t>ELONVA</a:t>
            </a:r>
            <a:r>
              <a:rPr lang="en-US" sz="3600" baseline="30000" smtClean="0"/>
              <a:t>™</a:t>
            </a:r>
            <a:r>
              <a:rPr lang="en-US" sz="3600" smtClean="0"/>
              <a:t> (corifollitropin alfa) vs rFSH</a:t>
            </a:r>
            <a:r>
              <a:rPr lang="en-US" sz="3600" baseline="30000" smtClean="0"/>
              <a:t>1</a:t>
            </a:r>
          </a:p>
        </p:txBody>
      </p:sp>
      <p:sp>
        <p:nvSpPr>
          <p:cNvPr id="125954" name="Content Placeholder 1"/>
          <p:cNvSpPr>
            <a:spLocks noGrp="1"/>
          </p:cNvSpPr>
          <p:nvPr>
            <p:ph idx="1"/>
          </p:nvPr>
        </p:nvSpPr>
        <p:spPr>
          <a:xfrm>
            <a:off x="457200" y="1600200"/>
            <a:ext cx="8229600" cy="3700463"/>
          </a:xfrm>
        </p:spPr>
        <p:txBody>
          <a:bodyPr/>
          <a:lstStyle/>
          <a:p>
            <a:r>
              <a:rPr lang="en-US" sz="2000" smtClean="0"/>
              <a:t>Assessed OHSS risk in 3 clinical trials of ELONVA (Engage, Ensure, and Trust; N=1,705) </a:t>
            </a:r>
          </a:p>
          <a:p>
            <a:r>
              <a:rPr lang="en-US" sz="2000" smtClean="0"/>
              <a:t>Overall OHSS incidence of  5.6% over these 3 trials</a:t>
            </a:r>
          </a:p>
          <a:p>
            <a:r>
              <a:rPr lang="en-US" sz="2000" smtClean="0"/>
              <a:t>Pooled incidence:</a:t>
            </a:r>
          </a:p>
          <a:p>
            <a:pPr lvl="1"/>
            <a:r>
              <a:rPr lang="en-US" sz="2000" smtClean="0"/>
              <a:t>ELONVA: 6.9% (71/1023) </a:t>
            </a:r>
          </a:p>
          <a:p>
            <a:pPr lvl="1"/>
            <a:r>
              <a:rPr lang="en-US" sz="2000" smtClean="0"/>
              <a:t>rFSH: 6.0% (53/880)</a:t>
            </a:r>
          </a:p>
          <a:p>
            <a:r>
              <a:rPr lang="en-US" sz="2000" smtClean="0"/>
              <a:t>Adjusted corifollitropin alfa to rFSH odds ratio: </a:t>
            </a:r>
            <a:r>
              <a:rPr lang="en-US" sz="2000" b="1" smtClean="0"/>
              <a:t>1.18</a:t>
            </a:r>
            <a:br>
              <a:rPr lang="en-US" sz="2000" b="1" smtClean="0"/>
            </a:br>
            <a:r>
              <a:rPr lang="en-US" sz="2000" smtClean="0"/>
              <a:t>(95% CI, 0.81–1.71)</a:t>
            </a:r>
          </a:p>
          <a:p>
            <a:r>
              <a:rPr lang="en-US" sz="2000" smtClean="0"/>
              <a:t>No difference in OHSS risk </a:t>
            </a:r>
          </a:p>
        </p:txBody>
      </p:sp>
      <p:sp>
        <p:nvSpPr>
          <p:cNvPr id="125955" name="Rectangle 19"/>
          <p:cNvSpPr>
            <a:spLocks noChangeArrowheads="1"/>
          </p:cNvSpPr>
          <p:nvPr/>
        </p:nvSpPr>
        <p:spPr bwMode="auto">
          <a:xfrm>
            <a:off x="234950" y="5967413"/>
            <a:ext cx="8820150" cy="669925"/>
          </a:xfrm>
          <a:prstGeom prst="rect">
            <a:avLst/>
          </a:prstGeom>
          <a:noFill/>
          <a:ln w="9525" algn="ctr">
            <a:noFill/>
            <a:miter lim="800000"/>
            <a:headEnd/>
            <a:tailEnd/>
          </a:ln>
        </p:spPr>
        <p:txBody>
          <a:bodyPr lIns="0" tIns="0" rIns="0" bIns="0" anchor="b"/>
          <a:lstStyle/>
          <a:p>
            <a:pPr marL="46038" indent="-46038">
              <a:spcBef>
                <a:spcPts val="300"/>
              </a:spcBef>
            </a:pPr>
            <a:r>
              <a:rPr lang="en-US" sz="1200">
                <a:latin typeface="Calibri" pitchFamily="34" charset="0"/>
              </a:rPr>
              <a:t>OHSS = ovarian hyperstimulation syndrome. </a:t>
            </a:r>
          </a:p>
          <a:p>
            <a:pPr marL="46038" indent="-46038">
              <a:spcBef>
                <a:spcPts val="300"/>
              </a:spcBef>
            </a:pPr>
            <a:r>
              <a:rPr lang="en-US" sz="1000" b="1">
                <a:latin typeface="Calibri" pitchFamily="34" charset="0"/>
              </a:rPr>
              <a:t>1.</a:t>
            </a:r>
            <a:r>
              <a:rPr lang="en-US" sz="1000">
                <a:latin typeface="Calibri" pitchFamily="34" charset="0"/>
              </a:rPr>
              <a:t> Tarlatzis BC et al. </a:t>
            </a:r>
            <a:r>
              <a:rPr lang="en-US" sz="1000" i="1">
                <a:latin typeface="Calibri" pitchFamily="34" charset="0"/>
              </a:rPr>
              <a:t>Reprod Biomed Online</a:t>
            </a:r>
            <a:r>
              <a:rPr lang="en-US" sz="1000">
                <a:latin typeface="Calibri" pitchFamily="34" charset="0"/>
              </a:rPr>
              <a:t>. 2012;24:410–419.</a:t>
            </a:r>
            <a:endParaRPr lang="en-US" sz="700" b="1">
              <a:latin typeface="Calibri" pitchFamily="34" charset="0"/>
              <a:ea typeface="Arial Unicode MS"/>
              <a:cs typeface="Arial Unicode MS"/>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Rectangle 2"/>
          <p:cNvSpPr>
            <a:spLocks noGrp="1" noChangeArrowheads="1"/>
          </p:cNvSpPr>
          <p:nvPr>
            <p:ph type="title"/>
          </p:nvPr>
        </p:nvSpPr>
        <p:spPr/>
        <p:txBody>
          <a:bodyPr/>
          <a:lstStyle/>
          <a:p>
            <a:r>
              <a:rPr lang="en-US" sz="3600" smtClean="0"/>
              <a:t>Subjects With AEs/SAEs</a:t>
            </a:r>
            <a:r>
              <a:rPr lang="en-US" smtClean="0"/>
              <a:t> </a:t>
            </a:r>
          </a:p>
        </p:txBody>
      </p:sp>
      <p:sp>
        <p:nvSpPr>
          <p:cNvPr id="128002" name="Rectangle 3"/>
          <p:cNvSpPr>
            <a:spLocks noGrp="1" noChangeArrowheads="1"/>
          </p:cNvSpPr>
          <p:nvPr>
            <p:ph type="body" idx="1"/>
          </p:nvPr>
        </p:nvSpPr>
        <p:spPr>
          <a:xfrm>
            <a:off x="457200" y="1600200"/>
            <a:ext cx="8229600" cy="4133850"/>
          </a:xfrm>
        </p:spPr>
        <p:txBody>
          <a:bodyPr/>
          <a:lstStyle/>
          <a:p>
            <a:r>
              <a:rPr lang="en-US" sz="2000" smtClean="0"/>
              <a:t>A total of 63 SAEs reported in 47 patients; among the most common were ectopic pregnancy (n=8) and missed abortion (n=3)</a:t>
            </a:r>
          </a:p>
          <a:p>
            <a:pPr lvl="1"/>
            <a:r>
              <a:rPr lang="en-US" sz="2000" smtClean="0"/>
              <a:t>15 SAEs considered related to study drug, including all 10 cases of OHSS</a:t>
            </a:r>
          </a:p>
          <a:p>
            <a:r>
              <a:rPr lang="en-US" sz="2000" smtClean="0"/>
              <a:t>Most common AEs</a:t>
            </a:r>
          </a:p>
          <a:p>
            <a:pPr lvl="1"/>
            <a:r>
              <a:rPr lang="en-US" sz="2000" smtClean="0"/>
              <a:t>Procedural pain related to oocyte retrieval (17.7%)</a:t>
            </a:r>
          </a:p>
          <a:p>
            <a:pPr lvl="1"/>
            <a:r>
              <a:rPr lang="en-US" sz="2000" smtClean="0"/>
              <a:t>Headache (9.1%)</a:t>
            </a:r>
          </a:p>
          <a:p>
            <a:pPr lvl="1"/>
            <a:r>
              <a:rPr lang="en-US" sz="2000" smtClean="0"/>
              <a:t>Pelvic pain (7.6%)</a:t>
            </a:r>
          </a:p>
          <a:p>
            <a:r>
              <a:rPr lang="en-US" sz="2000" smtClean="0"/>
              <a:t>No drug-related hypersensitivity reactions</a:t>
            </a:r>
          </a:p>
          <a:p>
            <a:r>
              <a:rPr lang="en-US" sz="2000" smtClean="0"/>
              <a:t>Only mild local injection-site reactions (2.5%, 4.3%, and 2.5% in cycles 1, 2, and 3, respectively) </a:t>
            </a:r>
          </a:p>
        </p:txBody>
      </p:sp>
      <p:sp>
        <p:nvSpPr>
          <p:cNvPr id="128003" name="Text Box 29"/>
          <p:cNvSpPr txBox="1">
            <a:spLocks noChangeArrowheads="1"/>
          </p:cNvSpPr>
          <p:nvPr/>
        </p:nvSpPr>
        <p:spPr bwMode="auto">
          <a:xfrm>
            <a:off x="241300" y="5962650"/>
            <a:ext cx="8564563" cy="663575"/>
          </a:xfrm>
          <a:prstGeom prst="rect">
            <a:avLst/>
          </a:prstGeom>
          <a:noFill/>
          <a:ln w="9525">
            <a:noFill/>
            <a:miter lim="800000"/>
            <a:headEnd/>
            <a:tailEnd/>
          </a:ln>
        </p:spPr>
        <p:txBody>
          <a:bodyPr lIns="0" tIns="0" rIns="0" bIns="0" anchor="b"/>
          <a:lstStyle/>
          <a:p>
            <a:pPr eaLnBrk="0" hangingPunct="0"/>
            <a:r>
              <a:rPr lang="en-US" sz="1200">
                <a:latin typeface="Calibri" pitchFamily="34" charset="0"/>
                <a:ea typeface="Arial Unicode MS"/>
                <a:cs typeface="Arial Unicode MS"/>
              </a:rPr>
              <a:t>SAE = serious adverse event; AE = adverse event; OHSS = ovarian hyperstimulation syndrome.</a:t>
            </a:r>
          </a:p>
          <a:p>
            <a:pPr eaLnBrk="0" hangingPunct="0">
              <a:spcBef>
                <a:spcPct val="25000"/>
              </a:spcBef>
            </a:pPr>
            <a:r>
              <a:rPr lang="en-US" sz="1000" b="1">
                <a:latin typeface="Calibri" pitchFamily="34" charset="0"/>
                <a:ea typeface="Arial Unicode MS"/>
                <a:cs typeface="Arial Unicode MS"/>
              </a:rPr>
              <a:t>1. </a:t>
            </a:r>
            <a:r>
              <a:rPr lang="en-US" sz="1000">
                <a:latin typeface="Calibri" pitchFamily="34" charset="0"/>
                <a:ea typeface="Arial Unicode MS"/>
                <a:cs typeface="Arial Unicode MS"/>
              </a:rPr>
              <a:t>Norman RJ et al. </a:t>
            </a:r>
            <a:r>
              <a:rPr lang="en-US" sz="1000" i="1">
                <a:latin typeface="Calibri" pitchFamily="34" charset="0"/>
                <a:ea typeface="Arial Unicode MS"/>
                <a:cs typeface="Arial Unicode MS"/>
              </a:rPr>
              <a:t>Hum Reprod. </a:t>
            </a:r>
            <a:r>
              <a:rPr lang="en-US" sz="1000">
                <a:latin typeface="Calibri" pitchFamily="34" charset="0"/>
                <a:ea typeface="Arial Unicode MS"/>
                <a:cs typeface="Arial Unicode MS"/>
              </a:rPr>
              <a:t>2011;26:2200‒2208.</a:t>
            </a:r>
          </a:p>
        </p:txBody>
      </p:sp>
      <p:sp>
        <p:nvSpPr>
          <p:cNvPr id="128004" name="Text Box 223"/>
          <p:cNvSpPr txBox="1">
            <a:spLocks noChangeArrowheads="1"/>
          </p:cNvSpPr>
          <p:nvPr/>
        </p:nvSpPr>
        <p:spPr bwMode="auto">
          <a:xfrm>
            <a:off x="44450" y="0"/>
            <a:ext cx="603250" cy="168275"/>
          </a:xfrm>
          <a:prstGeom prst="rect">
            <a:avLst/>
          </a:prstGeom>
          <a:noFill/>
          <a:ln w="9525" algn="ctr">
            <a:solidFill>
              <a:schemeClr val="tx1"/>
            </a:solidFill>
            <a:miter lim="800000"/>
            <a:headEnd/>
            <a:tailEnd/>
          </a:ln>
        </p:spPr>
        <p:txBody>
          <a:bodyPr lIns="0" tIns="0" rIns="0" bIns="0">
            <a:spAutoFit/>
          </a:bodyPr>
          <a:lstStyle/>
          <a:p>
            <a:pPr algn="ctr" eaLnBrk="0" hangingPunct="0">
              <a:spcBef>
                <a:spcPct val="50000"/>
              </a:spcBef>
            </a:pPr>
            <a:r>
              <a:rPr lang="en-US" sz="1100">
                <a:latin typeface="Calibri" pitchFamily="34" charset="0"/>
                <a:ea typeface="Arial Unicode MS"/>
                <a:cs typeface="Arial Unicode MS"/>
              </a:rPr>
              <a:t>Trust</a:t>
            </a:r>
          </a:p>
        </p:txBody>
      </p:sp>
    </p:spTree>
  </p:cSld>
  <p:clrMapOvr>
    <a:masterClrMapping/>
  </p:clrMapOvr>
  <p:transition>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Rectangle 2"/>
          <p:cNvSpPr>
            <a:spLocks noGrp="1" noChangeArrowheads="1"/>
          </p:cNvSpPr>
          <p:nvPr>
            <p:ph type="title"/>
          </p:nvPr>
        </p:nvSpPr>
        <p:spPr/>
        <p:txBody>
          <a:bodyPr/>
          <a:lstStyle/>
          <a:p>
            <a:r>
              <a:rPr lang="en-US" sz="4000" smtClean="0"/>
              <a:t>Summary</a:t>
            </a:r>
          </a:p>
        </p:txBody>
      </p:sp>
      <p:sp>
        <p:nvSpPr>
          <p:cNvPr id="130050" name="Rectangle 3"/>
          <p:cNvSpPr>
            <a:spLocks noGrp="1" noChangeArrowheads="1"/>
          </p:cNvSpPr>
          <p:nvPr>
            <p:ph type="body" idx="1"/>
          </p:nvPr>
        </p:nvSpPr>
        <p:spPr/>
        <p:txBody>
          <a:bodyPr/>
          <a:lstStyle/>
          <a:p>
            <a:r>
              <a:rPr lang="en-US" sz="2000" smtClean="0"/>
              <a:t>In combination with GnRH antagonist, ELONVA</a:t>
            </a:r>
            <a:r>
              <a:rPr lang="en-US" sz="2000" baseline="30000" smtClean="0"/>
              <a:t>™</a:t>
            </a:r>
            <a:r>
              <a:rPr lang="en-US" sz="2000" smtClean="0"/>
              <a:t> (corifollitropin alfa) compared with daily rFSH results in</a:t>
            </a:r>
            <a:r>
              <a:rPr lang="en-US" sz="2000" baseline="30000" smtClean="0"/>
              <a:t>1,2</a:t>
            </a:r>
          </a:p>
          <a:p>
            <a:pPr lvl="1"/>
            <a:r>
              <a:rPr lang="en-US" sz="2000" smtClean="0"/>
              <a:t>Similar pregnancy rates</a:t>
            </a:r>
          </a:p>
          <a:p>
            <a:pPr lvl="1"/>
            <a:r>
              <a:rPr lang="en-US" sz="2000" smtClean="0"/>
              <a:t>Reduced injection frequency</a:t>
            </a:r>
          </a:p>
          <a:p>
            <a:pPr lvl="1"/>
            <a:r>
              <a:rPr lang="en-US" sz="2000" smtClean="0"/>
              <a:t>Comparable OHSS rates</a:t>
            </a:r>
          </a:p>
          <a:p>
            <a:r>
              <a:rPr lang="en-US" sz="2000" b="1" smtClean="0"/>
              <a:t>A single injection of ELONVA may effectively replace daily rFSH for the first 7 days of COS</a:t>
            </a:r>
            <a:r>
              <a:rPr lang="en-US" sz="2000" b="1" baseline="30000" smtClean="0"/>
              <a:t>1</a:t>
            </a:r>
          </a:p>
          <a:p>
            <a:r>
              <a:rPr lang="en-US" sz="2000" b="1" smtClean="0"/>
              <a:t>In the Engage Trial, 1/3 of patients required no additional rFSH</a:t>
            </a:r>
            <a:r>
              <a:rPr lang="en-US" sz="2000" b="1" baseline="30000" smtClean="0"/>
              <a:t>3</a:t>
            </a:r>
          </a:p>
          <a:p>
            <a:r>
              <a:rPr lang="en-US" sz="2000" smtClean="0"/>
              <a:t>In the Trust Trial, there were no concerns for immunogenicity</a:t>
            </a:r>
            <a:r>
              <a:rPr lang="en-US" sz="2000" baseline="30000" smtClean="0"/>
              <a:t>4</a:t>
            </a:r>
            <a:endParaRPr lang="en-US" sz="2000" smtClean="0"/>
          </a:p>
        </p:txBody>
      </p:sp>
      <p:sp>
        <p:nvSpPr>
          <p:cNvPr id="130051" name="Rectangle 2"/>
          <p:cNvSpPr>
            <a:spLocks noChangeArrowheads="1"/>
          </p:cNvSpPr>
          <p:nvPr/>
        </p:nvSpPr>
        <p:spPr bwMode="invGray">
          <a:xfrm>
            <a:off x="247650" y="5387975"/>
            <a:ext cx="8928100" cy="1231900"/>
          </a:xfrm>
          <a:prstGeom prst="rect">
            <a:avLst/>
          </a:prstGeom>
          <a:noFill/>
          <a:ln w="12700" algn="ctr">
            <a:noFill/>
            <a:miter lim="800000"/>
            <a:headEnd/>
            <a:tailEnd/>
          </a:ln>
        </p:spPr>
        <p:txBody>
          <a:bodyPr lIns="0" tIns="0" rIns="0" bIns="0" anchor="b"/>
          <a:lstStyle/>
          <a:p>
            <a:pPr eaLnBrk="0" hangingPunct="0">
              <a:spcBef>
                <a:spcPct val="25000"/>
              </a:spcBef>
            </a:pPr>
            <a:endParaRPr lang="en-GB" sz="1400">
              <a:latin typeface="Calibri" pitchFamily="34" charset="0"/>
              <a:ea typeface="Arial Unicode MS"/>
              <a:cs typeface="Arial Unicode MS"/>
            </a:endParaRPr>
          </a:p>
          <a:p>
            <a:pPr eaLnBrk="0" hangingPunct="0">
              <a:spcBef>
                <a:spcPct val="25000"/>
              </a:spcBef>
            </a:pPr>
            <a:r>
              <a:rPr lang="en-US" sz="1200">
                <a:latin typeface="Calibri" pitchFamily="34" charset="0"/>
                <a:ea typeface="Arial Unicode MS"/>
                <a:cs typeface="Arial Unicode MS"/>
              </a:rPr>
              <a:t>GnRH = gonadotropin-releasing hormone; rFSH = recombinant follicle-stimulating hormone</a:t>
            </a:r>
            <a:r>
              <a:rPr lang="en-GB" sz="1200">
                <a:latin typeface="Calibri" pitchFamily="34" charset="0"/>
                <a:ea typeface="Arial Unicode MS"/>
                <a:cs typeface="Arial Unicode MS"/>
              </a:rPr>
              <a:t>; OHSS = ovarian hyperstimulation syndrome; </a:t>
            </a:r>
            <a:br>
              <a:rPr lang="en-GB" sz="1200">
                <a:latin typeface="Calibri" pitchFamily="34" charset="0"/>
                <a:ea typeface="Arial Unicode MS"/>
                <a:cs typeface="Arial Unicode MS"/>
              </a:rPr>
            </a:br>
            <a:r>
              <a:rPr lang="en-GB" sz="1200">
                <a:latin typeface="Calibri" pitchFamily="34" charset="0"/>
                <a:ea typeface="Arial Unicode MS"/>
                <a:cs typeface="Arial Unicode MS"/>
              </a:rPr>
              <a:t>COS = controlled ovarian stimulation. </a:t>
            </a:r>
          </a:p>
          <a:p>
            <a:pPr eaLnBrk="0" hangingPunct="0">
              <a:spcBef>
                <a:spcPct val="25000"/>
              </a:spcBef>
            </a:pPr>
            <a:r>
              <a:rPr lang="en-US" sz="1000" b="1">
                <a:latin typeface="Calibri" pitchFamily="34" charset="0"/>
                <a:ea typeface="Arial Unicode MS"/>
                <a:cs typeface="Arial Unicode MS"/>
              </a:rPr>
              <a:t>1.</a:t>
            </a:r>
            <a:r>
              <a:rPr lang="en-US" sz="1000" b="1" i="1">
                <a:latin typeface="Calibri" pitchFamily="34" charset="0"/>
                <a:ea typeface="Arial Unicode MS"/>
                <a:cs typeface="Arial Unicode MS"/>
              </a:rPr>
              <a:t> </a:t>
            </a:r>
            <a:r>
              <a:rPr lang="en-US" sz="1000">
                <a:latin typeface="Calibri" pitchFamily="34" charset="0"/>
                <a:ea typeface="Arial Unicode MS"/>
                <a:cs typeface="Arial Unicode MS"/>
              </a:rPr>
              <a:t>Devroey P et al. </a:t>
            </a:r>
            <a:r>
              <a:rPr lang="en-US" sz="1000" i="1">
                <a:latin typeface="Calibri" pitchFamily="34" charset="0"/>
                <a:ea typeface="Arial Unicode MS"/>
                <a:cs typeface="Arial Unicode MS"/>
              </a:rPr>
              <a:t>Hum Reprod. </a:t>
            </a:r>
            <a:r>
              <a:rPr lang="en-US" sz="1000">
                <a:latin typeface="Calibri" pitchFamily="34" charset="0"/>
                <a:ea typeface="Arial Unicode MS"/>
                <a:cs typeface="Arial Unicode MS"/>
              </a:rPr>
              <a:t>2009;24:3063‒3072.</a:t>
            </a:r>
          </a:p>
          <a:p>
            <a:pPr eaLnBrk="0" hangingPunct="0"/>
            <a:r>
              <a:rPr lang="en-US" sz="1000" b="1">
                <a:latin typeface="Calibri" pitchFamily="34" charset="0"/>
                <a:ea typeface="Arial Unicode MS"/>
                <a:cs typeface="Arial Unicode MS"/>
              </a:rPr>
              <a:t>2. </a:t>
            </a:r>
            <a:r>
              <a:rPr lang="en-US" sz="1000">
                <a:latin typeface="Calibri" pitchFamily="34" charset="0"/>
                <a:ea typeface="Arial Unicode MS"/>
                <a:cs typeface="Arial Unicode MS"/>
              </a:rPr>
              <a:t>Corifollitropin alfa Ensure Study Group. </a:t>
            </a:r>
            <a:r>
              <a:rPr lang="en-US" sz="1000" i="1">
                <a:latin typeface="Calibri" pitchFamily="34" charset="0"/>
                <a:ea typeface="Arial Unicode MS"/>
                <a:cs typeface="Arial Unicode MS"/>
              </a:rPr>
              <a:t>Reprod Biomed Online</a:t>
            </a:r>
            <a:r>
              <a:rPr lang="en-US" sz="1000">
                <a:latin typeface="Calibri" pitchFamily="34" charset="0"/>
                <a:ea typeface="Arial Unicode MS"/>
                <a:cs typeface="Arial Unicode MS"/>
              </a:rPr>
              <a:t>. 2010;21:66‒76. </a:t>
            </a:r>
          </a:p>
          <a:p>
            <a:pPr eaLnBrk="0" hangingPunct="0"/>
            <a:r>
              <a:rPr lang="en-US" sz="1000" b="1">
                <a:latin typeface="Calibri" pitchFamily="34" charset="0"/>
                <a:ea typeface="Arial Unicode MS"/>
                <a:cs typeface="Arial Unicode MS"/>
              </a:rPr>
              <a:t>3. </a:t>
            </a:r>
            <a:r>
              <a:rPr lang="en-US" sz="1000">
                <a:latin typeface="Calibri" pitchFamily="34" charset="0"/>
                <a:ea typeface="Arial Unicode MS"/>
                <a:cs typeface="Arial Unicode MS"/>
              </a:rPr>
              <a:t>Fauser BC et al. </a:t>
            </a:r>
            <a:r>
              <a:rPr lang="en-US" sz="1000" i="1">
                <a:latin typeface="Calibri" pitchFamily="34" charset="0"/>
                <a:ea typeface="Arial Unicode MS"/>
                <a:cs typeface="Arial Unicode MS"/>
              </a:rPr>
              <a:t>Reprod Biomed Online. </a:t>
            </a:r>
            <a:r>
              <a:rPr lang="en-US" sz="1000">
                <a:latin typeface="Calibri" pitchFamily="34" charset="0"/>
                <a:ea typeface="Arial Unicode MS"/>
                <a:cs typeface="Arial Unicode MS"/>
              </a:rPr>
              <a:t>2010;21:593–601.</a:t>
            </a:r>
            <a:br>
              <a:rPr lang="en-US" sz="1000">
                <a:latin typeface="Calibri" pitchFamily="34" charset="0"/>
                <a:ea typeface="Arial Unicode MS"/>
                <a:cs typeface="Arial Unicode MS"/>
              </a:rPr>
            </a:br>
            <a:r>
              <a:rPr lang="en-US" sz="1000" b="1">
                <a:latin typeface="Calibri" pitchFamily="34" charset="0"/>
                <a:ea typeface="Arial Unicode MS"/>
                <a:cs typeface="Arial Unicode MS"/>
              </a:rPr>
              <a:t>4. </a:t>
            </a:r>
            <a:r>
              <a:rPr lang="en-US" sz="1000">
                <a:latin typeface="Calibri" pitchFamily="34" charset="0"/>
                <a:ea typeface="Arial Unicode MS"/>
                <a:cs typeface="Arial Unicode MS"/>
              </a:rPr>
              <a:t>Norman RJ et al. </a:t>
            </a:r>
            <a:r>
              <a:rPr lang="en-US" sz="1000" i="1">
                <a:latin typeface="Calibri" pitchFamily="34" charset="0"/>
                <a:ea typeface="Arial Unicode MS"/>
                <a:cs typeface="Arial Unicode MS"/>
              </a:rPr>
              <a:t>Hum Reprod. </a:t>
            </a:r>
            <a:r>
              <a:rPr lang="en-US" sz="1000">
                <a:latin typeface="Calibri" pitchFamily="34" charset="0"/>
                <a:ea typeface="Arial Unicode MS"/>
                <a:cs typeface="Arial Unicode MS"/>
              </a:rPr>
              <a:t>2011;26:2200‒2208.</a:t>
            </a:r>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Rectangle 2"/>
          <p:cNvSpPr>
            <a:spLocks noGrp="1" noChangeArrowheads="1"/>
          </p:cNvSpPr>
          <p:nvPr>
            <p:ph type="title"/>
          </p:nvPr>
        </p:nvSpPr>
        <p:spPr/>
        <p:txBody>
          <a:bodyPr/>
          <a:lstStyle/>
          <a:p>
            <a:r>
              <a:rPr lang="en-US" smtClean="0"/>
              <a:t>Conclusion</a:t>
            </a:r>
          </a:p>
        </p:txBody>
      </p:sp>
      <p:sp>
        <p:nvSpPr>
          <p:cNvPr id="132098" name="Rectangle 3"/>
          <p:cNvSpPr>
            <a:spLocks noGrp="1" noChangeArrowheads="1"/>
          </p:cNvSpPr>
          <p:nvPr>
            <p:ph type="body" idx="1"/>
          </p:nvPr>
        </p:nvSpPr>
        <p:spPr>
          <a:xfrm>
            <a:off x="457200" y="1555750"/>
            <a:ext cx="8210550" cy="4525963"/>
          </a:xfrm>
        </p:spPr>
        <p:txBody>
          <a:bodyPr/>
          <a:lstStyle/>
          <a:p>
            <a:r>
              <a:rPr lang="en-US" sz="2000" smtClean="0"/>
              <a:t>ELONVA</a:t>
            </a:r>
            <a:r>
              <a:rPr lang="en-US" sz="2000" baseline="30000" smtClean="0"/>
              <a:t>™</a:t>
            </a:r>
            <a:r>
              <a:rPr lang="en-US" sz="2000" smtClean="0"/>
              <a:t> (corifollitropin alfa) in combination with a GnRH antagonist may be an option for anticipated normal responders entering an IVF/ICSI program</a:t>
            </a:r>
          </a:p>
        </p:txBody>
      </p:sp>
      <p:sp>
        <p:nvSpPr>
          <p:cNvPr id="132099" name="Rectangle 51"/>
          <p:cNvSpPr>
            <a:spLocks noChangeArrowheads="1"/>
          </p:cNvSpPr>
          <p:nvPr/>
        </p:nvSpPr>
        <p:spPr bwMode="auto">
          <a:xfrm>
            <a:off x="241300" y="5584825"/>
            <a:ext cx="8702675" cy="1054100"/>
          </a:xfrm>
          <a:prstGeom prst="rect">
            <a:avLst/>
          </a:prstGeom>
          <a:noFill/>
          <a:ln w="9525">
            <a:noFill/>
            <a:miter lim="800000"/>
            <a:headEnd/>
            <a:tailEnd/>
          </a:ln>
        </p:spPr>
        <p:txBody>
          <a:bodyPr lIns="0" tIns="0" rIns="0" bIns="0" anchor="b"/>
          <a:lstStyle/>
          <a:p>
            <a:pPr eaLnBrk="0" hangingPunct="0">
              <a:spcBef>
                <a:spcPct val="25000"/>
              </a:spcBef>
            </a:pPr>
            <a:r>
              <a:rPr lang="en-US" sz="1200">
                <a:latin typeface="Calibri" pitchFamily="34" charset="0"/>
                <a:ea typeface="Arial Unicode MS"/>
                <a:cs typeface="Arial Unicode MS"/>
              </a:rPr>
              <a:t>GnRH = gonadotropin-releasing hormone; IVF = in vitro fertilization; ICSI = intracytoplasmic sperm injection; OI = ovulation induction; IUI = intrauterine insemination; rFSH = recombinant follicle-stimulating hormone.</a:t>
            </a:r>
          </a:p>
          <a:p>
            <a:pPr eaLnBrk="0" hangingPunct="0">
              <a:spcBef>
                <a:spcPct val="25000"/>
              </a:spcBef>
            </a:pPr>
            <a:r>
              <a:rPr lang="en-US" sz="1000" b="1">
                <a:latin typeface="Calibri" pitchFamily="34" charset="0"/>
                <a:ea typeface="Arial Unicode MS"/>
                <a:cs typeface="Arial Unicode MS"/>
              </a:rPr>
              <a:t>1</a:t>
            </a:r>
            <a:r>
              <a:rPr lang="en-US" sz="1000" b="1">
                <a:latin typeface="Calibri" pitchFamily="34" charset="0"/>
                <a:ea typeface="MS PGothic"/>
                <a:cs typeface="Arial Unicode MS"/>
              </a:rPr>
              <a:t>.</a:t>
            </a:r>
            <a:r>
              <a:rPr lang="en-US" sz="1000">
                <a:latin typeface="Calibri" pitchFamily="34" charset="0"/>
                <a:ea typeface="MS PGothic"/>
                <a:cs typeface="Arial Unicode MS"/>
              </a:rPr>
              <a:t> ELONVA</a:t>
            </a:r>
            <a:r>
              <a:rPr lang="en-US" sz="1000" baseline="30000">
                <a:latin typeface="Calibri" pitchFamily="34" charset="0"/>
                <a:ea typeface="MS PGothic"/>
                <a:cs typeface="Arial Unicode MS"/>
              </a:rPr>
              <a:t>™</a:t>
            </a:r>
            <a:r>
              <a:rPr lang="en-US" sz="1000">
                <a:latin typeface="Calibri" pitchFamily="34" charset="0"/>
                <a:ea typeface="MS PGothic"/>
                <a:cs typeface="Arial Unicode MS"/>
              </a:rPr>
              <a:t> (corifollitropin alfa) summary of product characteristics, 2010; </a:t>
            </a:r>
            <a:r>
              <a:rPr lang="en-US" sz="1000" b="1">
                <a:latin typeface="Calibri" pitchFamily="34" charset="0"/>
                <a:ea typeface="MS PGothic"/>
                <a:cs typeface="Arial Unicode MS"/>
              </a:rPr>
              <a:t>2. </a:t>
            </a:r>
            <a:r>
              <a:rPr lang="en-US" sz="1000">
                <a:latin typeface="Calibri" pitchFamily="34" charset="0"/>
                <a:ea typeface="Arial Unicode MS"/>
                <a:cs typeface="Arial Unicode MS"/>
              </a:rPr>
              <a:t>Borm G et al. </a:t>
            </a:r>
            <a:r>
              <a:rPr lang="en-US" sz="1000" i="1">
                <a:latin typeface="Calibri" pitchFamily="34" charset="0"/>
                <a:ea typeface="Arial Unicode MS"/>
                <a:cs typeface="Arial Unicode MS"/>
              </a:rPr>
              <a:t>Hum Reprod. </a:t>
            </a:r>
            <a:r>
              <a:rPr lang="en-US" sz="1000">
                <a:latin typeface="Calibri" pitchFamily="34" charset="0"/>
                <a:ea typeface="Arial Unicode MS"/>
                <a:cs typeface="Arial Unicode MS"/>
              </a:rPr>
              <a:t>2000;15:1490–1498; </a:t>
            </a:r>
            <a:r>
              <a:rPr lang="en-US" sz="1000" b="1">
                <a:latin typeface="Calibri" pitchFamily="34" charset="0"/>
                <a:ea typeface="Arial Unicode MS"/>
                <a:cs typeface="Arial Unicode MS"/>
              </a:rPr>
              <a:t>3. </a:t>
            </a:r>
            <a:r>
              <a:rPr lang="en-US" sz="1000">
                <a:latin typeface="Calibri" pitchFamily="34" charset="0"/>
                <a:ea typeface="MS PGothic"/>
                <a:cs typeface="MS PGothic"/>
              </a:rPr>
              <a:t>PUREGON</a:t>
            </a:r>
            <a:r>
              <a:rPr lang="en-US" sz="1000" baseline="30000">
                <a:latin typeface="Calibri" pitchFamily="34" charset="0"/>
                <a:ea typeface="MS PGothic"/>
                <a:cs typeface="MS PGothic"/>
              </a:rPr>
              <a:t>®</a:t>
            </a:r>
            <a:r>
              <a:rPr lang="en-US" sz="1000">
                <a:latin typeface="Calibri" pitchFamily="34" charset="0"/>
                <a:ea typeface="MS PGothic"/>
                <a:cs typeface="MS PGothic"/>
              </a:rPr>
              <a:t> (rFSH) summary of product characteristics, 2010. </a:t>
            </a:r>
            <a:r>
              <a:rPr lang="en-US" sz="1000" b="1">
                <a:latin typeface="Calibri" pitchFamily="34" charset="0"/>
                <a:ea typeface="Arial Unicode MS"/>
                <a:cs typeface="Arial Unicode MS"/>
              </a:rPr>
              <a:t>4.</a:t>
            </a:r>
            <a:r>
              <a:rPr lang="en-US" sz="1000" b="1" i="1">
                <a:latin typeface="Calibri" pitchFamily="34" charset="0"/>
                <a:ea typeface="Arial Unicode MS"/>
                <a:cs typeface="Arial Unicode MS"/>
              </a:rPr>
              <a:t> </a:t>
            </a:r>
            <a:r>
              <a:rPr lang="en-US" sz="1000">
                <a:latin typeface="Calibri" pitchFamily="34" charset="0"/>
                <a:ea typeface="Arial Unicode MS"/>
                <a:cs typeface="Arial Unicode MS"/>
              </a:rPr>
              <a:t>Devroey P et al. </a:t>
            </a:r>
            <a:r>
              <a:rPr lang="en-US" sz="1000" i="1">
                <a:latin typeface="Calibri" pitchFamily="34" charset="0"/>
                <a:ea typeface="Arial Unicode MS"/>
                <a:cs typeface="Arial Unicode MS"/>
              </a:rPr>
              <a:t>Hum Reprod. </a:t>
            </a:r>
            <a:r>
              <a:rPr lang="en-US" sz="1000">
                <a:latin typeface="Calibri" pitchFamily="34" charset="0"/>
                <a:ea typeface="Arial Unicode MS"/>
                <a:cs typeface="Arial Unicode MS"/>
              </a:rPr>
              <a:t>2009;24:3063‒3072; </a:t>
            </a:r>
            <a:r>
              <a:rPr lang="en-US" sz="1000" b="1">
                <a:latin typeface="Calibri" pitchFamily="34" charset="0"/>
                <a:ea typeface="Arial Unicode MS"/>
                <a:cs typeface="Arial Unicode MS"/>
              </a:rPr>
              <a:t>5. </a:t>
            </a:r>
            <a:r>
              <a:rPr lang="en-US" sz="1000">
                <a:latin typeface="Calibri" pitchFamily="34" charset="0"/>
                <a:ea typeface="Arial Unicode MS"/>
                <a:cs typeface="Arial Unicode MS"/>
              </a:rPr>
              <a:t>Arslan M et al. </a:t>
            </a:r>
            <a:r>
              <a:rPr lang="en-US" sz="1000" i="1">
                <a:latin typeface="Calibri" pitchFamily="34" charset="0"/>
                <a:ea typeface="Arial Unicode MS"/>
                <a:cs typeface="Arial Unicode MS"/>
              </a:rPr>
              <a:t>Fertil Steril.</a:t>
            </a:r>
            <a:r>
              <a:rPr lang="en-US" sz="1000">
                <a:latin typeface="Calibri" pitchFamily="34" charset="0"/>
                <a:ea typeface="Arial Unicode MS"/>
                <a:cs typeface="Arial Unicode MS"/>
              </a:rPr>
              <a:t> 2005;84:555‒569; </a:t>
            </a:r>
            <a:r>
              <a:rPr lang="en-US" sz="1000" b="1">
                <a:latin typeface="Calibri" pitchFamily="34" charset="0"/>
                <a:ea typeface="Arial Unicode MS"/>
                <a:cs typeface="Arial Unicode MS"/>
              </a:rPr>
              <a:t>6. </a:t>
            </a:r>
            <a:r>
              <a:rPr lang="en-US" sz="1000">
                <a:latin typeface="Calibri" pitchFamily="34" charset="0"/>
                <a:ea typeface="Arial Unicode MS"/>
                <a:cs typeface="Arial Unicode MS"/>
              </a:rPr>
              <a:t>European and Middle East Orgalutran Study Group. </a:t>
            </a:r>
            <a:r>
              <a:rPr lang="en-US" sz="1000" i="1">
                <a:latin typeface="Calibri" pitchFamily="34" charset="0"/>
                <a:ea typeface="Arial Unicode MS"/>
                <a:cs typeface="Arial Unicode MS"/>
              </a:rPr>
              <a:t>Hum Reprod. </a:t>
            </a:r>
            <a:r>
              <a:rPr lang="en-US" sz="1000">
                <a:latin typeface="Calibri" pitchFamily="34" charset="0"/>
                <a:ea typeface="Arial Unicode MS"/>
                <a:cs typeface="Arial Unicode MS"/>
              </a:rPr>
              <a:t>2001;16:644‒651.</a:t>
            </a:r>
          </a:p>
        </p:txBody>
      </p:sp>
      <p:graphicFrame>
        <p:nvGraphicFramePr>
          <p:cNvPr id="640213" name="Group 213"/>
          <p:cNvGraphicFramePr>
            <a:graphicFrameLocks noGrp="1"/>
          </p:cNvGraphicFramePr>
          <p:nvPr>
            <p:ph sz="half" idx="4294967295"/>
          </p:nvPr>
        </p:nvGraphicFramePr>
        <p:xfrm>
          <a:off x="619125" y="2646363"/>
          <a:ext cx="7874000" cy="2630488"/>
        </p:xfrm>
        <a:graphic>
          <a:graphicData uri="http://schemas.openxmlformats.org/drawingml/2006/table">
            <a:tbl>
              <a:tblPr/>
              <a:tblGrid>
                <a:gridCol w="1574800"/>
                <a:gridCol w="1574800"/>
                <a:gridCol w="1574800"/>
                <a:gridCol w="1574800"/>
                <a:gridCol w="1574800"/>
              </a:tblGrid>
              <a:tr h="323096">
                <a:tc>
                  <a:txBody>
                    <a:bodyPr/>
                    <a:lstStyle/>
                    <a:p>
                      <a:pPr marL="0" marR="0" lvl="0" indent="0" algn="l" defTabSz="914400" rtl="0" eaLnBrk="1" fontAlgn="base" latinLnBrk="0" hangingPunct="1">
                        <a:lnSpc>
                          <a:spcPct val="95000"/>
                        </a:lnSpc>
                        <a:spcBef>
                          <a:spcPct val="0"/>
                        </a:spcBef>
                        <a:spcAft>
                          <a:spcPct val="0"/>
                        </a:spcAft>
                        <a:buClrTx/>
                        <a:buSzTx/>
                        <a:buFont typeface="Wingdings" pitchFamily="2" charset="2"/>
                        <a:buNone/>
                        <a:tabLst/>
                      </a:pPr>
                      <a:endParaRPr kumimoji="0" lang="it-IT" sz="1600" b="1" i="0" u="none" strike="noStrike" cap="none" normalizeH="0" baseline="0" dirty="0" smtClean="0">
                        <a:ln>
                          <a:noFill/>
                        </a:ln>
                        <a:solidFill>
                          <a:schemeClr val="bg1"/>
                        </a:solidFill>
                        <a:effectLst/>
                        <a:latin typeface="Arial Narrow" pitchFamily="34" charset="0"/>
                        <a:cs typeface="Arial" pitchFamily="34" charset="0"/>
                      </a:endParaRPr>
                    </a:p>
                  </a:txBody>
                  <a:tcPr marT="45721" marB="45721" anchor="b" horzOverflow="overflow">
                    <a:lnL w="12700" cap="flat" cmpd="sng" algn="ctr">
                      <a:solidFill>
                        <a:schemeClr val="tx1"/>
                      </a:solidFill>
                      <a:prstDash val="solid"/>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chemeClr val="accent1"/>
                    </a:solidFill>
                  </a:tcPr>
                </a:tc>
                <a:tc gridSpan="3">
                  <a:txBody>
                    <a:bodyPr/>
                    <a:lstStyle/>
                    <a:p>
                      <a:pPr marL="0" marR="0" lvl="0" indent="0" algn="ctr" defTabSz="914400" rtl="0" eaLnBrk="1" fontAlgn="base" latinLnBrk="0" hangingPunct="1">
                        <a:lnSpc>
                          <a:spcPct val="95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Narrow" pitchFamily="34" charset="0"/>
                          <a:cs typeface="Arial" pitchFamily="34" charset="0"/>
                        </a:rPr>
                        <a:t>IVF/ICSI</a:t>
                      </a:r>
                    </a:p>
                  </a:txBody>
                  <a:tcPr marT="45721" marB="45721" anchor="b" horzOverflow="overflow">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95000"/>
                        </a:lnSpc>
                        <a:spcBef>
                          <a:spcPct val="0"/>
                        </a:spcBef>
                        <a:spcAft>
                          <a:spcPct val="0"/>
                        </a:spcAft>
                        <a:buClrTx/>
                        <a:buSzTx/>
                        <a:buFontTx/>
                        <a:buNone/>
                        <a:tabLst/>
                      </a:pPr>
                      <a:endParaRPr kumimoji="0" lang="en-US" sz="1600" b="1" i="0" u="none" strike="noStrike" cap="none" normalizeH="0" baseline="0" dirty="0" smtClean="0">
                        <a:ln>
                          <a:noFill/>
                        </a:ln>
                        <a:solidFill>
                          <a:schemeClr val="bg1"/>
                        </a:solidFill>
                        <a:effectLst/>
                        <a:latin typeface="Arial Narrow" pitchFamily="34" charset="0"/>
                        <a:cs typeface="Arial" pitchFamily="34" charset="0"/>
                      </a:endParaRPr>
                    </a:p>
                  </a:txBody>
                  <a:tcPr marT="45721" marB="45721" anchor="b" horzOverflow="overflow">
                    <a:lnL w="635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chemeClr val="accent1"/>
                    </a:solidFill>
                  </a:tcPr>
                </a:tc>
              </a:tr>
              <a:tr h="323096">
                <a:tc>
                  <a:txBody>
                    <a:bodyPr/>
                    <a:lstStyle/>
                    <a:p>
                      <a:pPr marL="0" marR="0" lvl="0" indent="0" algn="l" defTabSz="914400" rtl="0" eaLnBrk="1" fontAlgn="base" latinLnBrk="0" hangingPunct="1">
                        <a:lnSpc>
                          <a:spcPct val="95000"/>
                        </a:lnSpc>
                        <a:spcBef>
                          <a:spcPct val="0"/>
                        </a:spcBef>
                        <a:spcAft>
                          <a:spcPct val="0"/>
                        </a:spcAft>
                        <a:buClrTx/>
                        <a:buSzTx/>
                        <a:buFont typeface="Wingdings" pitchFamily="2" charset="2"/>
                        <a:buNone/>
                        <a:tabLst/>
                      </a:pPr>
                      <a:endParaRPr kumimoji="0" lang="it-IT" sz="1600" b="1" i="0" u="none" strike="noStrike" cap="none" normalizeH="0" baseline="0" dirty="0" smtClean="0">
                        <a:ln>
                          <a:noFill/>
                        </a:ln>
                        <a:solidFill>
                          <a:schemeClr val="bg1"/>
                        </a:solidFill>
                        <a:effectLst/>
                        <a:latin typeface="Arial Narrow" pitchFamily="34" charset="0"/>
                        <a:cs typeface="Arial" pitchFamily="34" charset="0"/>
                      </a:endParaRPr>
                    </a:p>
                  </a:txBody>
                  <a:tcPr marT="45721" marB="45721" anchor="b" horzOverflow="overflow">
                    <a:lnL w="12700" cap="flat" cmpd="sng" algn="ctr">
                      <a:solidFill>
                        <a:schemeClr val="tx1"/>
                      </a:solidFill>
                      <a:prstDash val="solid"/>
                      <a:round/>
                      <a:headEnd type="none" w="med" len="med"/>
                      <a:tailEnd type="none" w="med" len="med"/>
                    </a:lnL>
                    <a:lnR w="6350" cap="flat" cmpd="sng" algn="ctr">
                      <a:solidFill>
                        <a:schemeClr val="tx1"/>
                      </a:solidFill>
                      <a:prstDash val="sysDash"/>
                      <a:round/>
                      <a:headEnd type="none" w="med" len="med"/>
                      <a:tailEnd type="none" w="med" len="med"/>
                    </a:lnR>
                    <a:lnT>
                      <a:noFill/>
                    </a:lnT>
                    <a:lnB>
                      <a:noFill/>
                    </a:lnB>
                    <a:lnTlToBr>
                      <a:noFill/>
                    </a:lnTlToBr>
                    <a:lnBlToTr>
                      <a:noFill/>
                    </a:lnBlToTr>
                    <a:solidFill>
                      <a:schemeClr val="accent1"/>
                    </a:solidFill>
                  </a:tcPr>
                </a:tc>
                <a:tc gridSpan="3">
                  <a:txBody>
                    <a:bodyPr/>
                    <a:lstStyle/>
                    <a:p>
                      <a:pPr marL="0" marR="0" lvl="0" indent="0" algn="ctr" defTabSz="914400" rtl="0" eaLnBrk="1" fontAlgn="base" latinLnBrk="0" hangingPunct="1">
                        <a:lnSpc>
                          <a:spcPct val="95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Narrow" pitchFamily="34" charset="0"/>
                          <a:cs typeface="Arial" pitchFamily="34" charset="0"/>
                        </a:rPr>
                        <a:t>Responder Status</a:t>
                      </a:r>
                    </a:p>
                  </a:txBody>
                  <a:tcPr marT="45721" marB="45721" anchor="b" horzOverflow="overflow">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95000"/>
                        </a:lnSpc>
                        <a:spcBef>
                          <a:spcPct val="0"/>
                        </a:spcBef>
                        <a:spcAft>
                          <a:spcPct val="0"/>
                        </a:spcAft>
                        <a:buClrTx/>
                        <a:buSzTx/>
                        <a:buFontTx/>
                        <a:buNone/>
                        <a:tabLst/>
                      </a:pPr>
                      <a:endParaRPr kumimoji="0" lang="en-US" sz="1600" b="1" i="0" u="none" strike="noStrike" cap="none" normalizeH="0" baseline="0" dirty="0" smtClean="0">
                        <a:ln>
                          <a:noFill/>
                        </a:ln>
                        <a:solidFill>
                          <a:schemeClr val="bg1"/>
                        </a:solidFill>
                        <a:effectLst/>
                        <a:latin typeface="Arial Narrow" pitchFamily="34" charset="0"/>
                        <a:cs typeface="Arial" pitchFamily="34" charset="0"/>
                      </a:endParaRPr>
                    </a:p>
                  </a:txBody>
                  <a:tcPr marT="45721" marB="45721" anchor="ctr" horzOverflow="overflow">
                    <a:lnL w="635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accent1"/>
                    </a:solidFill>
                  </a:tcPr>
                </a:tc>
              </a:tr>
              <a:tr h="323096">
                <a:tc>
                  <a:txBody>
                    <a:bodyPr/>
                    <a:lstStyle/>
                    <a:p>
                      <a:pPr marL="0" marR="0" lvl="0" indent="0" algn="l" defTabSz="914400" rtl="0" eaLnBrk="1" fontAlgn="base" latinLnBrk="0" hangingPunct="1">
                        <a:lnSpc>
                          <a:spcPct val="95000"/>
                        </a:lnSpc>
                        <a:spcBef>
                          <a:spcPct val="0"/>
                        </a:spcBef>
                        <a:spcAft>
                          <a:spcPct val="0"/>
                        </a:spcAft>
                        <a:buClrTx/>
                        <a:buSzTx/>
                        <a:buFont typeface="Wingdings" pitchFamily="2" charset="2"/>
                        <a:buNone/>
                        <a:tabLst/>
                      </a:pPr>
                      <a:endParaRPr kumimoji="0" lang="it-IT" sz="1600" b="1" i="0" u="none" strike="noStrike" cap="none" normalizeH="0" baseline="0" dirty="0" smtClean="0">
                        <a:ln>
                          <a:noFill/>
                        </a:ln>
                        <a:solidFill>
                          <a:schemeClr val="bg1"/>
                        </a:solidFill>
                        <a:effectLst/>
                        <a:latin typeface="Arial Narrow" pitchFamily="34" charset="0"/>
                        <a:cs typeface="Arial" pitchFamily="34" charset="0"/>
                      </a:endParaRPr>
                    </a:p>
                  </a:txBody>
                  <a:tcPr marT="45721" marB="45721" anchor="b" horzOverflow="overflow">
                    <a:lnL w="12700" cap="flat" cmpd="sng" algn="ctr">
                      <a:solidFill>
                        <a:schemeClr val="tx1"/>
                      </a:solidFill>
                      <a:prstDash val="solid"/>
                      <a:round/>
                      <a:headEnd type="none" w="med" len="med"/>
                      <a:tailEnd type="none" w="med" len="med"/>
                    </a:lnL>
                    <a:lnR w="6350" cap="flat" cmpd="sng" algn="ctr">
                      <a:solidFill>
                        <a:schemeClr val="tx1"/>
                      </a:solidFill>
                      <a:prstDash val="sysDash"/>
                      <a:round/>
                      <a:headEnd type="none" w="med" len="med"/>
                      <a:tailEnd type="none" w="med" len="med"/>
                    </a:lnR>
                    <a:lnT>
                      <a:noFill/>
                    </a:lnT>
                    <a:lnB w="1905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95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Narrow" pitchFamily="34" charset="0"/>
                          <a:cs typeface="Arial" pitchFamily="34" charset="0"/>
                        </a:rPr>
                        <a:t>Poor</a:t>
                      </a:r>
                    </a:p>
                  </a:txBody>
                  <a:tcPr marT="45721" marB="45721" anchor="b" horzOverflow="overflow">
                    <a:lnL w="6350" cap="flat" cmpd="sng" algn="ctr">
                      <a:solidFill>
                        <a:schemeClr val="tx1"/>
                      </a:solidFill>
                      <a:prstDash val="sysDash"/>
                      <a:round/>
                      <a:headEnd type="none" w="med" len="med"/>
                      <a:tailEnd type="none" w="med" len="med"/>
                    </a:lnL>
                    <a:lnR>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95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Narrow" pitchFamily="34" charset="0"/>
                          <a:cs typeface="Arial" pitchFamily="34" charset="0"/>
                        </a:rPr>
                        <a:t>Normal</a:t>
                      </a:r>
                    </a:p>
                  </a:txBody>
                  <a:tcPr marT="45721" marB="45721" anchor="b" horzOverflow="overflow">
                    <a:lnL>
                      <a:noFill/>
                    </a:lnL>
                    <a:lnR>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95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Narrow" pitchFamily="34" charset="0"/>
                          <a:cs typeface="Arial" pitchFamily="34" charset="0"/>
                        </a:rPr>
                        <a:t>High</a:t>
                      </a:r>
                    </a:p>
                  </a:txBody>
                  <a:tcPr marT="45721" marB="45721" anchor="b" horzOverflow="overflow">
                    <a:lnL>
                      <a:noFill/>
                    </a:lnL>
                    <a:lnR w="6350"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95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Narrow" pitchFamily="34" charset="0"/>
                          <a:cs typeface="Arial" pitchFamily="34" charset="0"/>
                        </a:rPr>
                        <a:t>OI/IUI</a:t>
                      </a:r>
                    </a:p>
                  </a:txBody>
                  <a:tcPr marT="45721" marB="45721" anchor="b" horzOverflow="overflow">
                    <a:lnL w="635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a:noFill/>
                    </a:lnT>
                    <a:lnB w="19050" cap="flat" cmpd="sng" algn="ctr">
                      <a:solidFill>
                        <a:schemeClr val="tx1"/>
                      </a:solidFill>
                      <a:prstDash val="solid"/>
                      <a:round/>
                      <a:headEnd type="none" w="med" len="med"/>
                      <a:tailEnd type="none" w="med" len="med"/>
                    </a:lnB>
                    <a:lnTlToBr>
                      <a:noFill/>
                    </a:lnTlToBr>
                    <a:lnBlToTr>
                      <a:noFill/>
                    </a:lnBlToTr>
                    <a:solidFill>
                      <a:schemeClr val="accent1"/>
                    </a:solidFill>
                  </a:tcPr>
                </a:tc>
              </a:tr>
              <a:tr h="335288">
                <a:tc rowSpan="3">
                  <a:txBody>
                    <a:bodyPr/>
                    <a:lstStyle/>
                    <a:p>
                      <a:pPr marL="0" marR="0" lvl="0" indent="0" algn="l" defTabSz="914400" rtl="0" eaLnBrk="1" fontAlgn="base" latinLnBrk="0" hangingPunct="1">
                        <a:lnSpc>
                          <a:spcPct val="100000"/>
                        </a:lnSpc>
                        <a:spcBef>
                          <a:spcPts val="60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GnRH</a:t>
                      </a:r>
                      <a:r>
                        <a:rPr kumimoji="0" lang="en-US" sz="1600" b="0" i="0" u="none" strike="noStrike" cap="none" normalizeH="0" baseline="30000" dirty="0" smtClean="0">
                          <a:ln>
                            <a:noFill/>
                          </a:ln>
                          <a:solidFill>
                            <a:schemeClr val="tx1"/>
                          </a:solidFill>
                          <a:effectLst/>
                          <a:latin typeface="Arial Narrow" pitchFamily="34" charset="0"/>
                          <a:cs typeface="Arial" pitchFamily="34" charset="0"/>
                        </a:rPr>
                        <a:t>1–4</a:t>
                      </a:r>
                    </a:p>
                    <a:p>
                      <a:pPr marL="0" marR="0" lvl="0" indent="0" algn="l" defTabSz="914400" rtl="0" eaLnBrk="1" fontAlgn="base" latinLnBrk="0" hangingPunct="1">
                        <a:lnSpc>
                          <a:spcPct val="100000"/>
                        </a:lnSpc>
                        <a:spcBef>
                          <a:spcPts val="60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antagonist</a:t>
                      </a:r>
                    </a:p>
                  </a:txBody>
                  <a:tcPr marT="45721" marB="45721"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Wingdings" pitchFamily="2" charset="2"/>
                        <a:buNone/>
                        <a:tabLst/>
                      </a:pPr>
                      <a:r>
                        <a:rPr kumimoji="0" lang="en-US" sz="1600" b="1" i="0" u="none" strike="noStrike" cap="none" normalizeH="0" baseline="0" dirty="0" smtClean="0">
                          <a:ln>
                            <a:noFill/>
                          </a:ln>
                          <a:solidFill>
                            <a:srgbClr val="FFC000"/>
                          </a:solidFill>
                          <a:effectLst/>
                          <a:latin typeface="Arial Narrow" pitchFamily="34" charset="0"/>
                          <a:cs typeface="Arial" pitchFamily="34" charset="0"/>
                        </a:rPr>
                        <a:t>ELONVA</a:t>
                      </a:r>
                    </a:p>
                  </a:txBody>
                  <a:tcPr marT="45721" marB="45721" anchor="ctr" horzOverflow="overflow">
                    <a:lnL w="6350" cap="flat" cmpd="sng" algn="ctr">
                      <a:solidFill>
                        <a:schemeClr val="tx1"/>
                      </a:solidFill>
                      <a:prstDash val="sysDash"/>
                      <a:round/>
                      <a:headEnd type="none" w="med" len="med"/>
                      <a:tailEnd type="none" w="med" len="med"/>
                    </a:lnL>
                    <a:lnR>
                      <a:noFill/>
                    </a:lnR>
                    <a:lnT w="1905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Wingdings" pitchFamily="2" charset="2"/>
                        <a:buNone/>
                        <a:tabLst/>
                      </a:pPr>
                      <a:r>
                        <a:rPr kumimoji="0" lang="en-US" sz="1600" b="1" i="0" u="none" strike="noStrike" cap="none" normalizeH="0" baseline="0" dirty="0" smtClean="0">
                          <a:ln>
                            <a:noFill/>
                          </a:ln>
                          <a:solidFill>
                            <a:srgbClr val="FFC000"/>
                          </a:solidFill>
                          <a:effectLst/>
                          <a:latin typeface="Arial Narrow" pitchFamily="34" charset="0"/>
                          <a:cs typeface="Arial" pitchFamily="34" charset="0"/>
                        </a:rPr>
                        <a:t>ELONVA</a:t>
                      </a:r>
                    </a:p>
                  </a:txBody>
                  <a:tcPr marT="45721" marB="45721" anchor="ctr" horzOverflow="overflow">
                    <a:lnL>
                      <a:noFill/>
                    </a:lnL>
                    <a:lnR w="1270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lnTlToBr>
                      <a:noFill/>
                    </a:lnTlToBr>
                    <a:lnBlToTr>
                      <a:noFill/>
                    </a:lnBlToTr>
                    <a:noFill/>
                  </a:tcPr>
                </a:tc>
                <a:tc rowSpan="3">
                  <a:txBody>
                    <a:bodyPr/>
                    <a:lstStyle/>
                    <a:p>
                      <a:pPr marL="0" marR="0" lvl="0" indent="0" algn="ctr" defTabSz="914400" rtl="0" eaLnBrk="1" fontAlgn="base" latinLnBrk="0" hangingPunct="1">
                        <a:lnSpc>
                          <a:spcPct val="100000"/>
                        </a:lnSpc>
                        <a:spcBef>
                          <a:spcPts val="60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rFSH</a:t>
                      </a:r>
                    </a:p>
                  </a:txBody>
                  <a:tcPr marT="45721" marB="45721" anchor="ctr" horzOverflow="overflow">
                    <a:lnL w="12700" cap="flat" cmpd="sng" algn="ctr">
                      <a:solidFill>
                        <a:schemeClr val="tx1"/>
                      </a:solidFill>
                      <a:prstDash val="sysDot"/>
                      <a:round/>
                      <a:headEnd type="none" w="med" len="med"/>
                      <a:tailEnd type="none" w="med" len="med"/>
                    </a:lnL>
                    <a:lnR w="6350"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p>
                      <a:pPr marL="0" marR="0" lvl="0" indent="0" algn="ctr" defTabSz="914400" rtl="0" eaLnBrk="1" fontAlgn="base" latinLnBrk="0" hangingPunct="1">
                        <a:lnSpc>
                          <a:spcPct val="100000"/>
                        </a:lnSpc>
                        <a:spcBef>
                          <a:spcPts val="60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rFSH</a:t>
                      </a:r>
                    </a:p>
                  </a:txBody>
                  <a:tcPr marT="45721" marB="45721" anchor="ctr" horzOverflow="overflow">
                    <a:lnL w="635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5288">
                <a:tc vMerge="1">
                  <a:txBody>
                    <a:bodyPr/>
                    <a:lstStyle/>
                    <a:p>
                      <a:endParaRPr lang="en-US"/>
                    </a:p>
                  </a:txBody>
                  <a:tcPr/>
                </a:tc>
                <a:tc>
                  <a:txBody>
                    <a:bodyPr/>
                    <a:lstStyle/>
                    <a:p>
                      <a:pPr marL="0" marR="0" lvl="0" indent="0" algn="ctr" defTabSz="914400" rtl="0" eaLnBrk="1" fontAlgn="base" latinLnBrk="0" hangingPunct="1">
                        <a:lnSpc>
                          <a:spcPct val="100000"/>
                        </a:lnSpc>
                        <a:spcBef>
                          <a:spcPts val="60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rFSH</a:t>
                      </a:r>
                    </a:p>
                  </a:txBody>
                  <a:tcPr marT="45721" marB="45721" anchor="ctr" horzOverflow="overflow">
                    <a:lnL w="6350" cap="flat" cmpd="sng" algn="ctr">
                      <a:solidFill>
                        <a:schemeClr val="tx1"/>
                      </a:solidFill>
                      <a:prstDash val="sysDash"/>
                      <a:round/>
                      <a:headEnd type="none" w="med" len="med"/>
                      <a:tailEnd type="none" w="med" len="med"/>
                    </a:lnL>
                    <a:lnR>
                      <a:noFill/>
                    </a:lnR>
                    <a:lnT w="6350" cap="flat" cmpd="sng" algn="ctr">
                      <a:solidFill>
                        <a:schemeClr val="tx1"/>
                      </a:solidFill>
                      <a:prstDash val="sysDash"/>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rFSH</a:t>
                      </a:r>
                    </a:p>
                  </a:txBody>
                  <a:tcPr marT="45721" marB="45721" anchor="ctr" horzOverflow="overflow">
                    <a:lnL>
                      <a:noFill/>
                    </a:lnL>
                    <a:lnR w="12700" cap="flat" cmpd="sng" algn="ctr">
                      <a:solidFill>
                        <a:schemeClr val="tx1"/>
                      </a:solidFill>
                      <a:prstDash val="sysDot"/>
                      <a:round/>
                      <a:headEnd type="none" w="med" len="med"/>
                      <a:tailEnd type="none" w="med" len="med"/>
                    </a:lnR>
                    <a:lnT w="6350" cap="flat" cmpd="sng" algn="ctr">
                      <a:solidFill>
                        <a:schemeClr val="tx1"/>
                      </a:solidFill>
                      <a:prstDash val="sysDash"/>
                      <a:round/>
                      <a:headEnd type="none" w="med" len="med"/>
                      <a:tailEnd type="none" w="med" len="med"/>
                    </a:lnT>
                    <a:lnB>
                      <a:noFill/>
                    </a:lnB>
                    <a:lnTlToBr>
                      <a:noFill/>
                    </a:lnTlToBr>
                    <a:lnBlToTr>
                      <a:noFill/>
                    </a:lnBlToTr>
                    <a:noFill/>
                  </a:tcPr>
                </a:tc>
                <a:tc vMerge="1">
                  <a:txBody>
                    <a:bodyPr/>
                    <a:lstStyle/>
                    <a:p>
                      <a:endParaRPr lang="en-US"/>
                    </a:p>
                  </a:txBody>
                  <a:tcPr/>
                </a:tc>
                <a:tc vMerge="1">
                  <a:txBody>
                    <a:bodyPr/>
                    <a:lstStyle/>
                    <a:p>
                      <a:endParaRPr lang="en-US"/>
                    </a:p>
                  </a:txBody>
                  <a:tcPr/>
                </a:tc>
              </a:tr>
              <a:tr h="335288">
                <a:tc vMerge="1">
                  <a:txBody>
                    <a:bodyPr/>
                    <a:lstStyle/>
                    <a:p>
                      <a:endParaRPr lang="en-US"/>
                    </a:p>
                  </a:txBody>
                  <a:tcPr/>
                </a:tc>
                <a:tc gridSpan="2">
                  <a:txBody>
                    <a:bodyPr/>
                    <a:lstStyle/>
                    <a:p>
                      <a:pPr marL="0" marR="0" lvl="0" indent="0" algn="ctr" defTabSz="914400" rtl="0" eaLnBrk="1" fontAlgn="base" latinLnBrk="0" hangingPunct="1">
                        <a:lnSpc>
                          <a:spcPct val="100000"/>
                        </a:lnSpc>
                        <a:spcBef>
                          <a:spcPts val="60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If needed from day 8</a:t>
                      </a:r>
                    </a:p>
                  </a:txBody>
                  <a:tcPr marT="45721" marB="45721" anchor="ctr" horzOverflow="overflow">
                    <a:lnL w="6350" cap="flat" cmpd="sng" algn="ctr">
                      <a:solidFill>
                        <a:schemeClr val="tx1"/>
                      </a:solidFill>
                      <a:prstDash val="sysDash"/>
                      <a:round/>
                      <a:headEnd type="none" w="med" len="med"/>
                      <a:tailEnd type="none" w="med" len="med"/>
                    </a:lnL>
                    <a:lnR w="12700" cap="flat" cmpd="sng" algn="ctr">
                      <a:solidFill>
                        <a:schemeClr val="tx1"/>
                      </a:solidFill>
                      <a:prstDash val="sysDot"/>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vMerge="1">
                  <a:txBody>
                    <a:bodyPr/>
                    <a:lstStyle/>
                    <a:p>
                      <a:endParaRPr lang="en-US"/>
                    </a:p>
                  </a:txBody>
                  <a:tcPr/>
                </a:tc>
                <a:tc vMerge="1">
                  <a:txBody>
                    <a:bodyPr/>
                    <a:lstStyle/>
                    <a:p>
                      <a:endParaRPr lang="en-US"/>
                    </a:p>
                  </a:txBody>
                  <a:tcPr/>
                </a:tc>
              </a:tr>
              <a:tr h="655336">
                <a:tc>
                  <a:txBody>
                    <a:bodyPr/>
                    <a:lstStyle/>
                    <a:p>
                      <a:pPr marL="0" marR="0" lvl="0" indent="0" algn="l" defTabSz="914400" rtl="0" eaLnBrk="1" fontAlgn="base" latinLnBrk="0" hangingPunct="1">
                        <a:lnSpc>
                          <a:spcPct val="100000"/>
                        </a:lnSpc>
                        <a:spcBef>
                          <a:spcPts val="60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GnRH</a:t>
                      </a:r>
                      <a:r>
                        <a:rPr kumimoji="0" lang="en-US" sz="1600" b="0" i="0" u="none" strike="noStrike" cap="none" normalizeH="0" baseline="30000" dirty="0" smtClean="0">
                          <a:ln>
                            <a:noFill/>
                          </a:ln>
                          <a:solidFill>
                            <a:schemeClr val="tx1"/>
                          </a:solidFill>
                          <a:effectLst/>
                          <a:latin typeface="Arial Narrow" pitchFamily="34" charset="0"/>
                          <a:cs typeface="Arial" pitchFamily="34" charset="0"/>
                        </a:rPr>
                        <a:t>5,6</a:t>
                      </a:r>
                    </a:p>
                    <a:p>
                      <a:pPr marL="0" marR="0" lvl="0" indent="0" algn="l" defTabSz="914400" rtl="0" eaLnBrk="1" fontAlgn="base" latinLnBrk="0" hangingPunct="1">
                        <a:lnSpc>
                          <a:spcPct val="100000"/>
                        </a:lnSpc>
                        <a:spcBef>
                          <a:spcPts val="60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agonist</a:t>
                      </a:r>
                    </a:p>
                  </a:txBody>
                  <a:tcPr marT="45721" marB="45721"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rFSH</a:t>
                      </a:r>
                    </a:p>
                  </a:txBody>
                  <a:tcPr marT="45721" marB="45721" anchor="ctr" horzOverflow="overflow">
                    <a:lnL w="6350" cap="flat" cmpd="sng" algn="ctr">
                      <a:solidFill>
                        <a:schemeClr val="tx1"/>
                      </a:solidFill>
                      <a:prstDash val="sysDash"/>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rFSH</a:t>
                      </a:r>
                    </a:p>
                  </a:txBody>
                  <a:tcPr marT="45721" marB="45721"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Arial" pitchFamily="34" charset="0"/>
                        </a:rPr>
                        <a:t>rFSH</a:t>
                      </a:r>
                    </a:p>
                  </a:txBody>
                  <a:tcPr marT="45721" marB="45721" anchor="ctr" horzOverflow="overflow">
                    <a:lnL>
                      <a:noFill/>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r>
            </a:tbl>
          </a:graphicData>
        </a:graphic>
      </p:graphicFrame>
      <p:cxnSp>
        <p:nvCxnSpPr>
          <p:cNvPr id="11" name="Straight Connector 10"/>
          <p:cNvCxnSpPr/>
          <p:nvPr/>
        </p:nvCxnSpPr>
        <p:spPr>
          <a:xfrm>
            <a:off x="3668713" y="3278188"/>
            <a:ext cx="0" cy="676275"/>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341938" y="3298825"/>
            <a:ext cx="1587" cy="1320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676650" y="3938588"/>
            <a:ext cx="3175" cy="1320800"/>
          </a:xfrm>
          <a:prstGeom prst="line">
            <a:avLst/>
          </a:prstGeom>
          <a:ln w="15875">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5343525" y="4602163"/>
            <a:ext cx="6350" cy="693737"/>
          </a:xfrm>
          <a:prstGeom prst="line">
            <a:avLst/>
          </a:prstGeom>
          <a:ln w="15875">
            <a:prstDash val="sysDot"/>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Title 1"/>
          <p:cNvSpPr>
            <a:spLocks noGrp="1"/>
          </p:cNvSpPr>
          <p:nvPr>
            <p:ph type="title"/>
          </p:nvPr>
        </p:nvSpPr>
        <p:spPr/>
        <p:txBody>
          <a:bodyPr/>
          <a:lstStyle/>
          <a:p>
            <a:r>
              <a:rPr lang="en-US" sz="3600" smtClean="0"/>
              <a:t>ELONVA</a:t>
            </a:r>
            <a:r>
              <a:rPr lang="en-US" sz="3600" baseline="30000" smtClean="0"/>
              <a:t>™ </a:t>
            </a:r>
            <a:r>
              <a:rPr lang="en-US" sz="3600" smtClean="0"/>
              <a:t>(corifollitropin alfa)</a:t>
            </a:r>
            <a:r>
              <a:rPr lang="en-US" sz="3600" baseline="30000" smtClean="0"/>
              <a:t>1</a:t>
            </a:r>
            <a:r>
              <a:rPr lang="en-US" smtClean="0"/>
              <a:t> </a:t>
            </a:r>
          </a:p>
        </p:txBody>
      </p:sp>
      <p:sp>
        <p:nvSpPr>
          <p:cNvPr id="134146" name="Content Placeholder 2"/>
          <p:cNvSpPr>
            <a:spLocks noGrp="1"/>
          </p:cNvSpPr>
          <p:nvPr>
            <p:ph idx="1"/>
          </p:nvPr>
        </p:nvSpPr>
        <p:spPr/>
        <p:txBody>
          <a:bodyPr/>
          <a:lstStyle/>
          <a:p>
            <a:r>
              <a:rPr lang="en-US" sz="2000" b="1" smtClean="0"/>
              <a:t>Therapeutic Indication</a:t>
            </a:r>
          </a:p>
          <a:p>
            <a:pPr lvl="1"/>
            <a:r>
              <a:rPr lang="en-US" sz="2000" smtClean="0"/>
              <a:t>Controlled ovarian stimulation (COS) in combination with a GnRH antagonist for the development of multiple follicles in women participating in an assisted reproductive technology (ART) program</a:t>
            </a:r>
          </a:p>
          <a:p>
            <a:r>
              <a:rPr lang="en-US" sz="2000" b="1" smtClean="0"/>
              <a:t>Dosage</a:t>
            </a:r>
          </a:p>
          <a:p>
            <a:pPr lvl="1"/>
            <a:r>
              <a:rPr lang="en-US" sz="2000" smtClean="0"/>
              <a:t>In women with a body weight ≤ 60 kilograms a single dose of 100 </a:t>
            </a:r>
            <a:r>
              <a:rPr lang="en-US" sz="2000" smtClean="0">
                <a:sym typeface="Symbol" pitchFamily="18" charset="2"/>
              </a:rPr>
              <a:t>g</a:t>
            </a:r>
            <a:r>
              <a:rPr lang="en-US" sz="2000" smtClean="0"/>
              <a:t> should be administered</a:t>
            </a:r>
          </a:p>
          <a:p>
            <a:pPr lvl="1"/>
            <a:r>
              <a:rPr lang="en-US" sz="2000" smtClean="0"/>
              <a:t>In women with a body weight &gt; 60 kilograms a single dose of 150 </a:t>
            </a:r>
            <a:r>
              <a:rPr lang="en-US" sz="2000" smtClean="0">
                <a:solidFill>
                  <a:srgbClr val="FFFFFF"/>
                </a:solidFill>
                <a:sym typeface="Symbol" pitchFamily="18" charset="2"/>
              </a:rPr>
              <a:t>g </a:t>
            </a:r>
            <a:r>
              <a:rPr lang="en-US" sz="2000" smtClean="0"/>
              <a:t>should be administered </a:t>
            </a:r>
          </a:p>
          <a:p>
            <a:r>
              <a:rPr lang="en-US" sz="2000" b="1" smtClean="0"/>
              <a:t>Administration</a:t>
            </a:r>
          </a:p>
          <a:p>
            <a:pPr lvl="1"/>
            <a:r>
              <a:rPr lang="en-US" sz="2000" smtClean="0"/>
              <a:t>ELONVA should be administered as a single subcutaneous injection, preferably in the abdominal wall, during the early follicular phase of the menstrual cycle</a:t>
            </a:r>
          </a:p>
        </p:txBody>
      </p:sp>
      <p:sp>
        <p:nvSpPr>
          <p:cNvPr id="134147" name="Text Box 5"/>
          <p:cNvSpPr txBox="1">
            <a:spLocks noChangeArrowheads="1"/>
          </p:cNvSpPr>
          <p:nvPr/>
        </p:nvSpPr>
        <p:spPr bwMode="auto">
          <a:xfrm>
            <a:off x="238125" y="6443663"/>
            <a:ext cx="7916863" cy="153987"/>
          </a:xfrm>
          <a:prstGeom prst="rect">
            <a:avLst/>
          </a:prstGeom>
          <a:noFill/>
          <a:ln w="9525" algn="ctr">
            <a:noFill/>
            <a:miter lim="800000"/>
            <a:headEnd/>
            <a:tailEnd/>
          </a:ln>
        </p:spPr>
        <p:txBody>
          <a:bodyPr lIns="0" tIns="0" rIns="0" bIns="0">
            <a:spAutoFit/>
          </a:bodyPr>
          <a:lstStyle/>
          <a:p>
            <a:pPr eaLnBrk="0" hangingPunct="0">
              <a:spcBef>
                <a:spcPct val="25000"/>
              </a:spcBef>
            </a:pPr>
            <a:r>
              <a:rPr lang="en-US" sz="1000" b="1">
                <a:latin typeface="Calibri" pitchFamily="34" charset="0"/>
                <a:ea typeface="Arial Unicode MS"/>
                <a:cs typeface="Arial Unicode MS"/>
              </a:rPr>
              <a:t>1.</a:t>
            </a:r>
            <a:r>
              <a:rPr lang="en-US" sz="1000">
                <a:latin typeface="Calibri" pitchFamily="34" charset="0"/>
                <a:ea typeface="Arial Unicode MS"/>
                <a:cs typeface="Arial Unicode MS"/>
              </a:rPr>
              <a:t> ELONVA™ (corifollitropin alfa) summary of product characteristics. MSD Oss B.V., a subsidiary of Merck &amp; Co., Inc.; 2012.</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5"/>
          <p:cNvSpPr>
            <a:spLocks noGrp="1" noChangeArrowheads="1"/>
          </p:cNvSpPr>
          <p:nvPr>
            <p:ph type="title"/>
          </p:nvPr>
        </p:nvSpPr>
        <p:spPr/>
        <p:txBody>
          <a:bodyPr/>
          <a:lstStyle/>
          <a:p>
            <a:r>
              <a:rPr lang="en-US" smtClean="0"/>
              <a:t>IVF: It Works, but It Is Burdensome</a:t>
            </a:r>
          </a:p>
        </p:txBody>
      </p:sp>
      <p:sp>
        <p:nvSpPr>
          <p:cNvPr id="21506" name="Rectangle 6"/>
          <p:cNvSpPr>
            <a:spLocks noGrp="1" noChangeArrowheads="1"/>
          </p:cNvSpPr>
          <p:nvPr>
            <p:ph type="body" idx="1"/>
          </p:nvPr>
        </p:nvSpPr>
        <p:spPr>
          <a:xfrm>
            <a:off x="457200" y="1600200"/>
            <a:ext cx="8229600" cy="3773488"/>
          </a:xfrm>
        </p:spPr>
        <p:txBody>
          <a:bodyPr/>
          <a:lstStyle/>
          <a:p>
            <a:pPr>
              <a:lnSpc>
                <a:spcPct val="90000"/>
              </a:lnSpc>
            </a:pPr>
            <a:r>
              <a:rPr lang="en-US" sz="2400" smtClean="0"/>
              <a:t>Current treatments may induce stress</a:t>
            </a:r>
            <a:r>
              <a:rPr lang="en-US" sz="2400" baseline="30000" smtClean="0"/>
              <a:t>1,2</a:t>
            </a:r>
            <a:endParaRPr lang="en-US" sz="2400" smtClean="0"/>
          </a:p>
          <a:p>
            <a:pPr>
              <a:lnSpc>
                <a:spcPct val="90000"/>
              </a:lnSpc>
            </a:pPr>
            <a:r>
              <a:rPr lang="en-US" sz="2400" smtClean="0"/>
              <a:t>Discontinuation reduces cumulative pregnancy rates</a:t>
            </a:r>
            <a:r>
              <a:rPr lang="en-US" sz="2400" baseline="30000" smtClean="0"/>
              <a:t>3</a:t>
            </a:r>
          </a:p>
          <a:p>
            <a:pPr>
              <a:lnSpc>
                <a:spcPct val="90000"/>
              </a:lnSpc>
            </a:pPr>
            <a:endParaRPr lang="hr-HR" sz="2400" smtClean="0"/>
          </a:p>
          <a:p>
            <a:pPr>
              <a:lnSpc>
                <a:spcPct val="90000"/>
              </a:lnSpc>
            </a:pPr>
            <a:r>
              <a:rPr lang="en-US" sz="2400" smtClean="0"/>
              <a:t>Treatment burden is a major reason for discontinuation</a:t>
            </a:r>
            <a:r>
              <a:rPr lang="en-US" sz="2400" baseline="30000" smtClean="0"/>
              <a:t>4</a:t>
            </a:r>
            <a:endParaRPr lang="hr-HR" sz="2400" baseline="30000" smtClean="0"/>
          </a:p>
          <a:p>
            <a:pPr lvl="1">
              <a:lnSpc>
                <a:spcPct val="90000"/>
              </a:lnSpc>
            </a:pPr>
            <a:r>
              <a:rPr lang="en-US" sz="2000" smtClean="0"/>
              <a:t>Among 384 couples undergoing IVF treatment, 65 (17%) dropped out</a:t>
            </a:r>
          </a:p>
          <a:p>
            <a:pPr lvl="1">
              <a:lnSpc>
                <a:spcPct val="90000"/>
              </a:lnSpc>
            </a:pPr>
            <a:r>
              <a:rPr lang="en-US" sz="2400" smtClean="0"/>
              <a:t>The most common reason for dropout (28%) was the physical or psychological burden of treatment</a:t>
            </a:r>
            <a:r>
              <a:rPr lang="en-US" smtClean="0"/>
              <a:t> </a:t>
            </a:r>
          </a:p>
        </p:txBody>
      </p:sp>
      <p:sp>
        <p:nvSpPr>
          <p:cNvPr id="21507" name="Rectangle 4"/>
          <p:cNvSpPr>
            <a:spLocks noChangeArrowheads="1"/>
          </p:cNvSpPr>
          <p:nvPr/>
        </p:nvSpPr>
        <p:spPr bwMode="auto">
          <a:xfrm>
            <a:off x="241300" y="6142038"/>
            <a:ext cx="8696325" cy="484187"/>
          </a:xfrm>
          <a:prstGeom prst="rect">
            <a:avLst/>
          </a:prstGeom>
          <a:noFill/>
          <a:ln w="9525">
            <a:noFill/>
            <a:miter lim="800000"/>
            <a:headEnd/>
            <a:tailEnd/>
          </a:ln>
        </p:spPr>
        <p:txBody>
          <a:bodyPr lIns="0" tIns="0" rIns="0" bIns="0" anchor="b"/>
          <a:lstStyle/>
          <a:p>
            <a:pPr marL="4763" indent="-4763"/>
            <a:r>
              <a:rPr lang="en-US" sz="1200">
                <a:latin typeface="Calibri" pitchFamily="34" charset="0"/>
                <a:ea typeface="Arial Unicode MS"/>
                <a:cs typeface="Arial Unicode MS"/>
              </a:rPr>
              <a:t>IVF = in vitro fertilization. </a:t>
            </a:r>
            <a:endParaRPr lang="en-US" sz="1200" b="1">
              <a:latin typeface="Calibri" pitchFamily="34" charset="0"/>
              <a:ea typeface="Arial Unicode MS"/>
              <a:cs typeface="Arial Unicode MS"/>
            </a:endParaRPr>
          </a:p>
          <a:p>
            <a:pPr marL="4763" indent="-4763"/>
            <a:r>
              <a:rPr lang="en-US" sz="1000" b="1">
                <a:latin typeface="Calibri" pitchFamily="34" charset="0"/>
                <a:ea typeface="Arial Unicode MS"/>
                <a:cs typeface="Arial Unicode MS"/>
              </a:rPr>
              <a:t>1. </a:t>
            </a:r>
            <a:r>
              <a:rPr lang="en-US" sz="1000">
                <a:latin typeface="Calibri" pitchFamily="34" charset="0"/>
                <a:ea typeface="Arial Unicode MS"/>
                <a:cs typeface="Arial Unicode MS"/>
              </a:rPr>
              <a:t>Hammarberg K et al. </a:t>
            </a:r>
            <a:r>
              <a:rPr lang="en-US" sz="1000" i="1">
                <a:latin typeface="Calibri" pitchFamily="34" charset="0"/>
                <a:ea typeface="Arial Unicode MS"/>
                <a:cs typeface="Arial Unicode MS"/>
              </a:rPr>
              <a:t>Hum Reprod</a:t>
            </a:r>
            <a:r>
              <a:rPr lang="en-US" sz="1000">
                <a:latin typeface="Calibri" pitchFamily="34" charset="0"/>
                <a:ea typeface="Arial Unicode MS"/>
                <a:cs typeface="Arial Unicode MS"/>
              </a:rPr>
              <a:t>. 2001;16:374‒383.</a:t>
            </a:r>
            <a:br>
              <a:rPr lang="en-US" sz="1000">
                <a:latin typeface="Calibri" pitchFamily="34" charset="0"/>
                <a:ea typeface="Arial Unicode MS"/>
                <a:cs typeface="Arial Unicode MS"/>
              </a:rPr>
            </a:br>
            <a:r>
              <a:rPr lang="en-US" sz="1000" b="1">
                <a:latin typeface="Calibri" pitchFamily="34" charset="0"/>
                <a:ea typeface="Arial Unicode MS"/>
                <a:cs typeface="Arial Unicode MS"/>
              </a:rPr>
              <a:t>2.</a:t>
            </a:r>
            <a:r>
              <a:rPr lang="en-US" sz="1000">
                <a:latin typeface="Calibri" pitchFamily="34" charset="0"/>
                <a:ea typeface="Arial Unicode MS"/>
                <a:cs typeface="Arial Unicode MS"/>
              </a:rPr>
              <a:t> Huisman D et al.</a:t>
            </a:r>
            <a:r>
              <a:rPr lang="en-US" sz="1000" i="1">
                <a:latin typeface="Calibri" pitchFamily="34" charset="0"/>
                <a:ea typeface="Arial Unicode MS"/>
                <a:cs typeface="Arial Unicode MS"/>
              </a:rPr>
              <a:t> Reprod Biomed Online. </a:t>
            </a:r>
            <a:r>
              <a:rPr lang="en-US" sz="1000">
                <a:latin typeface="Calibri" pitchFamily="34" charset="0"/>
                <a:ea typeface="Arial Unicode MS"/>
                <a:cs typeface="Arial Unicode MS"/>
              </a:rPr>
              <a:t>2009;19(suppl 2):5–10. </a:t>
            </a:r>
            <a:br>
              <a:rPr lang="en-US" sz="1000">
                <a:latin typeface="Calibri" pitchFamily="34" charset="0"/>
                <a:ea typeface="Arial Unicode MS"/>
                <a:cs typeface="Arial Unicode MS"/>
              </a:rPr>
            </a:br>
            <a:r>
              <a:rPr lang="nl-NL" sz="1000" b="1">
                <a:latin typeface="Calibri" pitchFamily="34" charset="0"/>
                <a:ea typeface="Arial Unicode MS"/>
                <a:cs typeface="Arial Unicode MS"/>
              </a:rPr>
              <a:t>3. </a:t>
            </a:r>
            <a:r>
              <a:rPr lang="nl-NL" sz="1000">
                <a:latin typeface="Calibri" pitchFamily="34" charset="0"/>
                <a:ea typeface="Arial Unicode MS"/>
                <a:cs typeface="Arial Unicode MS"/>
              </a:rPr>
              <a:t>Schröder AK et al. </a:t>
            </a:r>
            <a:r>
              <a:rPr lang="nl-NL" sz="1000" i="1">
                <a:latin typeface="Calibri" pitchFamily="34" charset="0"/>
                <a:ea typeface="Arial Unicode MS"/>
                <a:cs typeface="Arial Unicode MS"/>
              </a:rPr>
              <a:t>Reprod Biomed Online</a:t>
            </a:r>
            <a:r>
              <a:rPr lang="nl-NL" sz="1000">
                <a:latin typeface="Calibri" pitchFamily="34" charset="0"/>
                <a:ea typeface="Arial Unicode MS"/>
                <a:cs typeface="Arial Unicode MS"/>
              </a:rPr>
              <a:t>. 2004;8:600</a:t>
            </a:r>
            <a:r>
              <a:rPr lang="en-US" sz="1000">
                <a:latin typeface="Calibri" pitchFamily="34" charset="0"/>
                <a:ea typeface="Arial Unicode MS"/>
                <a:cs typeface="Arial Unicode MS"/>
              </a:rPr>
              <a:t>‒606. </a:t>
            </a:r>
            <a:br>
              <a:rPr lang="en-US" sz="1000">
                <a:latin typeface="Calibri" pitchFamily="34" charset="0"/>
                <a:ea typeface="Arial Unicode MS"/>
                <a:cs typeface="Arial Unicode MS"/>
              </a:rPr>
            </a:br>
            <a:r>
              <a:rPr lang="en-US" sz="1000" b="1">
                <a:latin typeface="Calibri" pitchFamily="34" charset="0"/>
                <a:ea typeface="Arial Unicode MS"/>
                <a:cs typeface="Arial Unicode MS"/>
              </a:rPr>
              <a:t>4. </a:t>
            </a:r>
            <a:r>
              <a:rPr lang="en-US" sz="1000">
                <a:latin typeface="Calibri" pitchFamily="34" charset="0"/>
                <a:ea typeface="Arial Unicode MS"/>
                <a:cs typeface="Arial Unicode MS"/>
              </a:rPr>
              <a:t>Verberg MF et al. </a:t>
            </a:r>
            <a:r>
              <a:rPr lang="en-US" sz="1000" i="1">
                <a:latin typeface="Calibri" pitchFamily="34" charset="0"/>
                <a:ea typeface="Arial Unicode MS"/>
                <a:cs typeface="Arial Unicode MS"/>
              </a:rPr>
              <a:t>Hum Reprod</a:t>
            </a:r>
            <a:r>
              <a:rPr lang="en-US" sz="1000">
                <a:latin typeface="Calibri" pitchFamily="34" charset="0"/>
                <a:ea typeface="Arial Unicode MS"/>
                <a:cs typeface="Arial Unicode MS"/>
              </a:rPr>
              <a:t>. 2008;23:2050‒2055.</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67"/>
          <p:cNvSpPr>
            <a:spLocks noChangeArrowheads="1"/>
          </p:cNvSpPr>
          <p:nvPr/>
        </p:nvSpPr>
        <p:spPr bwMode="auto">
          <a:xfrm>
            <a:off x="1106488" y="4814888"/>
            <a:ext cx="893762" cy="212725"/>
          </a:xfrm>
          <a:prstGeom prst="rect">
            <a:avLst/>
          </a:prstGeom>
          <a:noFill/>
          <a:ln w="9525">
            <a:noFill/>
            <a:miter lim="800000"/>
            <a:headEnd/>
            <a:tailEnd/>
          </a:ln>
        </p:spPr>
        <p:txBody>
          <a:bodyPr lIns="0" tIns="0" rIns="0" bIns="0" anchor="ctr"/>
          <a:lstStyle/>
          <a:p>
            <a:pPr algn="ctr" eaLnBrk="0" hangingPunct="0">
              <a:spcBef>
                <a:spcPct val="50000"/>
              </a:spcBef>
            </a:pPr>
            <a:r>
              <a:rPr lang="en-US" sz="1400" b="1">
                <a:ea typeface="Arial Unicode MS"/>
                <a:cs typeface="Arial Unicode MS"/>
              </a:rPr>
              <a:t>1</a:t>
            </a:r>
          </a:p>
        </p:txBody>
      </p:sp>
      <p:sp>
        <p:nvSpPr>
          <p:cNvPr id="23554" name="Rectangle 68"/>
          <p:cNvSpPr>
            <a:spLocks noChangeArrowheads="1"/>
          </p:cNvSpPr>
          <p:nvPr/>
        </p:nvSpPr>
        <p:spPr bwMode="auto">
          <a:xfrm>
            <a:off x="2078038" y="4814888"/>
            <a:ext cx="893762" cy="212725"/>
          </a:xfrm>
          <a:prstGeom prst="rect">
            <a:avLst/>
          </a:prstGeom>
          <a:noFill/>
          <a:ln w="9525">
            <a:noFill/>
            <a:miter lim="800000"/>
            <a:headEnd/>
            <a:tailEnd/>
          </a:ln>
        </p:spPr>
        <p:txBody>
          <a:bodyPr lIns="0" tIns="0" rIns="0" bIns="0" anchor="ctr"/>
          <a:lstStyle/>
          <a:p>
            <a:pPr algn="ctr" eaLnBrk="0" hangingPunct="0">
              <a:spcBef>
                <a:spcPct val="50000"/>
              </a:spcBef>
            </a:pPr>
            <a:r>
              <a:rPr lang="en-US" sz="1400" b="1">
                <a:ea typeface="Arial Unicode MS"/>
                <a:cs typeface="Arial Unicode MS"/>
              </a:rPr>
              <a:t>2</a:t>
            </a:r>
          </a:p>
        </p:txBody>
      </p:sp>
      <p:sp>
        <p:nvSpPr>
          <p:cNvPr id="23555" name="Rectangle 69"/>
          <p:cNvSpPr>
            <a:spLocks noChangeArrowheads="1"/>
          </p:cNvSpPr>
          <p:nvPr/>
        </p:nvSpPr>
        <p:spPr bwMode="auto">
          <a:xfrm>
            <a:off x="2967038" y="4814888"/>
            <a:ext cx="893762" cy="212725"/>
          </a:xfrm>
          <a:prstGeom prst="rect">
            <a:avLst/>
          </a:prstGeom>
          <a:noFill/>
          <a:ln w="9525">
            <a:noFill/>
            <a:miter lim="800000"/>
            <a:headEnd/>
            <a:tailEnd/>
          </a:ln>
        </p:spPr>
        <p:txBody>
          <a:bodyPr lIns="0" tIns="0" rIns="0" bIns="0" anchor="ctr"/>
          <a:lstStyle/>
          <a:p>
            <a:pPr algn="ctr" eaLnBrk="0" hangingPunct="0">
              <a:spcBef>
                <a:spcPct val="50000"/>
              </a:spcBef>
            </a:pPr>
            <a:r>
              <a:rPr lang="en-US" sz="1400" b="1">
                <a:ea typeface="Arial Unicode MS"/>
                <a:cs typeface="Arial Unicode MS"/>
              </a:rPr>
              <a:t>3</a:t>
            </a:r>
          </a:p>
        </p:txBody>
      </p:sp>
      <p:sp>
        <p:nvSpPr>
          <p:cNvPr id="23556" name="Rectangle 70"/>
          <p:cNvSpPr>
            <a:spLocks noChangeArrowheads="1"/>
          </p:cNvSpPr>
          <p:nvPr/>
        </p:nvSpPr>
        <p:spPr bwMode="auto">
          <a:xfrm>
            <a:off x="3894138" y="4814888"/>
            <a:ext cx="893762" cy="212725"/>
          </a:xfrm>
          <a:prstGeom prst="rect">
            <a:avLst/>
          </a:prstGeom>
          <a:noFill/>
          <a:ln w="9525">
            <a:noFill/>
            <a:miter lim="800000"/>
            <a:headEnd/>
            <a:tailEnd/>
          </a:ln>
        </p:spPr>
        <p:txBody>
          <a:bodyPr lIns="0" tIns="0" rIns="0" bIns="0" anchor="ctr"/>
          <a:lstStyle/>
          <a:p>
            <a:pPr algn="ctr" eaLnBrk="0" hangingPunct="0">
              <a:spcBef>
                <a:spcPct val="50000"/>
              </a:spcBef>
            </a:pPr>
            <a:r>
              <a:rPr lang="en-US" sz="1400" b="1">
                <a:ea typeface="Arial Unicode MS"/>
                <a:cs typeface="Arial Unicode MS"/>
              </a:rPr>
              <a:t>4</a:t>
            </a:r>
          </a:p>
        </p:txBody>
      </p:sp>
      <p:sp>
        <p:nvSpPr>
          <p:cNvPr id="23557" name="Rectangle 71"/>
          <p:cNvSpPr>
            <a:spLocks noChangeArrowheads="1"/>
          </p:cNvSpPr>
          <p:nvPr/>
        </p:nvSpPr>
        <p:spPr bwMode="auto">
          <a:xfrm>
            <a:off x="4789488" y="4814888"/>
            <a:ext cx="893762" cy="212725"/>
          </a:xfrm>
          <a:prstGeom prst="rect">
            <a:avLst/>
          </a:prstGeom>
          <a:noFill/>
          <a:ln w="9525">
            <a:noFill/>
            <a:miter lim="800000"/>
            <a:headEnd/>
            <a:tailEnd/>
          </a:ln>
        </p:spPr>
        <p:txBody>
          <a:bodyPr lIns="0" tIns="0" rIns="0" bIns="0" anchor="ctr"/>
          <a:lstStyle/>
          <a:p>
            <a:pPr algn="ctr" eaLnBrk="0" hangingPunct="0">
              <a:spcBef>
                <a:spcPct val="50000"/>
              </a:spcBef>
            </a:pPr>
            <a:r>
              <a:rPr lang="en-US" sz="1400" b="1">
                <a:ea typeface="Arial Unicode MS"/>
                <a:cs typeface="Arial Unicode MS"/>
              </a:rPr>
              <a:t>5</a:t>
            </a:r>
          </a:p>
        </p:txBody>
      </p:sp>
      <p:sp>
        <p:nvSpPr>
          <p:cNvPr id="23558" name="Rectangle 72"/>
          <p:cNvSpPr>
            <a:spLocks noChangeArrowheads="1"/>
          </p:cNvSpPr>
          <p:nvPr/>
        </p:nvSpPr>
        <p:spPr bwMode="auto">
          <a:xfrm>
            <a:off x="5722938" y="4814888"/>
            <a:ext cx="893762" cy="212725"/>
          </a:xfrm>
          <a:prstGeom prst="rect">
            <a:avLst/>
          </a:prstGeom>
          <a:noFill/>
          <a:ln w="9525">
            <a:noFill/>
            <a:miter lim="800000"/>
            <a:headEnd/>
            <a:tailEnd/>
          </a:ln>
        </p:spPr>
        <p:txBody>
          <a:bodyPr lIns="0" tIns="0" rIns="0" bIns="0" anchor="ctr"/>
          <a:lstStyle/>
          <a:p>
            <a:pPr algn="ctr" eaLnBrk="0" hangingPunct="0">
              <a:spcBef>
                <a:spcPct val="50000"/>
              </a:spcBef>
            </a:pPr>
            <a:r>
              <a:rPr lang="en-US" sz="1400" b="1">
                <a:ea typeface="Arial Unicode MS"/>
                <a:cs typeface="Arial Unicode MS"/>
              </a:rPr>
              <a:t>6</a:t>
            </a:r>
          </a:p>
        </p:txBody>
      </p:sp>
      <p:sp>
        <p:nvSpPr>
          <p:cNvPr id="23559" name="Tekstvak 2"/>
          <p:cNvSpPr txBox="1">
            <a:spLocks noChangeArrowheads="1"/>
          </p:cNvSpPr>
          <p:nvPr/>
        </p:nvSpPr>
        <p:spPr bwMode="auto">
          <a:xfrm>
            <a:off x="244475" y="6008688"/>
            <a:ext cx="8693150" cy="636587"/>
          </a:xfrm>
          <a:prstGeom prst="rect">
            <a:avLst/>
          </a:prstGeom>
          <a:noFill/>
          <a:ln w="9525">
            <a:noFill/>
            <a:miter lim="800000"/>
            <a:headEnd/>
            <a:tailEnd/>
          </a:ln>
        </p:spPr>
        <p:txBody>
          <a:bodyPr lIns="0" tIns="0" rIns="0" bIns="0" anchor="b"/>
          <a:lstStyle/>
          <a:p>
            <a:pPr eaLnBrk="0" hangingPunct="0">
              <a:spcBef>
                <a:spcPct val="50000"/>
              </a:spcBef>
            </a:pPr>
            <a:r>
              <a:rPr lang="en-US" sz="1200">
                <a:latin typeface="Calibri" pitchFamily="34" charset="0"/>
                <a:ea typeface="Arial Unicode MS"/>
                <a:cs typeface="Arial Unicode MS"/>
              </a:rPr>
              <a:t>IVF = in vitro fertilization; ECPR = expected cumulative pregnancy rate; RCPR = real cumulative pregnancy rate.</a:t>
            </a:r>
          </a:p>
          <a:p>
            <a:pPr eaLnBrk="0" hangingPunct="0">
              <a:spcBef>
                <a:spcPct val="25000"/>
              </a:spcBef>
            </a:pPr>
            <a:r>
              <a:rPr lang="nl-NL" sz="1000" b="1">
                <a:latin typeface="Calibri" pitchFamily="34" charset="0"/>
                <a:ea typeface="Arial Unicode MS"/>
                <a:cs typeface="Arial Unicode MS"/>
              </a:rPr>
              <a:t>1. </a:t>
            </a:r>
            <a:r>
              <a:rPr lang="nl-NL" sz="1000">
                <a:latin typeface="Calibri" pitchFamily="34" charset="0"/>
                <a:ea typeface="Arial Unicode MS"/>
                <a:cs typeface="Arial Unicode MS"/>
              </a:rPr>
              <a:t>Adapted with permission from Schröder AK et al. </a:t>
            </a:r>
            <a:r>
              <a:rPr lang="nl-NL" sz="1000" i="1">
                <a:latin typeface="Calibri" pitchFamily="34" charset="0"/>
                <a:ea typeface="Arial Unicode MS"/>
                <a:cs typeface="Arial Unicode MS"/>
              </a:rPr>
              <a:t>Reprod Biomed Online</a:t>
            </a:r>
            <a:r>
              <a:rPr lang="nl-NL" sz="1000">
                <a:latin typeface="Calibri" pitchFamily="34" charset="0"/>
                <a:ea typeface="Arial Unicode MS"/>
                <a:cs typeface="Arial Unicode MS"/>
              </a:rPr>
              <a:t>. 2004;8:600</a:t>
            </a:r>
            <a:r>
              <a:rPr lang="en-US" sz="1000">
                <a:latin typeface="Calibri" pitchFamily="34" charset="0"/>
                <a:ea typeface="Arial Unicode MS"/>
                <a:cs typeface="Arial Unicode MS"/>
              </a:rPr>
              <a:t>‒606.</a:t>
            </a:r>
            <a:endParaRPr lang="nl-NL" sz="1000">
              <a:latin typeface="Calibri" pitchFamily="34" charset="0"/>
              <a:ea typeface="Arial Unicode MS"/>
              <a:cs typeface="Arial Unicode MS"/>
            </a:endParaRPr>
          </a:p>
        </p:txBody>
      </p:sp>
      <p:cxnSp>
        <p:nvCxnSpPr>
          <p:cNvPr id="10249" name="Rechte verbindingslijn met pijl 5"/>
          <p:cNvCxnSpPr>
            <a:cxnSpLocks noChangeShapeType="1"/>
          </p:cNvCxnSpPr>
          <p:nvPr/>
        </p:nvCxnSpPr>
        <p:spPr bwMode="auto">
          <a:xfrm flipH="1">
            <a:off x="6462713" y="2590800"/>
            <a:ext cx="3175" cy="1189038"/>
          </a:xfrm>
          <a:prstGeom prst="straightConnector1">
            <a:avLst/>
          </a:prstGeom>
          <a:noFill/>
          <a:ln w="57150" algn="ctr">
            <a:solidFill>
              <a:schemeClr val="tx1"/>
            </a:solidFill>
            <a:round/>
            <a:headEnd type="arrow" w="med" len="med"/>
            <a:tailEnd type="arrow" w="med" len="med"/>
          </a:ln>
          <a:effectLst>
            <a:outerShdw dist="20000" dir="5400000" rotWithShape="0">
              <a:srgbClr val="000000">
                <a:alpha val="37999"/>
              </a:srgbClr>
            </a:outerShdw>
          </a:effectLst>
        </p:spPr>
      </p:cxnSp>
      <p:sp>
        <p:nvSpPr>
          <p:cNvPr id="23561" name="Text Box 8"/>
          <p:cNvSpPr txBox="1">
            <a:spLocks noChangeArrowheads="1"/>
          </p:cNvSpPr>
          <p:nvPr/>
        </p:nvSpPr>
        <p:spPr bwMode="auto">
          <a:xfrm>
            <a:off x="6589713" y="2525713"/>
            <a:ext cx="2417762" cy="1368425"/>
          </a:xfrm>
          <a:prstGeom prst="rect">
            <a:avLst/>
          </a:prstGeom>
          <a:noFill/>
          <a:ln w="9525">
            <a:noFill/>
            <a:miter lim="800000"/>
            <a:headEnd/>
            <a:tailEnd/>
          </a:ln>
        </p:spPr>
        <p:txBody>
          <a:bodyPr>
            <a:spAutoFit/>
          </a:bodyPr>
          <a:lstStyle/>
          <a:p>
            <a:pPr eaLnBrk="0" hangingPunct="0">
              <a:spcBef>
                <a:spcPct val="50000"/>
              </a:spcBef>
            </a:pPr>
            <a:r>
              <a:rPr lang="en-US" sz="1400" b="1">
                <a:ea typeface="Arial Unicode MS"/>
                <a:cs typeface="Arial Unicode MS"/>
              </a:rPr>
              <a:t>Difference between expected and real pregnancy rates is caused by the diminishing size of the cohort due to dropout frequency</a:t>
            </a:r>
          </a:p>
        </p:txBody>
      </p:sp>
      <p:sp>
        <p:nvSpPr>
          <p:cNvPr id="10251" name="Rectangle 76"/>
          <p:cNvSpPr>
            <a:spLocks noGrp="1" noChangeArrowheads="1"/>
          </p:cNvSpPr>
          <p:nvPr>
            <p:ph type="title"/>
          </p:nvPr>
        </p:nvSpPr>
        <p:spPr/>
        <p:txBody>
          <a:bodyPr>
            <a:normAutofit fontScale="90000"/>
          </a:bodyPr>
          <a:lstStyle/>
          <a:p>
            <a:r>
              <a:rPr lang="nl-NL" sz="3600" smtClean="0"/>
              <a:t>Dropouts Negatively Impact Real </a:t>
            </a:r>
            <a:br>
              <a:rPr lang="nl-NL" sz="3600" smtClean="0"/>
            </a:br>
            <a:r>
              <a:rPr lang="nl-NL" sz="3600" smtClean="0"/>
              <a:t>Cumulative Pregnancy Rates</a:t>
            </a:r>
            <a:r>
              <a:rPr lang="nl-NL" sz="3600" baseline="30000" smtClean="0"/>
              <a:t>1</a:t>
            </a:r>
            <a:endParaRPr lang="en-US" sz="3600" baseline="30000" smtClean="0"/>
          </a:p>
        </p:txBody>
      </p:sp>
      <p:sp>
        <p:nvSpPr>
          <p:cNvPr id="23563" name="Rectangle 77"/>
          <p:cNvSpPr>
            <a:spLocks noGrp="1" noChangeArrowheads="1"/>
          </p:cNvSpPr>
          <p:nvPr>
            <p:ph type="body" idx="1"/>
          </p:nvPr>
        </p:nvSpPr>
        <p:spPr/>
        <p:txBody>
          <a:bodyPr/>
          <a:lstStyle/>
          <a:p>
            <a:r>
              <a:rPr lang="en-US" smtClean="0"/>
              <a:t>Data from 4,102 IVF cycles in 2,130 women</a:t>
            </a:r>
          </a:p>
          <a:p>
            <a:endParaRPr lang="en-US" smtClean="0"/>
          </a:p>
        </p:txBody>
      </p:sp>
      <p:sp>
        <p:nvSpPr>
          <p:cNvPr id="23564" name="Freeform 51"/>
          <p:cNvSpPr>
            <a:spLocks/>
          </p:cNvSpPr>
          <p:nvPr/>
        </p:nvSpPr>
        <p:spPr bwMode="auto">
          <a:xfrm>
            <a:off x="1104900" y="2347913"/>
            <a:ext cx="5492750" cy="2398712"/>
          </a:xfrm>
          <a:custGeom>
            <a:avLst/>
            <a:gdLst>
              <a:gd name="T0" fmla="*/ 0 w 3460"/>
              <a:gd name="T1" fmla="*/ 0 h 1511"/>
              <a:gd name="T2" fmla="*/ 0 w 3460"/>
              <a:gd name="T3" fmla="*/ 2147483647 h 1511"/>
              <a:gd name="T4" fmla="*/ 2147483647 w 3460"/>
              <a:gd name="T5" fmla="*/ 2147483647 h 1511"/>
              <a:gd name="T6" fmla="*/ 0 60000 65536"/>
              <a:gd name="T7" fmla="*/ 0 60000 65536"/>
              <a:gd name="T8" fmla="*/ 0 60000 65536"/>
              <a:gd name="T9" fmla="*/ 0 w 3460"/>
              <a:gd name="T10" fmla="*/ 0 h 1511"/>
              <a:gd name="T11" fmla="*/ 3460 w 3460"/>
              <a:gd name="T12" fmla="*/ 1511 h 1511"/>
            </a:gdLst>
            <a:ahLst/>
            <a:cxnLst>
              <a:cxn ang="T6">
                <a:pos x="T0" y="T1"/>
              </a:cxn>
              <a:cxn ang="T7">
                <a:pos x="T2" y="T3"/>
              </a:cxn>
              <a:cxn ang="T8">
                <a:pos x="T4" y="T5"/>
              </a:cxn>
            </a:cxnLst>
            <a:rect l="T9" t="T10" r="T11" b="T12"/>
            <a:pathLst>
              <a:path w="3460" h="1511">
                <a:moveTo>
                  <a:pt x="0" y="0"/>
                </a:moveTo>
                <a:lnTo>
                  <a:pt x="0" y="1511"/>
                </a:lnTo>
                <a:lnTo>
                  <a:pt x="3460" y="1511"/>
                </a:lnTo>
              </a:path>
            </a:pathLst>
          </a:custGeom>
          <a:noFill/>
          <a:ln w="19050" cap="flat" cmpd="sng">
            <a:solidFill>
              <a:schemeClr val="tx1"/>
            </a:solidFill>
            <a:prstDash val="solid"/>
            <a:round/>
            <a:headEnd/>
            <a:tailEnd/>
          </a:ln>
        </p:spPr>
        <p:txBody>
          <a:bodyPr lIns="0" tIns="0" rIns="0" bIns="0"/>
          <a:lstStyle/>
          <a:p>
            <a:endParaRPr lang="sr-Latn-CS"/>
          </a:p>
        </p:txBody>
      </p:sp>
      <p:sp>
        <p:nvSpPr>
          <p:cNvPr id="23565" name="Line 52"/>
          <p:cNvSpPr>
            <a:spLocks noChangeShapeType="1"/>
          </p:cNvSpPr>
          <p:nvPr/>
        </p:nvSpPr>
        <p:spPr bwMode="auto">
          <a:xfrm flipH="1">
            <a:off x="1017588" y="4741863"/>
            <a:ext cx="87312" cy="0"/>
          </a:xfrm>
          <a:prstGeom prst="line">
            <a:avLst/>
          </a:prstGeom>
          <a:noFill/>
          <a:ln w="19050">
            <a:solidFill>
              <a:schemeClr val="tx1"/>
            </a:solidFill>
            <a:round/>
            <a:headEnd/>
            <a:tailEnd/>
          </a:ln>
        </p:spPr>
        <p:txBody>
          <a:bodyPr lIns="0" tIns="0" rIns="0" bIns="0"/>
          <a:lstStyle/>
          <a:p>
            <a:endParaRPr lang="sr-Latn-CS"/>
          </a:p>
        </p:txBody>
      </p:sp>
      <p:sp>
        <p:nvSpPr>
          <p:cNvPr id="23566" name="Line 53"/>
          <p:cNvSpPr>
            <a:spLocks noChangeShapeType="1"/>
          </p:cNvSpPr>
          <p:nvPr/>
        </p:nvSpPr>
        <p:spPr bwMode="auto">
          <a:xfrm flipH="1">
            <a:off x="1017588" y="4418013"/>
            <a:ext cx="87312" cy="0"/>
          </a:xfrm>
          <a:prstGeom prst="line">
            <a:avLst/>
          </a:prstGeom>
          <a:noFill/>
          <a:ln w="19050">
            <a:solidFill>
              <a:schemeClr val="tx1"/>
            </a:solidFill>
            <a:round/>
            <a:headEnd/>
            <a:tailEnd/>
          </a:ln>
        </p:spPr>
        <p:txBody>
          <a:bodyPr lIns="0" tIns="0" rIns="0" bIns="0"/>
          <a:lstStyle/>
          <a:p>
            <a:endParaRPr lang="sr-Latn-CS"/>
          </a:p>
        </p:txBody>
      </p:sp>
      <p:sp>
        <p:nvSpPr>
          <p:cNvPr id="23567" name="Line 54"/>
          <p:cNvSpPr>
            <a:spLocks noChangeShapeType="1"/>
          </p:cNvSpPr>
          <p:nvPr/>
        </p:nvSpPr>
        <p:spPr bwMode="auto">
          <a:xfrm flipH="1">
            <a:off x="1017588" y="4070350"/>
            <a:ext cx="87312" cy="0"/>
          </a:xfrm>
          <a:prstGeom prst="line">
            <a:avLst/>
          </a:prstGeom>
          <a:noFill/>
          <a:ln w="19050">
            <a:solidFill>
              <a:schemeClr val="tx1"/>
            </a:solidFill>
            <a:round/>
            <a:headEnd/>
            <a:tailEnd/>
          </a:ln>
        </p:spPr>
        <p:txBody>
          <a:bodyPr lIns="0" tIns="0" rIns="0" bIns="0"/>
          <a:lstStyle/>
          <a:p>
            <a:endParaRPr lang="sr-Latn-CS"/>
          </a:p>
        </p:txBody>
      </p:sp>
      <p:sp>
        <p:nvSpPr>
          <p:cNvPr id="23568" name="Line 55"/>
          <p:cNvSpPr>
            <a:spLocks noChangeShapeType="1"/>
          </p:cNvSpPr>
          <p:nvPr/>
        </p:nvSpPr>
        <p:spPr bwMode="auto">
          <a:xfrm flipH="1">
            <a:off x="1017588" y="3727450"/>
            <a:ext cx="87312" cy="0"/>
          </a:xfrm>
          <a:prstGeom prst="line">
            <a:avLst/>
          </a:prstGeom>
          <a:noFill/>
          <a:ln w="19050">
            <a:solidFill>
              <a:schemeClr val="tx1"/>
            </a:solidFill>
            <a:round/>
            <a:headEnd/>
            <a:tailEnd/>
          </a:ln>
        </p:spPr>
        <p:txBody>
          <a:bodyPr lIns="0" tIns="0" rIns="0" bIns="0"/>
          <a:lstStyle/>
          <a:p>
            <a:endParaRPr lang="sr-Latn-CS"/>
          </a:p>
        </p:txBody>
      </p:sp>
      <p:sp>
        <p:nvSpPr>
          <p:cNvPr id="23569" name="Line 56"/>
          <p:cNvSpPr>
            <a:spLocks noChangeShapeType="1"/>
          </p:cNvSpPr>
          <p:nvPr/>
        </p:nvSpPr>
        <p:spPr bwMode="auto">
          <a:xfrm flipH="1">
            <a:off x="1017588" y="3384550"/>
            <a:ext cx="87312" cy="0"/>
          </a:xfrm>
          <a:prstGeom prst="line">
            <a:avLst/>
          </a:prstGeom>
          <a:noFill/>
          <a:ln w="19050">
            <a:solidFill>
              <a:schemeClr val="tx1"/>
            </a:solidFill>
            <a:round/>
            <a:headEnd/>
            <a:tailEnd/>
          </a:ln>
        </p:spPr>
        <p:txBody>
          <a:bodyPr lIns="0" tIns="0" rIns="0" bIns="0"/>
          <a:lstStyle/>
          <a:p>
            <a:endParaRPr lang="sr-Latn-CS"/>
          </a:p>
        </p:txBody>
      </p:sp>
      <p:sp>
        <p:nvSpPr>
          <p:cNvPr id="23570" name="Line 57"/>
          <p:cNvSpPr>
            <a:spLocks noChangeShapeType="1"/>
          </p:cNvSpPr>
          <p:nvPr/>
        </p:nvSpPr>
        <p:spPr bwMode="auto">
          <a:xfrm flipH="1">
            <a:off x="1017588" y="3051175"/>
            <a:ext cx="87312" cy="0"/>
          </a:xfrm>
          <a:prstGeom prst="line">
            <a:avLst/>
          </a:prstGeom>
          <a:noFill/>
          <a:ln w="19050">
            <a:solidFill>
              <a:schemeClr val="tx1"/>
            </a:solidFill>
            <a:round/>
            <a:headEnd/>
            <a:tailEnd/>
          </a:ln>
        </p:spPr>
        <p:txBody>
          <a:bodyPr lIns="0" tIns="0" rIns="0" bIns="0"/>
          <a:lstStyle/>
          <a:p>
            <a:endParaRPr lang="sr-Latn-CS"/>
          </a:p>
        </p:txBody>
      </p:sp>
      <p:sp>
        <p:nvSpPr>
          <p:cNvPr id="23571" name="Line 58"/>
          <p:cNvSpPr>
            <a:spLocks noChangeShapeType="1"/>
          </p:cNvSpPr>
          <p:nvPr/>
        </p:nvSpPr>
        <p:spPr bwMode="auto">
          <a:xfrm flipH="1">
            <a:off x="1017588" y="2708275"/>
            <a:ext cx="87312" cy="0"/>
          </a:xfrm>
          <a:prstGeom prst="line">
            <a:avLst/>
          </a:prstGeom>
          <a:noFill/>
          <a:ln w="19050">
            <a:solidFill>
              <a:schemeClr val="tx1"/>
            </a:solidFill>
            <a:round/>
            <a:headEnd/>
            <a:tailEnd/>
          </a:ln>
        </p:spPr>
        <p:txBody>
          <a:bodyPr lIns="0" tIns="0" rIns="0" bIns="0"/>
          <a:lstStyle/>
          <a:p>
            <a:endParaRPr lang="sr-Latn-CS"/>
          </a:p>
        </p:txBody>
      </p:sp>
      <p:sp>
        <p:nvSpPr>
          <p:cNvPr id="23572" name="Line 59"/>
          <p:cNvSpPr>
            <a:spLocks noChangeShapeType="1"/>
          </p:cNvSpPr>
          <p:nvPr/>
        </p:nvSpPr>
        <p:spPr bwMode="auto">
          <a:xfrm flipH="1">
            <a:off x="1017588" y="2351088"/>
            <a:ext cx="87312" cy="0"/>
          </a:xfrm>
          <a:prstGeom prst="line">
            <a:avLst/>
          </a:prstGeom>
          <a:noFill/>
          <a:ln w="19050">
            <a:solidFill>
              <a:schemeClr val="tx1"/>
            </a:solidFill>
            <a:round/>
            <a:headEnd/>
            <a:tailEnd/>
          </a:ln>
        </p:spPr>
        <p:txBody>
          <a:bodyPr lIns="0" tIns="0" rIns="0" bIns="0"/>
          <a:lstStyle/>
          <a:p>
            <a:endParaRPr lang="sr-Latn-CS"/>
          </a:p>
        </p:txBody>
      </p:sp>
      <p:sp>
        <p:nvSpPr>
          <p:cNvPr id="23573" name="Line 60"/>
          <p:cNvSpPr>
            <a:spLocks noChangeShapeType="1"/>
          </p:cNvSpPr>
          <p:nvPr/>
        </p:nvSpPr>
        <p:spPr bwMode="auto">
          <a:xfrm rot="16200000" flipH="1">
            <a:off x="1059657" y="4779169"/>
            <a:ext cx="87312" cy="0"/>
          </a:xfrm>
          <a:prstGeom prst="line">
            <a:avLst/>
          </a:prstGeom>
          <a:noFill/>
          <a:ln w="19050">
            <a:solidFill>
              <a:schemeClr val="tx1"/>
            </a:solidFill>
            <a:round/>
            <a:headEnd/>
            <a:tailEnd/>
          </a:ln>
        </p:spPr>
        <p:txBody>
          <a:bodyPr lIns="0" tIns="0" rIns="0" bIns="0"/>
          <a:lstStyle/>
          <a:p>
            <a:endParaRPr lang="sr-Latn-CS"/>
          </a:p>
        </p:txBody>
      </p:sp>
      <p:sp>
        <p:nvSpPr>
          <p:cNvPr id="23574" name="Line 61"/>
          <p:cNvSpPr>
            <a:spLocks noChangeShapeType="1"/>
          </p:cNvSpPr>
          <p:nvPr/>
        </p:nvSpPr>
        <p:spPr bwMode="auto">
          <a:xfrm rot="16200000" flipH="1">
            <a:off x="1515269" y="4779169"/>
            <a:ext cx="87312" cy="0"/>
          </a:xfrm>
          <a:prstGeom prst="line">
            <a:avLst/>
          </a:prstGeom>
          <a:noFill/>
          <a:ln w="19050">
            <a:solidFill>
              <a:schemeClr val="tx1"/>
            </a:solidFill>
            <a:round/>
            <a:headEnd/>
            <a:tailEnd/>
          </a:ln>
        </p:spPr>
        <p:txBody>
          <a:bodyPr lIns="0" tIns="0" rIns="0" bIns="0"/>
          <a:lstStyle/>
          <a:p>
            <a:endParaRPr lang="sr-Latn-CS"/>
          </a:p>
        </p:txBody>
      </p:sp>
      <p:sp>
        <p:nvSpPr>
          <p:cNvPr id="23575" name="Line 62"/>
          <p:cNvSpPr>
            <a:spLocks noChangeShapeType="1"/>
          </p:cNvSpPr>
          <p:nvPr/>
        </p:nvSpPr>
        <p:spPr bwMode="auto">
          <a:xfrm rot="16200000" flipH="1">
            <a:off x="2488407" y="4779169"/>
            <a:ext cx="87312" cy="0"/>
          </a:xfrm>
          <a:prstGeom prst="line">
            <a:avLst/>
          </a:prstGeom>
          <a:noFill/>
          <a:ln w="19050">
            <a:solidFill>
              <a:schemeClr val="tx1"/>
            </a:solidFill>
            <a:round/>
            <a:headEnd/>
            <a:tailEnd/>
          </a:ln>
        </p:spPr>
        <p:txBody>
          <a:bodyPr lIns="0" tIns="0" rIns="0" bIns="0"/>
          <a:lstStyle/>
          <a:p>
            <a:endParaRPr lang="sr-Latn-CS"/>
          </a:p>
        </p:txBody>
      </p:sp>
      <p:sp>
        <p:nvSpPr>
          <p:cNvPr id="23576" name="Line 63"/>
          <p:cNvSpPr>
            <a:spLocks noChangeShapeType="1"/>
          </p:cNvSpPr>
          <p:nvPr/>
        </p:nvSpPr>
        <p:spPr bwMode="auto">
          <a:xfrm rot="16200000" flipH="1">
            <a:off x="3361532" y="4779169"/>
            <a:ext cx="87312" cy="0"/>
          </a:xfrm>
          <a:prstGeom prst="line">
            <a:avLst/>
          </a:prstGeom>
          <a:noFill/>
          <a:ln w="19050">
            <a:solidFill>
              <a:schemeClr val="tx1"/>
            </a:solidFill>
            <a:round/>
            <a:headEnd/>
            <a:tailEnd/>
          </a:ln>
        </p:spPr>
        <p:txBody>
          <a:bodyPr lIns="0" tIns="0" rIns="0" bIns="0"/>
          <a:lstStyle/>
          <a:p>
            <a:endParaRPr lang="sr-Latn-CS"/>
          </a:p>
        </p:txBody>
      </p:sp>
      <p:sp>
        <p:nvSpPr>
          <p:cNvPr id="23577" name="Line 64"/>
          <p:cNvSpPr>
            <a:spLocks noChangeShapeType="1"/>
          </p:cNvSpPr>
          <p:nvPr/>
        </p:nvSpPr>
        <p:spPr bwMode="auto">
          <a:xfrm rot="16200000" flipH="1">
            <a:off x="4304507" y="4779169"/>
            <a:ext cx="87312" cy="0"/>
          </a:xfrm>
          <a:prstGeom prst="line">
            <a:avLst/>
          </a:prstGeom>
          <a:noFill/>
          <a:ln w="19050">
            <a:solidFill>
              <a:schemeClr val="tx1"/>
            </a:solidFill>
            <a:round/>
            <a:headEnd/>
            <a:tailEnd/>
          </a:ln>
        </p:spPr>
        <p:txBody>
          <a:bodyPr lIns="0" tIns="0" rIns="0" bIns="0"/>
          <a:lstStyle/>
          <a:p>
            <a:endParaRPr lang="sr-Latn-CS"/>
          </a:p>
        </p:txBody>
      </p:sp>
      <p:sp>
        <p:nvSpPr>
          <p:cNvPr id="23578" name="Line 65"/>
          <p:cNvSpPr>
            <a:spLocks noChangeShapeType="1"/>
          </p:cNvSpPr>
          <p:nvPr/>
        </p:nvSpPr>
        <p:spPr bwMode="auto">
          <a:xfrm rot="16200000" flipH="1">
            <a:off x="5190332" y="4779169"/>
            <a:ext cx="87312" cy="0"/>
          </a:xfrm>
          <a:prstGeom prst="line">
            <a:avLst/>
          </a:prstGeom>
          <a:noFill/>
          <a:ln w="19050">
            <a:solidFill>
              <a:schemeClr val="tx1"/>
            </a:solidFill>
            <a:round/>
            <a:headEnd/>
            <a:tailEnd/>
          </a:ln>
        </p:spPr>
        <p:txBody>
          <a:bodyPr lIns="0" tIns="0" rIns="0" bIns="0"/>
          <a:lstStyle/>
          <a:p>
            <a:endParaRPr lang="sr-Latn-CS"/>
          </a:p>
        </p:txBody>
      </p:sp>
      <p:sp>
        <p:nvSpPr>
          <p:cNvPr id="23579" name="Rectangle 74"/>
          <p:cNvSpPr>
            <a:spLocks noChangeArrowheads="1"/>
          </p:cNvSpPr>
          <p:nvPr/>
        </p:nvSpPr>
        <p:spPr bwMode="auto">
          <a:xfrm>
            <a:off x="1106488" y="5341938"/>
            <a:ext cx="5529262" cy="212725"/>
          </a:xfrm>
          <a:prstGeom prst="rect">
            <a:avLst/>
          </a:prstGeom>
          <a:noFill/>
          <a:ln w="9525">
            <a:noFill/>
            <a:miter lim="800000"/>
            <a:headEnd/>
            <a:tailEnd/>
          </a:ln>
        </p:spPr>
        <p:txBody>
          <a:bodyPr lIns="0" tIns="0" rIns="0" bIns="0" anchor="ctr"/>
          <a:lstStyle/>
          <a:p>
            <a:pPr algn="ctr" eaLnBrk="0" hangingPunct="0">
              <a:spcBef>
                <a:spcPct val="50000"/>
              </a:spcBef>
            </a:pPr>
            <a:r>
              <a:rPr lang="en-US" sz="1600" b="1">
                <a:ea typeface="Arial Unicode MS"/>
                <a:cs typeface="Arial Unicode MS"/>
              </a:rPr>
              <a:t>Cycles</a:t>
            </a:r>
          </a:p>
        </p:txBody>
      </p:sp>
      <p:sp>
        <p:nvSpPr>
          <p:cNvPr id="23580" name="Rectangle 75"/>
          <p:cNvSpPr>
            <a:spLocks noChangeArrowheads="1"/>
          </p:cNvSpPr>
          <p:nvPr/>
        </p:nvSpPr>
        <p:spPr bwMode="auto">
          <a:xfrm>
            <a:off x="706438" y="4638675"/>
            <a:ext cx="258762" cy="212725"/>
          </a:xfrm>
          <a:prstGeom prst="rect">
            <a:avLst/>
          </a:prstGeom>
          <a:noFill/>
          <a:ln w="9525">
            <a:noFill/>
            <a:miter lim="800000"/>
            <a:headEnd/>
            <a:tailEnd/>
          </a:ln>
        </p:spPr>
        <p:txBody>
          <a:bodyPr lIns="0" tIns="0" rIns="0" bIns="0" anchor="ctr"/>
          <a:lstStyle/>
          <a:p>
            <a:pPr algn="r" eaLnBrk="0" hangingPunct="0">
              <a:spcBef>
                <a:spcPct val="50000"/>
              </a:spcBef>
            </a:pPr>
            <a:r>
              <a:rPr lang="en-US" sz="1400" b="1">
                <a:ea typeface="Arial Unicode MS"/>
                <a:cs typeface="Arial Unicode MS"/>
              </a:rPr>
              <a:t>0</a:t>
            </a:r>
          </a:p>
        </p:txBody>
      </p:sp>
      <p:sp>
        <p:nvSpPr>
          <p:cNvPr id="23581" name="Rectangle 76"/>
          <p:cNvSpPr>
            <a:spLocks noChangeArrowheads="1"/>
          </p:cNvSpPr>
          <p:nvPr/>
        </p:nvSpPr>
        <p:spPr bwMode="auto">
          <a:xfrm>
            <a:off x="706438" y="4314825"/>
            <a:ext cx="258762" cy="212725"/>
          </a:xfrm>
          <a:prstGeom prst="rect">
            <a:avLst/>
          </a:prstGeom>
          <a:noFill/>
          <a:ln w="9525">
            <a:noFill/>
            <a:miter lim="800000"/>
            <a:headEnd/>
            <a:tailEnd/>
          </a:ln>
        </p:spPr>
        <p:txBody>
          <a:bodyPr lIns="0" tIns="0" rIns="0" bIns="0" anchor="ctr"/>
          <a:lstStyle/>
          <a:p>
            <a:pPr algn="r" eaLnBrk="0" hangingPunct="0">
              <a:spcBef>
                <a:spcPct val="50000"/>
              </a:spcBef>
            </a:pPr>
            <a:r>
              <a:rPr lang="en-US" sz="1400" b="1">
                <a:ea typeface="Arial Unicode MS"/>
                <a:cs typeface="Arial Unicode MS"/>
              </a:rPr>
              <a:t>10</a:t>
            </a:r>
          </a:p>
        </p:txBody>
      </p:sp>
      <p:sp>
        <p:nvSpPr>
          <p:cNvPr id="23582" name="Rectangle 77"/>
          <p:cNvSpPr>
            <a:spLocks noChangeArrowheads="1"/>
          </p:cNvSpPr>
          <p:nvPr/>
        </p:nvSpPr>
        <p:spPr bwMode="auto">
          <a:xfrm>
            <a:off x="706438" y="3959225"/>
            <a:ext cx="258762" cy="212725"/>
          </a:xfrm>
          <a:prstGeom prst="rect">
            <a:avLst/>
          </a:prstGeom>
          <a:noFill/>
          <a:ln w="9525">
            <a:noFill/>
            <a:miter lim="800000"/>
            <a:headEnd/>
            <a:tailEnd/>
          </a:ln>
        </p:spPr>
        <p:txBody>
          <a:bodyPr lIns="0" tIns="0" rIns="0" bIns="0" anchor="ctr"/>
          <a:lstStyle/>
          <a:p>
            <a:pPr algn="r" eaLnBrk="0" hangingPunct="0">
              <a:spcBef>
                <a:spcPct val="50000"/>
              </a:spcBef>
            </a:pPr>
            <a:r>
              <a:rPr lang="en-US" sz="1400" b="1">
                <a:ea typeface="Arial Unicode MS"/>
                <a:cs typeface="Arial Unicode MS"/>
              </a:rPr>
              <a:t>20</a:t>
            </a:r>
          </a:p>
        </p:txBody>
      </p:sp>
      <p:sp>
        <p:nvSpPr>
          <p:cNvPr id="23583" name="Rectangle 78"/>
          <p:cNvSpPr>
            <a:spLocks noChangeArrowheads="1"/>
          </p:cNvSpPr>
          <p:nvPr/>
        </p:nvSpPr>
        <p:spPr bwMode="auto">
          <a:xfrm>
            <a:off x="706438" y="3622675"/>
            <a:ext cx="258762" cy="212725"/>
          </a:xfrm>
          <a:prstGeom prst="rect">
            <a:avLst/>
          </a:prstGeom>
          <a:noFill/>
          <a:ln w="9525">
            <a:noFill/>
            <a:miter lim="800000"/>
            <a:headEnd/>
            <a:tailEnd/>
          </a:ln>
        </p:spPr>
        <p:txBody>
          <a:bodyPr lIns="0" tIns="0" rIns="0" bIns="0" anchor="ctr"/>
          <a:lstStyle/>
          <a:p>
            <a:pPr algn="r" eaLnBrk="0" hangingPunct="0">
              <a:spcBef>
                <a:spcPct val="50000"/>
              </a:spcBef>
            </a:pPr>
            <a:r>
              <a:rPr lang="en-US" sz="1400" b="1">
                <a:ea typeface="Arial Unicode MS"/>
                <a:cs typeface="Arial Unicode MS"/>
              </a:rPr>
              <a:t>30</a:t>
            </a:r>
          </a:p>
        </p:txBody>
      </p:sp>
      <p:sp>
        <p:nvSpPr>
          <p:cNvPr id="23584" name="Rectangle 79"/>
          <p:cNvSpPr>
            <a:spLocks noChangeArrowheads="1"/>
          </p:cNvSpPr>
          <p:nvPr/>
        </p:nvSpPr>
        <p:spPr bwMode="auto">
          <a:xfrm>
            <a:off x="706438" y="3279775"/>
            <a:ext cx="258762" cy="212725"/>
          </a:xfrm>
          <a:prstGeom prst="rect">
            <a:avLst/>
          </a:prstGeom>
          <a:noFill/>
          <a:ln w="9525">
            <a:noFill/>
            <a:miter lim="800000"/>
            <a:headEnd/>
            <a:tailEnd/>
          </a:ln>
        </p:spPr>
        <p:txBody>
          <a:bodyPr lIns="0" tIns="0" rIns="0" bIns="0" anchor="ctr"/>
          <a:lstStyle/>
          <a:p>
            <a:pPr algn="r" eaLnBrk="0" hangingPunct="0">
              <a:spcBef>
                <a:spcPct val="50000"/>
              </a:spcBef>
            </a:pPr>
            <a:r>
              <a:rPr lang="en-US" sz="1400" b="1">
                <a:ea typeface="Arial Unicode MS"/>
                <a:cs typeface="Arial Unicode MS"/>
              </a:rPr>
              <a:t>40</a:t>
            </a:r>
          </a:p>
        </p:txBody>
      </p:sp>
      <p:sp>
        <p:nvSpPr>
          <p:cNvPr id="23585" name="Rectangle 80"/>
          <p:cNvSpPr>
            <a:spLocks noChangeArrowheads="1"/>
          </p:cNvSpPr>
          <p:nvPr/>
        </p:nvSpPr>
        <p:spPr bwMode="auto">
          <a:xfrm>
            <a:off x="706438" y="2936875"/>
            <a:ext cx="258762" cy="212725"/>
          </a:xfrm>
          <a:prstGeom prst="rect">
            <a:avLst/>
          </a:prstGeom>
          <a:noFill/>
          <a:ln w="9525">
            <a:noFill/>
            <a:miter lim="800000"/>
            <a:headEnd/>
            <a:tailEnd/>
          </a:ln>
        </p:spPr>
        <p:txBody>
          <a:bodyPr lIns="0" tIns="0" rIns="0" bIns="0" anchor="ctr"/>
          <a:lstStyle/>
          <a:p>
            <a:pPr algn="r" eaLnBrk="0" hangingPunct="0">
              <a:spcBef>
                <a:spcPct val="50000"/>
              </a:spcBef>
            </a:pPr>
            <a:r>
              <a:rPr lang="en-US" sz="1400" b="1">
                <a:ea typeface="Arial Unicode MS"/>
                <a:cs typeface="Arial Unicode MS"/>
              </a:rPr>
              <a:t>50</a:t>
            </a:r>
          </a:p>
        </p:txBody>
      </p:sp>
      <p:sp>
        <p:nvSpPr>
          <p:cNvPr id="23586" name="Rectangle 81"/>
          <p:cNvSpPr>
            <a:spLocks noChangeArrowheads="1"/>
          </p:cNvSpPr>
          <p:nvPr/>
        </p:nvSpPr>
        <p:spPr bwMode="auto">
          <a:xfrm>
            <a:off x="706438" y="2600325"/>
            <a:ext cx="258762" cy="212725"/>
          </a:xfrm>
          <a:prstGeom prst="rect">
            <a:avLst/>
          </a:prstGeom>
          <a:noFill/>
          <a:ln w="9525">
            <a:noFill/>
            <a:miter lim="800000"/>
            <a:headEnd/>
            <a:tailEnd/>
          </a:ln>
        </p:spPr>
        <p:txBody>
          <a:bodyPr lIns="0" tIns="0" rIns="0" bIns="0" anchor="ctr"/>
          <a:lstStyle/>
          <a:p>
            <a:pPr algn="r" eaLnBrk="0" hangingPunct="0">
              <a:spcBef>
                <a:spcPct val="50000"/>
              </a:spcBef>
            </a:pPr>
            <a:r>
              <a:rPr lang="en-US" sz="1400" b="1">
                <a:ea typeface="Arial Unicode MS"/>
                <a:cs typeface="Arial Unicode MS"/>
              </a:rPr>
              <a:t>60</a:t>
            </a:r>
          </a:p>
        </p:txBody>
      </p:sp>
      <p:sp>
        <p:nvSpPr>
          <p:cNvPr id="23587" name="Rectangle 82"/>
          <p:cNvSpPr>
            <a:spLocks noChangeArrowheads="1"/>
          </p:cNvSpPr>
          <p:nvPr/>
        </p:nvSpPr>
        <p:spPr bwMode="auto">
          <a:xfrm>
            <a:off x="706438" y="2233613"/>
            <a:ext cx="258762" cy="212725"/>
          </a:xfrm>
          <a:prstGeom prst="rect">
            <a:avLst/>
          </a:prstGeom>
          <a:noFill/>
          <a:ln w="9525">
            <a:noFill/>
            <a:miter lim="800000"/>
            <a:headEnd/>
            <a:tailEnd/>
          </a:ln>
        </p:spPr>
        <p:txBody>
          <a:bodyPr lIns="0" tIns="0" rIns="0" bIns="0" anchor="ctr"/>
          <a:lstStyle/>
          <a:p>
            <a:pPr algn="r" eaLnBrk="0" hangingPunct="0">
              <a:spcBef>
                <a:spcPct val="50000"/>
              </a:spcBef>
            </a:pPr>
            <a:r>
              <a:rPr lang="en-US" sz="1400" b="1">
                <a:ea typeface="Arial Unicode MS"/>
                <a:cs typeface="Arial Unicode MS"/>
              </a:rPr>
              <a:t>70</a:t>
            </a:r>
          </a:p>
        </p:txBody>
      </p:sp>
      <p:sp>
        <p:nvSpPr>
          <p:cNvPr id="23588" name="Rectangle 83"/>
          <p:cNvSpPr>
            <a:spLocks noChangeArrowheads="1"/>
          </p:cNvSpPr>
          <p:nvPr/>
        </p:nvSpPr>
        <p:spPr bwMode="auto">
          <a:xfrm rot="-5400000">
            <a:off x="-696912" y="3430588"/>
            <a:ext cx="2568575" cy="212725"/>
          </a:xfrm>
          <a:prstGeom prst="rect">
            <a:avLst/>
          </a:prstGeom>
          <a:noFill/>
          <a:ln w="9525">
            <a:noFill/>
            <a:miter lim="800000"/>
            <a:headEnd/>
            <a:tailEnd/>
          </a:ln>
        </p:spPr>
        <p:txBody>
          <a:bodyPr lIns="0" tIns="0" rIns="0" bIns="0" anchor="ctr"/>
          <a:lstStyle/>
          <a:p>
            <a:pPr algn="ctr" eaLnBrk="0" hangingPunct="0">
              <a:spcBef>
                <a:spcPct val="50000"/>
              </a:spcBef>
            </a:pPr>
            <a:r>
              <a:rPr lang="en-US" sz="1600" b="1">
                <a:ea typeface="Arial Unicode MS"/>
                <a:cs typeface="Arial Unicode MS"/>
              </a:rPr>
              <a:t>Percent</a:t>
            </a:r>
          </a:p>
        </p:txBody>
      </p:sp>
      <p:sp>
        <p:nvSpPr>
          <p:cNvPr id="23589" name="Freeform 84"/>
          <p:cNvSpPr>
            <a:spLocks/>
          </p:cNvSpPr>
          <p:nvPr/>
        </p:nvSpPr>
        <p:spPr bwMode="auto">
          <a:xfrm>
            <a:off x="1555750" y="2608263"/>
            <a:ext cx="4597400" cy="812800"/>
          </a:xfrm>
          <a:custGeom>
            <a:avLst/>
            <a:gdLst>
              <a:gd name="T0" fmla="*/ 0 w 2896"/>
              <a:gd name="T1" fmla="*/ 2147483647 h 512"/>
              <a:gd name="T2" fmla="*/ 2147483647 w 2896"/>
              <a:gd name="T3" fmla="*/ 2147483647 h 512"/>
              <a:gd name="T4" fmla="*/ 2147483647 w 2896"/>
              <a:gd name="T5" fmla="*/ 2147483647 h 512"/>
              <a:gd name="T6" fmla="*/ 2147483647 w 2896"/>
              <a:gd name="T7" fmla="*/ 0 h 512"/>
              <a:gd name="T8" fmla="*/ 2147483647 w 2896"/>
              <a:gd name="T9" fmla="*/ 2147483647 h 512"/>
              <a:gd name="T10" fmla="*/ 2147483647 w 2896"/>
              <a:gd name="T11" fmla="*/ 2147483647 h 512"/>
              <a:gd name="T12" fmla="*/ 0 60000 65536"/>
              <a:gd name="T13" fmla="*/ 0 60000 65536"/>
              <a:gd name="T14" fmla="*/ 0 60000 65536"/>
              <a:gd name="T15" fmla="*/ 0 60000 65536"/>
              <a:gd name="T16" fmla="*/ 0 60000 65536"/>
              <a:gd name="T17" fmla="*/ 0 60000 65536"/>
              <a:gd name="T18" fmla="*/ 0 w 2896"/>
              <a:gd name="T19" fmla="*/ 0 h 512"/>
              <a:gd name="T20" fmla="*/ 2896 w 2896"/>
              <a:gd name="T21" fmla="*/ 512 h 512"/>
            </a:gdLst>
            <a:ahLst/>
            <a:cxnLst>
              <a:cxn ang="T12">
                <a:pos x="T0" y="T1"/>
              </a:cxn>
              <a:cxn ang="T13">
                <a:pos x="T2" y="T3"/>
              </a:cxn>
              <a:cxn ang="T14">
                <a:pos x="T4" y="T5"/>
              </a:cxn>
              <a:cxn ang="T15">
                <a:pos x="T6" y="T7"/>
              </a:cxn>
              <a:cxn ang="T16">
                <a:pos x="T8" y="T9"/>
              </a:cxn>
              <a:cxn ang="T17">
                <a:pos x="T10" y="T11"/>
              </a:cxn>
            </a:cxnLst>
            <a:rect l="T18" t="T19" r="T20" b="T21"/>
            <a:pathLst>
              <a:path w="2896" h="512">
                <a:moveTo>
                  <a:pt x="0" y="512"/>
                </a:moveTo>
                <a:lnTo>
                  <a:pt x="584" y="396"/>
                </a:lnTo>
                <a:lnTo>
                  <a:pt x="1160" y="212"/>
                </a:lnTo>
                <a:lnTo>
                  <a:pt x="1736" y="0"/>
                </a:lnTo>
                <a:lnTo>
                  <a:pt x="2304" y="288"/>
                </a:lnTo>
                <a:lnTo>
                  <a:pt x="2896" y="288"/>
                </a:lnTo>
              </a:path>
            </a:pathLst>
          </a:custGeom>
          <a:noFill/>
          <a:ln w="28575" cap="flat" cmpd="sng">
            <a:solidFill>
              <a:schemeClr val="folHlink"/>
            </a:solidFill>
            <a:prstDash val="solid"/>
            <a:round/>
            <a:headEnd/>
            <a:tailEnd/>
          </a:ln>
        </p:spPr>
        <p:txBody>
          <a:bodyPr lIns="0" tIns="0" rIns="0" bIns="0"/>
          <a:lstStyle/>
          <a:p>
            <a:endParaRPr lang="sr-Latn-CS"/>
          </a:p>
        </p:txBody>
      </p:sp>
      <p:sp>
        <p:nvSpPr>
          <p:cNvPr id="23590" name="Freeform 85"/>
          <p:cNvSpPr>
            <a:spLocks/>
          </p:cNvSpPr>
          <p:nvPr/>
        </p:nvSpPr>
        <p:spPr bwMode="auto">
          <a:xfrm>
            <a:off x="1549400" y="2690813"/>
            <a:ext cx="4578350" cy="1422400"/>
          </a:xfrm>
          <a:custGeom>
            <a:avLst/>
            <a:gdLst>
              <a:gd name="T0" fmla="*/ 0 w 2884"/>
              <a:gd name="T1" fmla="*/ 2147483647 h 896"/>
              <a:gd name="T2" fmla="*/ 2147483647 w 2884"/>
              <a:gd name="T3" fmla="*/ 2147483647 h 896"/>
              <a:gd name="T4" fmla="*/ 2147483647 w 2884"/>
              <a:gd name="T5" fmla="*/ 2147483647 h 896"/>
              <a:gd name="T6" fmla="*/ 2147483647 w 2884"/>
              <a:gd name="T7" fmla="*/ 2147483647 h 896"/>
              <a:gd name="T8" fmla="*/ 2147483647 w 2884"/>
              <a:gd name="T9" fmla="*/ 2147483647 h 896"/>
              <a:gd name="T10" fmla="*/ 2147483647 w 2884"/>
              <a:gd name="T11" fmla="*/ 0 h 896"/>
              <a:gd name="T12" fmla="*/ 0 60000 65536"/>
              <a:gd name="T13" fmla="*/ 0 60000 65536"/>
              <a:gd name="T14" fmla="*/ 0 60000 65536"/>
              <a:gd name="T15" fmla="*/ 0 60000 65536"/>
              <a:gd name="T16" fmla="*/ 0 60000 65536"/>
              <a:gd name="T17" fmla="*/ 0 60000 65536"/>
              <a:gd name="T18" fmla="*/ 0 w 2884"/>
              <a:gd name="T19" fmla="*/ 0 h 896"/>
              <a:gd name="T20" fmla="*/ 2884 w 2884"/>
              <a:gd name="T21" fmla="*/ 896 h 896"/>
            </a:gdLst>
            <a:ahLst/>
            <a:cxnLst>
              <a:cxn ang="T12">
                <a:pos x="T0" y="T1"/>
              </a:cxn>
              <a:cxn ang="T13">
                <a:pos x="T2" y="T3"/>
              </a:cxn>
              <a:cxn ang="T14">
                <a:pos x="T4" y="T5"/>
              </a:cxn>
              <a:cxn ang="T15">
                <a:pos x="T6" y="T7"/>
              </a:cxn>
              <a:cxn ang="T16">
                <a:pos x="T8" y="T9"/>
              </a:cxn>
              <a:cxn ang="T17">
                <a:pos x="T10" y="T11"/>
              </a:cxn>
            </a:cxnLst>
            <a:rect l="T18" t="T19" r="T20" b="T21"/>
            <a:pathLst>
              <a:path w="2884" h="896">
                <a:moveTo>
                  <a:pt x="0" y="896"/>
                </a:moveTo>
                <a:lnTo>
                  <a:pt x="588" y="536"/>
                </a:lnTo>
                <a:lnTo>
                  <a:pt x="1164" y="324"/>
                </a:lnTo>
                <a:lnTo>
                  <a:pt x="1740" y="144"/>
                </a:lnTo>
                <a:lnTo>
                  <a:pt x="2312" y="44"/>
                </a:lnTo>
                <a:lnTo>
                  <a:pt x="2884" y="0"/>
                </a:lnTo>
              </a:path>
            </a:pathLst>
          </a:custGeom>
          <a:noFill/>
          <a:ln w="28575" cap="flat" cmpd="sng">
            <a:solidFill>
              <a:schemeClr val="hlink"/>
            </a:solidFill>
            <a:prstDash val="solid"/>
            <a:round/>
            <a:headEnd/>
            <a:tailEnd/>
          </a:ln>
        </p:spPr>
        <p:txBody>
          <a:bodyPr lIns="0" tIns="0" rIns="0" bIns="0"/>
          <a:lstStyle/>
          <a:p>
            <a:endParaRPr lang="sr-Latn-CS"/>
          </a:p>
        </p:txBody>
      </p:sp>
      <p:sp>
        <p:nvSpPr>
          <p:cNvPr id="23591" name="Freeform 86"/>
          <p:cNvSpPr>
            <a:spLocks/>
          </p:cNvSpPr>
          <p:nvPr/>
        </p:nvSpPr>
        <p:spPr bwMode="auto">
          <a:xfrm>
            <a:off x="1562100" y="3649663"/>
            <a:ext cx="4578350" cy="463550"/>
          </a:xfrm>
          <a:custGeom>
            <a:avLst/>
            <a:gdLst>
              <a:gd name="T0" fmla="*/ 0 w 2884"/>
              <a:gd name="T1" fmla="*/ 2147483647 h 292"/>
              <a:gd name="T2" fmla="*/ 2147483647 w 2884"/>
              <a:gd name="T3" fmla="*/ 2147483647 h 292"/>
              <a:gd name="T4" fmla="*/ 2147483647 w 2884"/>
              <a:gd name="T5" fmla="*/ 2147483647 h 292"/>
              <a:gd name="T6" fmla="*/ 2147483647 w 2884"/>
              <a:gd name="T7" fmla="*/ 2147483647 h 292"/>
              <a:gd name="T8" fmla="*/ 2147483647 w 2884"/>
              <a:gd name="T9" fmla="*/ 2147483647 h 292"/>
              <a:gd name="T10" fmla="*/ 2147483647 w 2884"/>
              <a:gd name="T11" fmla="*/ 0 h 292"/>
              <a:gd name="T12" fmla="*/ 0 60000 65536"/>
              <a:gd name="T13" fmla="*/ 0 60000 65536"/>
              <a:gd name="T14" fmla="*/ 0 60000 65536"/>
              <a:gd name="T15" fmla="*/ 0 60000 65536"/>
              <a:gd name="T16" fmla="*/ 0 60000 65536"/>
              <a:gd name="T17" fmla="*/ 0 60000 65536"/>
              <a:gd name="T18" fmla="*/ 0 w 2884"/>
              <a:gd name="T19" fmla="*/ 0 h 292"/>
              <a:gd name="T20" fmla="*/ 2884 w 2884"/>
              <a:gd name="T21" fmla="*/ 292 h 292"/>
            </a:gdLst>
            <a:ahLst/>
            <a:cxnLst>
              <a:cxn ang="T12">
                <a:pos x="T0" y="T1"/>
              </a:cxn>
              <a:cxn ang="T13">
                <a:pos x="T2" y="T3"/>
              </a:cxn>
              <a:cxn ang="T14">
                <a:pos x="T4" y="T5"/>
              </a:cxn>
              <a:cxn ang="T15">
                <a:pos x="T6" y="T7"/>
              </a:cxn>
              <a:cxn ang="T16">
                <a:pos x="T8" y="T9"/>
              </a:cxn>
              <a:cxn ang="T17">
                <a:pos x="T10" y="T11"/>
              </a:cxn>
            </a:cxnLst>
            <a:rect l="T18" t="T19" r="T20" b="T21"/>
            <a:pathLst>
              <a:path w="2884" h="292">
                <a:moveTo>
                  <a:pt x="0" y="292"/>
                </a:moveTo>
                <a:lnTo>
                  <a:pt x="584" y="100"/>
                </a:lnTo>
                <a:lnTo>
                  <a:pt x="1152" y="44"/>
                </a:lnTo>
                <a:lnTo>
                  <a:pt x="1732" y="16"/>
                </a:lnTo>
                <a:lnTo>
                  <a:pt x="2308" y="4"/>
                </a:lnTo>
                <a:lnTo>
                  <a:pt x="2884" y="0"/>
                </a:lnTo>
              </a:path>
            </a:pathLst>
          </a:custGeom>
          <a:noFill/>
          <a:ln w="28575" cap="flat" cmpd="sng">
            <a:solidFill>
              <a:schemeClr val="accent1"/>
            </a:solidFill>
            <a:prstDash val="solid"/>
            <a:round/>
            <a:headEnd/>
            <a:tailEnd/>
          </a:ln>
        </p:spPr>
        <p:txBody>
          <a:bodyPr lIns="0" tIns="0" rIns="0" bIns="0"/>
          <a:lstStyle/>
          <a:p>
            <a:endParaRPr lang="sr-Latn-CS"/>
          </a:p>
        </p:txBody>
      </p:sp>
      <p:sp>
        <p:nvSpPr>
          <p:cNvPr id="23592" name="Oval 87"/>
          <p:cNvSpPr>
            <a:spLocks noChangeArrowheads="1"/>
          </p:cNvSpPr>
          <p:nvPr/>
        </p:nvSpPr>
        <p:spPr bwMode="auto">
          <a:xfrm>
            <a:off x="1508125" y="3365500"/>
            <a:ext cx="104775" cy="104775"/>
          </a:xfrm>
          <a:prstGeom prst="ellipse">
            <a:avLst/>
          </a:prstGeom>
          <a:solidFill>
            <a:schemeClr val="folHlink"/>
          </a:solidFill>
          <a:ln w="9525">
            <a:solidFill>
              <a:schemeClr val="folHlink"/>
            </a:solidFill>
            <a:round/>
            <a:headEnd/>
            <a:tailEnd/>
          </a:ln>
        </p:spPr>
        <p:txBody>
          <a:bodyPr wrap="none" lIns="0" tIns="0" rIns="0" bIns="0" anchor="ctr"/>
          <a:lstStyle/>
          <a:p>
            <a:pPr eaLnBrk="0" hangingPunct="0"/>
            <a:endParaRPr lang="hr-HR" sz="2400">
              <a:ea typeface="Arial Unicode MS"/>
              <a:cs typeface="Arial Unicode MS"/>
            </a:endParaRPr>
          </a:p>
        </p:txBody>
      </p:sp>
      <p:sp>
        <p:nvSpPr>
          <p:cNvPr id="23593" name="Oval 88"/>
          <p:cNvSpPr>
            <a:spLocks noChangeArrowheads="1"/>
          </p:cNvSpPr>
          <p:nvPr/>
        </p:nvSpPr>
        <p:spPr bwMode="auto">
          <a:xfrm>
            <a:off x="2422525" y="3184525"/>
            <a:ext cx="104775" cy="104775"/>
          </a:xfrm>
          <a:prstGeom prst="ellipse">
            <a:avLst/>
          </a:prstGeom>
          <a:solidFill>
            <a:schemeClr val="folHlink"/>
          </a:solidFill>
          <a:ln w="9525">
            <a:solidFill>
              <a:schemeClr val="folHlink"/>
            </a:solidFill>
            <a:round/>
            <a:headEnd/>
            <a:tailEnd/>
          </a:ln>
        </p:spPr>
        <p:txBody>
          <a:bodyPr wrap="none" lIns="0" tIns="0" rIns="0" bIns="0" anchor="ctr"/>
          <a:lstStyle/>
          <a:p>
            <a:pPr eaLnBrk="0" hangingPunct="0"/>
            <a:endParaRPr lang="hr-HR" sz="2400">
              <a:ea typeface="Arial Unicode MS"/>
              <a:cs typeface="Arial Unicode MS"/>
            </a:endParaRPr>
          </a:p>
        </p:txBody>
      </p:sp>
      <p:sp>
        <p:nvSpPr>
          <p:cNvPr id="23594" name="Oval 89"/>
          <p:cNvSpPr>
            <a:spLocks noChangeArrowheads="1"/>
          </p:cNvSpPr>
          <p:nvPr/>
        </p:nvSpPr>
        <p:spPr bwMode="auto">
          <a:xfrm>
            <a:off x="3332163" y="2894013"/>
            <a:ext cx="104775" cy="104775"/>
          </a:xfrm>
          <a:prstGeom prst="ellipse">
            <a:avLst/>
          </a:prstGeom>
          <a:solidFill>
            <a:schemeClr val="folHlink"/>
          </a:solidFill>
          <a:ln w="9525">
            <a:solidFill>
              <a:schemeClr val="folHlink"/>
            </a:solidFill>
            <a:round/>
            <a:headEnd/>
            <a:tailEnd/>
          </a:ln>
        </p:spPr>
        <p:txBody>
          <a:bodyPr wrap="none" lIns="0" tIns="0" rIns="0" bIns="0" anchor="ctr"/>
          <a:lstStyle/>
          <a:p>
            <a:pPr eaLnBrk="0" hangingPunct="0"/>
            <a:endParaRPr lang="hr-HR" sz="2400">
              <a:ea typeface="Arial Unicode MS"/>
              <a:cs typeface="Arial Unicode MS"/>
            </a:endParaRPr>
          </a:p>
        </p:txBody>
      </p:sp>
      <p:sp>
        <p:nvSpPr>
          <p:cNvPr id="23595" name="Oval 90"/>
          <p:cNvSpPr>
            <a:spLocks noChangeArrowheads="1"/>
          </p:cNvSpPr>
          <p:nvPr/>
        </p:nvSpPr>
        <p:spPr bwMode="auto">
          <a:xfrm>
            <a:off x="4246563" y="2555875"/>
            <a:ext cx="104775" cy="104775"/>
          </a:xfrm>
          <a:prstGeom prst="ellipse">
            <a:avLst/>
          </a:prstGeom>
          <a:solidFill>
            <a:schemeClr val="folHlink"/>
          </a:solidFill>
          <a:ln w="9525">
            <a:solidFill>
              <a:schemeClr val="folHlink"/>
            </a:solidFill>
            <a:round/>
            <a:headEnd/>
            <a:tailEnd/>
          </a:ln>
        </p:spPr>
        <p:txBody>
          <a:bodyPr wrap="none" lIns="0" tIns="0" rIns="0" bIns="0" anchor="ctr"/>
          <a:lstStyle/>
          <a:p>
            <a:pPr eaLnBrk="0" hangingPunct="0"/>
            <a:endParaRPr lang="hr-HR" sz="2400">
              <a:ea typeface="Arial Unicode MS"/>
              <a:cs typeface="Arial Unicode MS"/>
            </a:endParaRPr>
          </a:p>
        </p:txBody>
      </p:sp>
      <p:sp>
        <p:nvSpPr>
          <p:cNvPr id="23596" name="Oval 91"/>
          <p:cNvSpPr>
            <a:spLocks noChangeArrowheads="1"/>
          </p:cNvSpPr>
          <p:nvPr/>
        </p:nvSpPr>
        <p:spPr bwMode="auto">
          <a:xfrm>
            <a:off x="5151438" y="3013075"/>
            <a:ext cx="104775" cy="104775"/>
          </a:xfrm>
          <a:prstGeom prst="ellipse">
            <a:avLst/>
          </a:prstGeom>
          <a:solidFill>
            <a:schemeClr val="folHlink"/>
          </a:solidFill>
          <a:ln w="9525">
            <a:solidFill>
              <a:schemeClr val="folHlink"/>
            </a:solidFill>
            <a:round/>
            <a:headEnd/>
            <a:tailEnd/>
          </a:ln>
        </p:spPr>
        <p:txBody>
          <a:bodyPr wrap="none" lIns="0" tIns="0" rIns="0" bIns="0" anchor="ctr"/>
          <a:lstStyle/>
          <a:p>
            <a:pPr eaLnBrk="0" hangingPunct="0"/>
            <a:endParaRPr lang="hr-HR" sz="2400">
              <a:ea typeface="Arial Unicode MS"/>
              <a:cs typeface="Arial Unicode MS"/>
            </a:endParaRPr>
          </a:p>
        </p:txBody>
      </p:sp>
      <p:sp>
        <p:nvSpPr>
          <p:cNvPr id="23597" name="Oval 92"/>
          <p:cNvSpPr>
            <a:spLocks noChangeArrowheads="1"/>
          </p:cNvSpPr>
          <p:nvPr/>
        </p:nvSpPr>
        <p:spPr bwMode="auto">
          <a:xfrm>
            <a:off x="6080125" y="3013075"/>
            <a:ext cx="104775" cy="104775"/>
          </a:xfrm>
          <a:prstGeom prst="ellipse">
            <a:avLst/>
          </a:prstGeom>
          <a:solidFill>
            <a:schemeClr val="folHlink"/>
          </a:solidFill>
          <a:ln w="9525">
            <a:solidFill>
              <a:schemeClr val="folHlink"/>
            </a:solidFill>
            <a:round/>
            <a:headEnd/>
            <a:tailEnd/>
          </a:ln>
        </p:spPr>
        <p:txBody>
          <a:bodyPr wrap="none" lIns="0" tIns="0" rIns="0" bIns="0" anchor="ctr"/>
          <a:lstStyle/>
          <a:p>
            <a:pPr eaLnBrk="0" hangingPunct="0"/>
            <a:endParaRPr lang="hr-HR" sz="2400">
              <a:ea typeface="Arial Unicode MS"/>
              <a:cs typeface="Arial Unicode MS"/>
            </a:endParaRPr>
          </a:p>
        </p:txBody>
      </p:sp>
      <p:sp>
        <p:nvSpPr>
          <p:cNvPr id="23598" name="AutoShape 93"/>
          <p:cNvSpPr>
            <a:spLocks noChangeArrowheads="1"/>
          </p:cNvSpPr>
          <p:nvPr/>
        </p:nvSpPr>
        <p:spPr bwMode="auto">
          <a:xfrm>
            <a:off x="6070600" y="2627313"/>
            <a:ext cx="104775" cy="104775"/>
          </a:xfrm>
          <a:prstGeom prst="triangle">
            <a:avLst>
              <a:gd name="adj" fmla="val 50000"/>
            </a:avLst>
          </a:prstGeom>
          <a:solidFill>
            <a:schemeClr val="hlink"/>
          </a:solidFill>
          <a:ln w="9525">
            <a:solidFill>
              <a:schemeClr val="hlink"/>
            </a:solidFill>
            <a:miter lim="800000"/>
            <a:headEnd/>
            <a:tailEnd/>
          </a:ln>
        </p:spPr>
        <p:txBody>
          <a:bodyPr wrap="none" lIns="0" tIns="0" rIns="0" bIns="0" anchor="ctr"/>
          <a:lstStyle/>
          <a:p>
            <a:pPr eaLnBrk="0" hangingPunct="0"/>
            <a:endParaRPr lang="hr-HR" sz="2400">
              <a:ea typeface="Arial Unicode MS"/>
              <a:cs typeface="Arial Unicode MS"/>
            </a:endParaRPr>
          </a:p>
        </p:txBody>
      </p:sp>
      <p:sp>
        <p:nvSpPr>
          <p:cNvPr id="23599" name="AutoShape 94"/>
          <p:cNvSpPr>
            <a:spLocks noChangeArrowheads="1"/>
          </p:cNvSpPr>
          <p:nvPr/>
        </p:nvSpPr>
        <p:spPr bwMode="auto">
          <a:xfrm>
            <a:off x="5151438" y="2693988"/>
            <a:ext cx="104775" cy="104775"/>
          </a:xfrm>
          <a:prstGeom prst="triangle">
            <a:avLst>
              <a:gd name="adj" fmla="val 50000"/>
            </a:avLst>
          </a:prstGeom>
          <a:solidFill>
            <a:schemeClr val="hlink"/>
          </a:solidFill>
          <a:ln w="9525">
            <a:solidFill>
              <a:schemeClr val="hlink"/>
            </a:solidFill>
            <a:miter lim="800000"/>
            <a:headEnd/>
            <a:tailEnd/>
          </a:ln>
        </p:spPr>
        <p:txBody>
          <a:bodyPr wrap="none" lIns="0" tIns="0" rIns="0" bIns="0" anchor="ctr"/>
          <a:lstStyle/>
          <a:p>
            <a:pPr eaLnBrk="0" hangingPunct="0"/>
            <a:endParaRPr lang="hr-HR" sz="2400">
              <a:ea typeface="Arial Unicode MS"/>
              <a:cs typeface="Arial Unicode MS"/>
            </a:endParaRPr>
          </a:p>
        </p:txBody>
      </p:sp>
      <p:sp>
        <p:nvSpPr>
          <p:cNvPr id="23600" name="AutoShape 95"/>
          <p:cNvSpPr>
            <a:spLocks noChangeArrowheads="1"/>
          </p:cNvSpPr>
          <p:nvPr/>
        </p:nvSpPr>
        <p:spPr bwMode="auto">
          <a:xfrm>
            <a:off x="4260850" y="2851150"/>
            <a:ext cx="104775" cy="104775"/>
          </a:xfrm>
          <a:prstGeom prst="triangle">
            <a:avLst>
              <a:gd name="adj" fmla="val 50000"/>
            </a:avLst>
          </a:prstGeom>
          <a:solidFill>
            <a:schemeClr val="hlink"/>
          </a:solidFill>
          <a:ln w="9525">
            <a:solidFill>
              <a:schemeClr val="hlink"/>
            </a:solidFill>
            <a:miter lim="800000"/>
            <a:headEnd/>
            <a:tailEnd/>
          </a:ln>
        </p:spPr>
        <p:txBody>
          <a:bodyPr wrap="none" lIns="0" tIns="0" rIns="0" bIns="0" anchor="ctr"/>
          <a:lstStyle/>
          <a:p>
            <a:pPr eaLnBrk="0" hangingPunct="0"/>
            <a:endParaRPr lang="hr-HR" sz="2400">
              <a:ea typeface="Arial Unicode MS"/>
              <a:cs typeface="Arial Unicode MS"/>
            </a:endParaRPr>
          </a:p>
        </p:txBody>
      </p:sp>
      <p:sp>
        <p:nvSpPr>
          <p:cNvPr id="23601" name="AutoShape 96"/>
          <p:cNvSpPr>
            <a:spLocks noChangeArrowheads="1"/>
          </p:cNvSpPr>
          <p:nvPr/>
        </p:nvSpPr>
        <p:spPr bwMode="auto">
          <a:xfrm>
            <a:off x="3355975" y="3127375"/>
            <a:ext cx="104775" cy="104775"/>
          </a:xfrm>
          <a:prstGeom prst="triangle">
            <a:avLst>
              <a:gd name="adj" fmla="val 50000"/>
            </a:avLst>
          </a:prstGeom>
          <a:solidFill>
            <a:schemeClr val="hlink"/>
          </a:solidFill>
          <a:ln w="9525">
            <a:solidFill>
              <a:schemeClr val="hlink"/>
            </a:solidFill>
            <a:miter lim="800000"/>
            <a:headEnd/>
            <a:tailEnd/>
          </a:ln>
        </p:spPr>
        <p:txBody>
          <a:bodyPr wrap="none" lIns="0" tIns="0" rIns="0" bIns="0" anchor="ctr"/>
          <a:lstStyle/>
          <a:p>
            <a:pPr eaLnBrk="0" hangingPunct="0"/>
            <a:endParaRPr lang="hr-HR" sz="2400">
              <a:ea typeface="Arial Unicode MS"/>
              <a:cs typeface="Arial Unicode MS"/>
            </a:endParaRPr>
          </a:p>
        </p:txBody>
      </p:sp>
      <p:sp>
        <p:nvSpPr>
          <p:cNvPr id="23602" name="AutoShape 97"/>
          <p:cNvSpPr>
            <a:spLocks noChangeArrowheads="1"/>
          </p:cNvSpPr>
          <p:nvPr/>
        </p:nvSpPr>
        <p:spPr bwMode="auto">
          <a:xfrm>
            <a:off x="2427288" y="3465513"/>
            <a:ext cx="104775" cy="104775"/>
          </a:xfrm>
          <a:prstGeom prst="triangle">
            <a:avLst>
              <a:gd name="adj" fmla="val 50000"/>
            </a:avLst>
          </a:prstGeom>
          <a:solidFill>
            <a:schemeClr val="hlink"/>
          </a:solidFill>
          <a:ln w="9525">
            <a:solidFill>
              <a:schemeClr val="hlink"/>
            </a:solidFill>
            <a:miter lim="800000"/>
            <a:headEnd/>
            <a:tailEnd/>
          </a:ln>
        </p:spPr>
        <p:txBody>
          <a:bodyPr wrap="none" lIns="0" tIns="0" rIns="0" bIns="0" anchor="ctr"/>
          <a:lstStyle/>
          <a:p>
            <a:pPr eaLnBrk="0" hangingPunct="0"/>
            <a:endParaRPr lang="hr-HR" sz="2400">
              <a:ea typeface="Arial Unicode MS"/>
              <a:cs typeface="Arial Unicode MS"/>
            </a:endParaRPr>
          </a:p>
        </p:txBody>
      </p:sp>
      <p:sp>
        <p:nvSpPr>
          <p:cNvPr id="23603" name="Rectangle 98"/>
          <p:cNvSpPr>
            <a:spLocks noChangeArrowheads="1"/>
          </p:cNvSpPr>
          <p:nvPr/>
        </p:nvSpPr>
        <p:spPr bwMode="auto">
          <a:xfrm>
            <a:off x="6075363" y="3590925"/>
            <a:ext cx="104775" cy="104775"/>
          </a:xfrm>
          <a:prstGeom prst="rect">
            <a:avLst/>
          </a:prstGeom>
          <a:solidFill>
            <a:schemeClr val="accent1"/>
          </a:solidFill>
          <a:ln w="9525">
            <a:solidFill>
              <a:schemeClr val="accent1"/>
            </a:solidFill>
            <a:miter lim="800000"/>
            <a:headEnd/>
            <a:tailEnd/>
          </a:ln>
        </p:spPr>
        <p:txBody>
          <a:bodyPr wrap="none" lIns="0" tIns="0" rIns="0" bIns="0" anchor="ctr"/>
          <a:lstStyle/>
          <a:p>
            <a:pPr eaLnBrk="0" hangingPunct="0"/>
            <a:endParaRPr lang="hr-HR" sz="2400">
              <a:ea typeface="Arial Unicode MS"/>
              <a:cs typeface="Arial Unicode MS"/>
            </a:endParaRPr>
          </a:p>
        </p:txBody>
      </p:sp>
      <p:sp>
        <p:nvSpPr>
          <p:cNvPr id="23604" name="Rectangle 99"/>
          <p:cNvSpPr>
            <a:spLocks noChangeArrowheads="1"/>
          </p:cNvSpPr>
          <p:nvPr/>
        </p:nvSpPr>
        <p:spPr bwMode="auto">
          <a:xfrm>
            <a:off x="5180013" y="3614738"/>
            <a:ext cx="104775" cy="104775"/>
          </a:xfrm>
          <a:prstGeom prst="rect">
            <a:avLst/>
          </a:prstGeom>
          <a:solidFill>
            <a:schemeClr val="accent1"/>
          </a:solidFill>
          <a:ln w="9525">
            <a:solidFill>
              <a:schemeClr val="accent1"/>
            </a:solidFill>
            <a:miter lim="800000"/>
            <a:headEnd/>
            <a:tailEnd/>
          </a:ln>
        </p:spPr>
        <p:txBody>
          <a:bodyPr wrap="none" lIns="0" tIns="0" rIns="0" bIns="0" anchor="ctr"/>
          <a:lstStyle/>
          <a:p>
            <a:pPr eaLnBrk="0" hangingPunct="0"/>
            <a:endParaRPr lang="hr-HR" sz="2400">
              <a:ea typeface="Arial Unicode MS"/>
              <a:cs typeface="Arial Unicode MS"/>
            </a:endParaRPr>
          </a:p>
        </p:txBody>
      </p:sp>
      <p:sp>
        <p:nvSpPr>
          <p:cNvPr id="23605" name="Rectangle 100"/>
          <p:cNvSpPr>
            <a:spLocks noChangeArrowheads="1"/>
          </p:cNvSpPr>
          <p:nvPr/>
        </p:nvSpPr>
        <p:spPr bwMode="auto">
          <a:xfrm>
            <a:off x="4251325" y="3624263"/>
            <a:ext cx="104775" cy="104775"/>
          </a:xfrm>
          <a:prstGeom prst="rect">
            <a:avLst/>
          </a:prstGeom>
          <a:solidFill>
            <a:schemeClr val="accent1"/>
          </a:solidFill>
          <a:ln w="9525">
            <a:solidFill>
              <a:schemeClr val="accent1"/>
            </a:solidFill>
            <a:miter lim="800000"/>
            <a:headEnd/>
            <a:tailEnd/>
          </a:ln>
        </p:spPr>
        <p:txBody>
          <a:bodyPr wrap="none" lIns="0" tIns="0" rIns="0" bIns="0" anchor="ctr"/>
          <a:lstStyle/>
          <a:p>
            <a:pPr eaLnBrk="0" hangingPunct="0"/>
            <a:endParaRPr lang="hr-HR" sz="2400">
              <a:ea typeface="Arial Unicode MS"/>
              <a:cs typeface="Arial Unicode MS"/>
            </a:endParaRPr>
          </a:p>
        </p:txBody>
      </p:sp>
      <p:sp>
        <p:nvSpPr>
          <p:cNvPr id="23606" name="Rectangle 101"/>
          <p:cNvSpPr>
            <a:spLocks noChangeArrowheads="1"/>
          </p:cNvSpPr>
          <p:nvPr/>
        </p:nvSpPr>
        <p:spPr bwMode="auto">
          <a:xfrm>
            <a:off x="3336925" y="3662363"/>
            <a:ext cx="104775" cy="104775"/>
          </a:xfrm>
          <a:prstGeom prst="rect">
            <a:avLst/>
          </a:prstGeom>
          <a:solidFill>
            <a:schemeClr val="accent1"/>
          </a:solidFill>
          <a:ln w="9525">
            <a:solidFill>
              <a:schemeClr val="accent1"/>
            </a:solidFill>
            <a:miter lim="800000"/>
            <a:headEnd/>
            <a:tailEnd/>
          </a:ln>
        </p:spPr>
        <p:txBody>
          <a:bodyPr wrap="none" lIns="0" tIns="0" rIns="0" bIns="0" anchor="ctr"/>
          <a:lstStyle/>
          <a:p>
            <a:pPr eaLnBrk="0" hangingPunct="0"/>
            <a:endParaRPr lang="hr-HR" sz="2400">
              <a:ea typeface="Arial Unicode MS"/>
              <a:cs typeface="Arial Unicode MS"/>
            </a:endParaRPr>
          </a:p>
        </p:txBody>
      </p:sp>
      <p:sp>
        <p:nvSpPr>
          <p:cNvPr id="23607" name="Rectangle 102"/>
          <p:cNvSpPr>
            <a:spLocks noChangeArrowheads="1"/>
          </p:cNvSpPr>
          <p:nvPr/>
        </p:nvSpPr>
        <p:spPr bwMode="auto">
          <a:xfrm>
            <a:off x="2441575" y="3757613"/>
            <a:ext cx="104775" cy="104775"/>
          </a:xfrm>
          <a:prstGeom prst="rect">
            <a:avLst/>
          </a:prstGeom>
          <a:solidFill>
            <a:schemeClr val="accent1"/>
          </a:solidFill>
          <a:ln w="9525">
            <a:solidFill>
              <a:schemeClr val="accent1"/>
            </a:solidFill>
            <a:miter lim="800000"/>
            <a:headEnd/>
            <a:tailEnd/>
          </a:ln>
        </p:spPr>
        <p:txBody>
          <a:bodyPr wrap="none" lIns="0" tIns="0" rIns="0" bIns="0" anchor="ctr"/>
          <a:lstStyle/>
          <a:p>
            <a:pPr eaLnBrk="0" hangingPunct="0"/>
            <a:endParaRPr lang="hr-HR" sz="2400">
              <a:ea typeface="Arial Unicode MS"/>
              <a:cs typeface="Arial Unicode MS"/>
            </a:endParaRPr>
          </a:p>
        </p:txBody>
      </p:sp>
      <p:sp>
        <p:nvSpPr>
          <p:cNvPr id="23608" name="Rectangle 103"/>
          <p:cNvSpPr>
            <a:spLocks noChangeArrowheads="1"/>
          </p:cNvSpPr>
          <p:nvPr/>
        </p:nvSpPr>
        <p:spPr bwMode="auto">
          <a:xfrm>
            <a:off x="1489075" y="4057650"/>
            <a:ext cx="104775" cy="104775"/>
          </a:xfrm>
          <a:prstGeom prst="rect">
            <a:avLst/>
          </a:prstGeom>
          <a:solidFill>
            <a:schemeClr val="accent1"/>
          </a:solidFill>
          <a:ln w="9525">
            <a:solidFill>
              <a:schemeClr val="accent1"/>
            </a:solidFill>
            <a:miter lim="800000"/>
            <a:headEnd/>
            <a:tailEnd/>
          </a:ln>
        </p:spPr>
        <p:txBody>
          <a:bodyPr wrap="none" lIns="0" tIns="0" rIns="0" bIns="0" anchor="ctr"/>
          <a:lstStyle/>
          <a:p>
            <a:pPr eaLnBrk="0" hangingPunct="0"/>
            <a:endParaRPr lang="hr-HR" sz="2400">
              <a:ea typeface="Arial Unicode MS"/>
              <a:cs typeface="Arial Unicode MS"/>
            </a:endParaRPr>
          </a:p>
        </p:txBody>
      </p:sp>
      <p:sp>
        <p:nvSpPr>
          <p:cNvPr id="23609" name="Line 104"/>
          <p:cNvSpPr>
            <a:spLocks noChangeShapeType="1"/>
          </p:cNvSpPr>
          <p:nvPr/>
        </p:nvSpPr>
        <p:spPr bwMode="auto">
          <a:xfrm>
            <a:off x="5327650" y="4405313"/>
            <a:ext cx="323850" cy="0"/>
          </a:xfrm>
          <a:prstGeom prst="line">
            <a:avLst/>
          </a:prstGeom>
          <a:noFill/>
          <a:ln w="28575">
            <a:solidFill>
              <a:schemeClr val="accent1"/>
            </a:solidFill>
            <a:round/>
            <a:headEnd/>
            <a:tailEnd/>
          </a:ln>
        </p:spPr>
        <p:txBody>
          <a:bodyPr lIns="0" tIns="0" rIns="0" bIns="0"/>
          <a:lstStyle/>
          <a:p>
            <a:endParaRPr lang="sr-Latn-CS"/>
          </a:p>
        </p:txBody>
      </p:sp>
      <p:sp>
        <p:nvSpPr>
          <p:cNvPr id="23610" name="Line 105"/>
          <p:cNvSpPr>
            <a:spLocks noChangeShapeType="1"/>
          </p:cNvSpPr>
          <p:nvPr/>
        </p:nvSpPr>
        <p:spPr bwMode="auto">
          <a:xfrm>
            <a:off x="4133850" y="4405313"/>
            <a:ext cx="323850" cy="0"/>
          </a:xfrm>
          <a:prstGeom prst="line">
            <a:avLst/>
          </a:prstGeom>
          <a:noFill/>
          <a:ln w="28575">
            <a:solidFill>
              <a:schemeClr val="hlink"/>
            </a:solidFill>
            <a:round/>
            <a:headEnd/>
            <a:tailEnd/>
          </a:ln>
        </p:spPr>
        <p:txBody>
          <a:bodyPr lIns="0" tIns="0" rIns="0" bIns="0"/>
          <a:lstStyle/>
          <a:p>
            <a:endParaRPr lang="sr-Latn-CS"/>
          </a:p>
        </p:txBody>
      </p:sp>
      <p:sp>
        <p:nvSpPr>
          <p:cNvPr id="23611" name="Line 106"/>
          <p:cNvSpPr>
            <a:spLocks noChangeShapeType="1"/>
          </p:cNvSpPr>
          <p:nvPr/>
        </p:nvSpPr>
        <p:spPr bwMode="auto">
          <a:xfrm>
            <a:off x="2336800" y="4405313"/>
            <a:ext cx="323850" cy="0"/>
          </a:xfrm>
          <a:prstGeom prst="line">
            <a:avLst/>
          </a:prstGeom>
          <a:noFill/>
          <a:ln w="28575">
            <a:solidFill>
              <a:schemeClr val="folHlink"/>
            </a:solidFill>
            <a:round/>
            <a:headEnd/>
            <a:tailEnd/>
          </a:ln>
        </p:spPr>
        <p:txBody>
          <a:bodyPr lIns="0" tIns="0" rIns="0" bIns="0"/>
          <a:lstStyle/>
          <a:p>
            <a:endParaRPr lang="sr-Latn-CS"/>
          </a:p>
        </p:txBody>
      </p:sp>
      <p:sp>
        <p:nvSpPr>
          <p:cNvPr id="23612" name="Rectangle 107"/>
          <p:cNvSpPr>
            <a:spLocks noChangeArrowheads="1"/>
          </p:cNvSpPr>
          <p:nvPr/>
        </p:nvSpPr>
        <p:spPr bwMode="auto">
          <a:xfrm>
            <a:off x="2719388" y="4324350"/>
            <a:ext cx="1281112" cy="212725"/>
          </a:xfrm>
          <a:prstGeom prst="rect">
            <a:avLst/>
          </a:prstGeom>
          <a:noFill/>
          <a:ln w="9525">
            <a:noFill/>
            <a:miter lim="800000"/>
            <a:headEnd/>
            <a:tailEnd/>
          </a:ln>
        </p:spPr>
        <p:txBody>
          <a:bodyPr lIns="0" tIns="0" rIns="0" bIns="0" anchor="ctr"/>
          <a:lstStyle/>
          <a:p>
            <a:pPr eaLnBrk="0" hangingPunct="0">
              <a:spcBef>
                <a:spcPct val="50000"/>
              </a:spcBef>
            </a:pPr>
            <a:r>
              <a:rPr lang="en-US" sz="1400" b="1">
                <a:ea typeface="Arial Unicode MS"/>
                <a:cs typeface="Arial Unicode MS"/>
              </a:rPr>
              <a:t>Dropout rate</a:t>
            </a:r>
          </a:p>
        </p:txBody>
      </p:sp>
      <p:sp>
        <p:nvSpPr>
          <p:cNvPr id="23613" name="Rectangle 108"/>
          <p:cNvSpPr>
            <a:spLocks noChangeArrowheads="1"/>
          </p:cNvSpPr>
          <p:nvPr/>
        </p:nvSpPr>
        <p:spPr bwMode="auto">
          <a:xfrm>
            <a:off x="4529138" y="4324350"/>
            <a:ext cx="665162" cy="212725"/>
          </a:xfrm>
          <a:prstGeom prst="rect">
            <a:avLst/>
          </a:prstGeom>
          <a:noFill/>
          <a:ln w="9525">
            <a:noFill/>
            <a:miter lim="800000"/>
            <a:headEnd/>
            <a:tailEnd/>
          </a:ln>
        </p:spPr>
        <p:txBody>
          <a:bodyPr lIns="0" tIns="0" rIns="0" bIns="0" anchor="ctr"/>
          <a:lstStyle/>
          <a:p>
            <a:pPr eaLnBrk="0" hangingPunct="0">
              <a:spcBef>
                <a:spcPct val="50000"/>
              </a:spcBef>
            </a:pPr>
            <a:r>
              <a:rPr lang="en-US" sz="1400" b="1">
                <a:ea typeface="Arial Unicode MS"/>
                <a:cs typeface="Arial Unicode MS"/>
              </a:rPr>
              <a:t>ECPR</a:t>
            </a:r>
          </a:p>
        </p:txBody>
      </p:sp>
      <p:sp>
        <p:nvSpPr>
          <p:cNvPr id="23614" name="Rectangle 109"/>
          <p:cNvSpPr>
            <a:spLocks noChangeArrowheads="1"/>
          </p:cNvSpPr>
          <p:nvPr/>
        </p:nvSpPr>
        <p:spPr bwMode="auto">
          <a:xfrm>
            <a:off x="5741988" y="4324350"/>
            <a:ext cx="665162" cy="212725"/>
          </a:xfrm>
          <a:prstGeom prst="rect">
            <a:avLst/>
          </a:prstGeom>
          <a:noFill/>
          <a:ln w="9525">
            <a:noFill/>
            <a:miter lim="800000"/>
            <a:headEnd/>
            <a:tailEnd/>
          </a:ln>
        </p:spPr>
        <p:txBody>
          <a:bodyPr lIns="0" tIns="0" rIns="0" bIns="0" anchor="ctr"/>
          <a:lstStyle/>
          <a:p>
            <a:pPr eaLnBrk="0" hangingPunct="0">
              <a:spcBef>
                <a:spcPct val="50000"/>
              </a:spcBef>
            </a:pPr>
            <a:r>
              <a:rPr lang="en-US" sz="1400" b="1">
                <a:ea typeface="Arial Unicode MS"/>
                <a:cs typeface="Arial Unicode MS"/>
              </a:rPr>
              <a:t>RCPR</a:t>
            </a:r>
          </a:p>
        </p:txBody>
      </p:sp>
      <p:sp>
        <p:nvSpPr>
          <p:cNvPr id="23615" name="Rectangle 110"/>
          <p:cNvSpPr>
            <a:spLocks noChangeArrowheads="1"/>
          </p:cNvSpPr>
          <p:nvPr/>
        </p:nvSpPr>
        <p:spPr bwMode="auto">
          <a:xfrm>
            <a:off x="5438775" y="4348163"/>
            <a:ext cx="104775" cy="104775"/>
          </a:xfrm>
          <a:prstGeom prst="rect">
            <a:avLst/>
          </a:prstGeom>
          <a:solidFill>
            <a:schemeClr val="accent1"/>
          </a:solidFill>
          <a:ln w="9525">
            <a:solidFill>
              <a:schemeClr val="accent1"/>
            </a:solidFill>
            <a:miter lim="800000"/>
            <a:headEnd/>
            <a:tailEnd/>
          </a:ln>
        </p:spPr>
        <p:txBody>
          <a:bodyPr wrap="none" lIns="0" tIns="0" rIns="0" bIns="0" anchor="ctr"/>
          <a:lstStyle/>
          <a:p>
            <a:pPr eaLnBrk="0" hangingPunct="0"/>
            <a:endParaRPr lang="hr-HR" sz="2400">
              <a:ea typeface="Arial Unicode MS"/>
              <a:cs typeface="Arial Unicode MS"/>
            </a:endParaRPr>
          </a:p>
        </p:txBody>
      </p:sp>
      <p:sp>
        <p:nvSpPr>
          <p:cNvPr id="23616" name="Oval 111"/>
          <p:cNvSpPr>
            <a:spLocks noChangeArrowheads="1"/>
          </p:cNvSpPr>
          <p:nvPr/>
        </p:nvSpPr>
        <p:spPr bwMode="auto">
          <a:xfrm>
            <a:off x="2447925" y="4356100"/>
            <a:ext cx="104775" cy="104775"/>
          </a:xfrm>
          <a:prstGeom prst="ellipse">
            <a:avLst/>
          </a:prstGeom>
          <a:solidFill>
            <a:schemeClr val="folHlink"/>
          </a:solidFill>
          <a:ln w="9525">
            <a:solidFill>
              <a:schemeClr val="folHlink"/>
            </a:solidFill>
            <a:round/>
            <a:headEnd/>
            <a:tailEnd/>
          </a:ln>
        </p:spPr>
        <p:txBody>
          <a:bodyPr wrap="none" lIns="0" tIns="0" rIns="0" bIns="0" anchor="ctr"/>
          <a:lstStyle/>
          <a:p>
            <a:pPr eaLnBrk="0" hangingPunct="0"/>
            <a:endParaRPr lang="hr-HR" sz="2400">
              <a:ea typeface="Arial Unicode MS"/>
              <a:cs typeface="Arial Unicode MS"/>
            </a:endParaRPr>
          </a:p>
        </p:txBody>
      </p:sp>
      <p:sp>
        <p:nvSpPr>
          <p:cNvPr id="23617" name="AutoShape 112"/>
          <p:cNvSpPr>
            <a:spLocks noChangeArrowheads="1"/>
          </p:cNvSpPr>
          <p:nvPr/>
        </p:nvSpPr>
        <p:spPr bwMode="auto">
          <a:xfrm>
            <a:off x="4249738" y="4348163"/>
            <a:ext cx="104775" cy="104775"/>
          </a:xfrm>
          <a:prstGeom prst="triangle">
            <a:avLst>
              <a:gd name="adj" fmla="val 50000"/>
            </a:avLst>
          </a:prstGeom>
          <a:solidFill>
            <a:schemeClr val="hlink"/>
          </a:solidFill>
          <a:ln w="9525">
            <a:solidFill>
              <a:schemeClr val="hlink"/>
            </a:solidFill>
            <a:miter lim="800000"/>
            <a:headEnd/>
            <a:tailEnd/>
          </a:ln>
        </p:spPr>
        <p:txBody>
          <a:bodyPr wrap="none" lIns="0" tIns="0" rIns="0" bIns="0" anchor="ctr"/>
          <a:lstStyle/>
          <a:p>
            <a:pPr eaLnBrk="0" hangingPunct="0"/>
            <a:endParaRPr lang="hr-HR" sz="2400">
              <a:ea typeface="Arial Unicode MS"/>
              <a:cs typeface="Arial Unicode MS"/>
            </a:endParaRPr>
          </a:p>
        </p:txBody>
      </p:sp>
      <p:sp>
        <p:nvSpPr>
          <p:cNvPr id="23618" name="Line 113"/>
          <p:cNvSpPr>
            <a:spLocks noChangeShapeType="1"/>
          </p:cNvSpPr>
          <p:nvPr/>
        </p:nvSpPr>
        <p:spPr bwMode="auto">
          <a:xfrm rot="16200000" flipH="1">
            <a:off x="6126957" y="4779169"/>
            <a:ext cx="87312" cy="0"/>
          </a:xfrm>
          <a:prstGeom prst="line">
            <a:avLst/>
          </a:prstGeom>
          <a:noFill/>
          <a:ln w="19050">
            <a:solidFill>
              <a:schemeClr val="tx1"/>
            </a:solidFill>
            <a:round/>
            <a:headEnd/>
            <a:tailEnd/>
          </a:ln>
        </p:spPr>
        <p:txBody>
          <a:bodyPr lIns="0" tIns="0" rIns="0" bIns="0"/>
          <a:lstStyle/>
          <a:p>
            <a:endParaRPr lang="sr-Latn-CS"/>
          </a:p>
        </p:txBody>
      </p:sp>
      <p:sp>
        <p:nvSpPr>
          <p:cNvPr id="23619" name="Text Box 115"/>
          <p:cNvSpPr txBox="1">
            <a:spLocks noChangeArrowheads="1"/>
          </p:cNvSpPr>
          <p:nvPr/>
        </p:nvSpPr>
        <p:spPr bwMode="auto">
          <a:xfrm>
            <a:off x="1168400" y="5032375"/>
            <a:ext cx="769938" cy="182563"/>
          </a:xfrm>
          <a:prstGeom prst="rect">
            <a:avLst/>
          </a:prstGeom>
          <a:noFill/>
          <a:ln w="9525" algn="ctr">
            <a:noFill/>
            <a:miter lim="800000"/>
            <a:headEnd/>
            <a:tailEnd/>
          </a:ln>
        </p:spPr>
        <p:txBody>
          <a:bodyPr lIns="0" tIns="0" rIns="0" bIns="0">
            <a:spAutoFit/>
          </a:bodyPr>
          <a:lstStyle/>
          <a:p>
            <a:pPr algn="ctr" eaLnBrk="0" hangingPunct="0">
              <a:spcBef>
                <a:spcPct val="50000"/>
              </a:spcBef>
            </a:pPr>
            <a:r>
              <a:rPr lang="en-US" sz="1200">
                <a:ea typeface="Arial Unicode MS"/>
                <a:cs typeface="Arial Unicode MS"/>
              </a:rPr>
              <a:t>(n=2,130)</a:t>
            </a:r>
          </a:p>
        </p:txBody>
      </p:sp>
      <p:sp>
        <p:nvSpPr>
          <p:cNvPr id="23620" name="Text Box 116"/>
          <p:cNvSpPr txBox="1">
            <a:spLocks noChangeArrowheads="1"/>
          </p:cNvSpPr>
          <p:nvPr/>
        </p:nvSpPr>
        <p:spPr bwMode="auto">
          <a:xfrm>
            <a:off x="2141538" y="5032375"/>
            <a:ext cx="769937" cy="182563"/>
          </a:xfrm>
          <a:prstGeom prst="rect">
            <a:avLst/>
          </a:prstGeom>
          <a:noFill/>
          <a:ln w="9525" algn="ctr">
            <a:noFill/>
            <a:miter lim="800000"/>
            <a:headEnd/>
            <a:tailEnd/>
          </a:ln>
        </p:spPr>
        <p:txBody>
          <a:bodyPr lIns="0" tIns="0" rIns="0" bIns="0">
            <a:spAutoFit/>
          </a:bodyPr>
          <a:lstStyle/>
          <a:p>
            <a:pPr algn="ctr" eaLnBrk="0" hangingPunct="0">
              <a:spcBef>
                <a:spcPct val="50000"/>
              </a:spcBef>
            </a:pPr>
            <a:r>
              <a:rPr lang="en-US" sz="1200">
                <a:ea typeface="Arial Unicode MS"/>
                <a:cs typeface="Arial Unicode MS"/>
              </a:rPr>
              <a:t>(n=1,087)</a:t>
            </a:r>
          </a:p>
        </p:txBody>
      </p:sp>
      <p:sp>
        <p:nvSpPr>
          <p:cNvPr id="23621" name="Text Box 117"/>
          <p:cNvSpPr txBox="1">
            <a:spLocks noChangeArrowheads="1"/>
          </p:cNvSpPr>
          <p:nvPr/>
        </p:nvSpPr>
        <p:spPr bwMode="auto">
          <a:xfrm>
            <a:off x="3013075" y="5032375"/>
            <a:ext cx="769938" cy="182563"/>
          </a:xfrm>
          <a:prstGeom prst="rect">
            <a:avLst/>
          </a:prstGeom>
          <a:noFill/>
          <a:ln w="9525" algn="ctr">
            <a:noFill/>
            <a:miter lim="800000"/>
            <a:headEnd/>
            <a:tailEnd/>
          </a:ln>
        </p:spPr>
        <p:txBody>
          <a:bodyPr lIns="0" tIns="0" rIns="0" bIns="0">
            <a:spAutoFit/>
          </a:bodyPr>
          <a:lstStyle/>
          <a:p>
            <a:pPr algn="ctr" eaLnBrk="0" hangingPunct="0">
              <a:spcBef>
                <a:spcPct val="50000"/>
              </a:spcBef>
            </a:pPr>
            <a:r>
              <a:rPr lang="en-US" sz="1200">
                <a:ea typeface="Arial Unicode MS"/>
                <a:cs typeface="Arial Unicode MS"/>
              </a:rPr>
              <a:t>(n=518)</a:t>
            </a:r>
          </a:p>
        </p:txBody>
      </p:sp>
      <p:sp>
        <p:nvSpPr>
          <p:cNvPr id="23622" name="Text Box 118"/>
          <p:cNvSpPr txBox="1">
            <a:spLocks noChangeArrowheads="1"/>
          </p:cNvSpPr>
          <p:nvPr/>
        </p:nvSpPr>
        <p:spPr bwMode="auto">
          <a:xfrm>
            <a:off x="3948113" y="5032375"/>
            <a:ext cx="769937" cy="182563"/>
          </a:xfrm>
          <a:prstGeom prst="rect">
            <a:avLst/>
          </a:prstGeom>
          <a:noFill/>
          <a:ln w="9525" algn="ctr">
            <a:noFill/>
            <a:miter lim="800000"/>
            <a:headEnd/>
            <a:tailEnd/>
          </a:ln>
        </p:spPr>
        <p:txBody>
          <a:bodyPr lIns="0" tIns="0" rIns="0" bIns="0">
            <a:spAutoFit/>
          </a:bodyPr>
          <a:lstStyle/>
          <a:p>
            <a:pPr algn="ctr" eaLnBrk="0" hangingPunct="0">
              <a:spcBef>
                <a:spcPct val="50000"/>
              </a:spcBef>
            </a:pPr>
            <a:r>
              <a:rPr lang="en-US" sz="1200">
                <a:ea typeface="Arial Unicode MS"/>
                <a:cs typeface="Arial Unicode MS"/>
              </a:rPr>
              <a:t>(n=222)</a:t>
            </a:r>
          </a:p>
        </p:txBody>
      </p:sp>
      <p:sp>
        <p:nvSpPr>
          <p:cNvPr id="23623" name="Text Box 119"/>
          <p:cNvSpPr txBox="1">
            <a:spLocks noChangeArrowheads="1"/>
          </p:cNvSpPr>
          <p:nvPr/>
        </p:nvSpPr>
        <p:spPr bwMode="auto">
          <a:xfrm>
            <a:off x="4843463" y="5032375"/>
            <a:ext cx="769937" cy="182563"/>
          </a:xfrm>
          <a:prstGeom prst="rect">
            <a:avLst/>
          </a:prstGeom>
          <a:noFill/>
          <a:ln w="9525" algn="ctr">
            <a:noFill/>
            <a:miter lim="800000"/>
            <a:headEnd/>
            <a:tailEnd/>
          </a:ln>
        </p:spPr>
        <p:txBody>
          <a:bodyPr lIns="0" tIns="0" rIns="0" bIns="0">
            <a:spAutoFit/>
          </a:bodyPr>
          <a:lstStyle/>
          <a:p>
            <a:pPr algn="ctr" eaLnBrk="0" hangingPunct="0">
              <a:spcBef>
                <a:spcPct val="50000"/>
              </a:spcBef>
            </a:pPr>
            <a:r>
              <a:rPr lang="en-US" sz="1200">
                <a:ea typeface="Arial Unicode MS"/>
                <a:cs typeface="Arial Unicode MS"/>
              </a:rPr>
              <a:t>(n=74)</a:t>
            </a:r>
          </a:p>
        </p:txBody>
      </p:sp>
      <p:sp>
        <p:nvSpPr>
          <p:cNvPr id="23624" name="Text Box 120"/>
          <p:cNvSpPr txBox="1">
            <a:spLocks noChangeArrowheads="1"/>
          </p:cNvSpPr>
          <p:nvPr/>
        </p:nvSpPr>
        <p:spPr bwMode="auto">
          <a:xfrm>
            <a:off x="5776913" y="5032375"/>
            <a:ext cx="769937" cy="182563"/>
          </a:xfrm>
          <a:prstGeom prst="rect">
            <a:avLst/>
          </a:prstGeom>
          <a:noFill/>
          <a:ln w="9525" algn="ctr">
            <a:noFill/>
            <a:miter lim="800000"/>
            <a:headEnd/>
            <a:tailEnd/>
          </a:ln>
        </p:spPr>
        <p:txBody>
          <a:bodyPr lIns="0" tIns="0" rIns="0" bIns="0">
            <a:spAutoFit/>
          </a:bodyPr>
          <a:lstStyle/>
          <a:p>
            <a:pPr algn="ctr" eaLnBrk="0" hangingPunct="0">
              <a:spcBef>
                <a:spcPct val="50000"/>
              </a:spcBef>
            </a:pPr>
            <a:r>
              <a:rPr lang="en-US" sz="1200">
                <a:ea typeface="Arial Unicode MS"/>
                <a:cs typeface="Arial Unicode MS"/>
              </a:rPr>
              <a:t>(n=36)</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95"/>
          <p:cNvSpPr>
            <a:spLocks noGrp="1" noChangeArrowheads="1"/>
          </p:cNvSpPr>
          <p:nvPr>
            <p:ph type="title"/>
          </p:nvPr>
        </p:nvSpPr>
        <p:spPr/>
        <p:txBody>
          <a:bodyPr rtlCol="0">
            <a:normAutofit fontScale="90000"/>
          </a:bodyPr>
          <a:lstStyle/>
          <a:p>
            <a:pPr fontAlgn="auto">
              <a:spcAft>
                <a:spcPts val="0"/>
              </a:spcAft>
              <a:defRPr/>
            </a:pPr>
            <a:r>
              <a:rPr lang="en-US" smtClean="0"/>
              <a:t>Today: Ovarian Stimulation Protocols Require Multiple Injections</a:t>
            </a:r>
            <a:r>
              <a:rPr lang="en-US" baseline="30000" smtClean="0"/>
              <a:t>1,2</a:t>
            </a:r>
            <a:endParaRPr lang="en-US" altLang="ja-JP" baseline="30000" smtClean="0"/>
          </a:p>
        </p:txBody>
      </p:sp>
      <p:sp>
        <p:nvSpPr>
          <p:cNvPr id="25602" name="Text Box 51"/>
          <p:cNvSpPr txBox="1">
            <a:spLocks noChangeArrowheads="1"/>
          </p:cNvSpPr>
          <p:nvPr/>
        </p:nvSpPr>
        <p:spPr bwMode="auto">
          <a:xfrm>
            <a:off x="241300" y="5878513"/>
            <a:ext cx="8696325" cy="766762"/>
          </a:xfrm>
          <a:prstGeom prst="rect">
            <a:avLst/>
          </a:prstGeom>
          <a:noFill/>
          <a:ln w="9525">
            <a:noFill/>
            <a:miter lim="800000"/>
            <a:headEnd/>
            <a:tailEnd/>
          </a:ln>
        </p:spPr>
        <p:txBody>
          <a:bodyPr lIns="0" tIns="0" rIns="0" bIns="0" anchor="b"/>
          <a:lstStyle/>
          <a:p>
            <a:pPr>
              <a:spcBef>
                <a:spcPct val="25000"/>
              </a:spcBef>
            </a:pPr>
            <a:r>
              <a:rPr lang="en-US" sz="1200">
                <a:latin typeface="Calibri" pitchFamily="34" charset="0"/>
                <a:ea typeface="Arial Unicode MS"/>
                <a:cs typeface="Arial Unicode MS"/>
              </a:rPr>
              <a:t>GnRH = gonadotropin-releasing hormone.</a:t>
            </a:r>
          </a:p>
          <a:p>
            <a:pPr>
              <a:spcBef>
                <a:spcPct val="25000"/>
              </a:spcBef>
            </a:pPr>
            <a:r>
              <a:rPr lang="en-US" sz="1000" b="1">
                <a:latin typeface="Calibri" pitchFamily="34" charset="0"/>
                <a:ea typeface="Arial Unicode MS"/>
                <a:cs typeface="Arial Unicode MS"/>
              </a:rPr>
              <a:t>1. </a:t>
            </a:r>
            <a:r>
              <a:rPr lang="en-US" sz="1000">
                <a:latin typeface="Calibri" pitchFamily="34" charset="0"/>
                <a:ea typeface="Arial Unicode MS"/>
                <a:cs typeface="Arial Unicode MS"/>
              </a:rPr>
              <a:t>Adapted with permission from de Greef R et al. </a:t>
            </a:r>
            <a:r>
              <a:rPr lang="en-US" sz="1000" i="1">
                <a:latin typeface="Calibri" pitchFamily="34" charset="0"/>
                <a:ea typeface="Arial Unicode MS"/>
                <a:cs typeface="Arial Unicode MS"/>
              </a:rPr>
              <a:t>Clin Pharmacol Ther. </a:t>
            </a:r>
            <a:r>
              <a:rPr lang="en-US" sz="1000">
                <a:latin typeface="Calibri" pitchFamily="34" charset="0"/>
                <a:ea typeface="Arial Unicode MS"/>
                <a:cs typeface="Arial Unicode MS"/>
              </a:rPr>
              <a:t>2010;88:79‒87. </a:t>
            </a:r>
            <a:br>
              <a:rPr lang="en-US" sz="1000">
                <a:latin typeface="Calibri" pitchFamily="34" charset="0"/>
                <a:ea typeface="Arial Unicode MS"/>
                <a:cs typeface="Arial Unicode MS"/>
              </a:rPr>
            </a:br>
            <a:r>
              <a:rPr lang="en-US" sz="1000" b="1">
                <a:latin typeface="Calibri" pitchFamily="34" charset="0"/>
                <a:ea typeface="Arial Unicode MS"/>
                <a:cs typeface="Arial Unicode MS"/>
              </a:rPr>
              <a:t>2. </a:t>
            </a:r>
            <a:r>
              <a:rPr lang="en-US" sz="1000">
                <a:latin typeface="Calibri" pitchFamily="34" charset="0"/>
                <a:ea typeface="Arial Unicode MS"/>
                <a:cs typeface="Arial Unicode MS"/>
              </a:rPr>
              <a:t>Adapted with permission from Hodgen GD. </a:t>
            </a:r>
            <a:r>
              <a:rPr lang="en-US" sz="1000" i="1">
                <a:latin typeface="Calibri" pitchFamily="34" charset="0"/>
                <a:ea typeface="Arial Unicode MS"/>
                <a:cs typeface="Arial Unicode MS"/>
              </a:rPr>
              <a:t>Contemp Rev Obstet Gynaecol</a:t>
            </a:r>
            <a:r>
              <a:rPr lang="en-US" sz="1000">
                <a:latin typeface="Calibri" pitchFamily="34" charset="0"/>
                <a:ea typeface="Arial Unicode MS"/>
                <a:cs typeface="Arial Unicode MS"/>
              </a:rPr>
              <a:t>. 1990;35:10‒24.</a:t>
            </a:r>
          </a:p>
        </p:txBody>
      </p:sp>
      <p:sp>
        <p:nvSpPr>
          <p:cNvPr id="25603" name="Text Box 4"/>
          <p:cNvSpPr txBox="1">
            <a:spLocks noChangeArrowheads="1"/>
          </p:cNvSpPr>
          <p:nvPr/>
        </p:nvSpPr>
        <p:spPr bwMode="grayWhite">
          <a:xfrm>
            <a:off x="7777163" y="3394075"/>
            <a:ext cx="1023937" cy="825500"/>
          </a:xfrm>
          <a:prstGeom prst="rect">
            <a:avLst/>
          </a:prstGeom>
          <a:noFill/>
          <a:ln w="9525">
            <a:noFill/>
            <a:miter lim="800000"/>
            <a:headEnd/>
            <a:tailEnd/>
          </a:ln>
        </p:spPr>
        <p:txBody>
          <a:bodyPr wrap="none">
            <a:spAutoFit/>
          </a:bodyPr>
          <a:lstStyle/>
          <a:p>
            <a:pPr eaLnBrk="0" hangingPunct="0"/>
            <a:r>
              <a:rPr lang="de-DE" sz="1600" b="1">
                <a:latin typeface="Calibri" pitchFamily="34" charset="0"/>
                <a:ea typeface="Arial Unicode MS"/>
                <a:cs typeface="Arial Unicode MS"/>
              </a:rPr>
              <a:t>GnRH </a:t>
            </a:r>
          </a:p>
          <a:p>
            <a:pPr eaLnBrk="0" hangingPunct="0"/>
            <a:r>
              <a:rPr lang="de-DE" sz="1600" b="1">
                <a:latin typeface="Calibri" pitchFamily="34" charset="0"/>
                <a:ea typeface="Arial Unicode MS"/>
                <a:cs typeface="Arial Unicode MS"/>
              </a:rPr>
              <a:t>antagonist</a:t>
            </a:r>
            <a:br>
              <a:rPr lang="de-DE" sz="1600" b="1">
                <a:latin typeface="Calibri" pitchFamily="34" charset="0"/>
                <a:ea typeface="Arial Unicode MS"/>
                <a:cs typeface="Arial Unicode MS"/>
              </a:rPr>
            </a:br>
            <a:r>
              <a:rPr lang="de-DE" sz="1600" b="1">
                <a:latin typeface="Calibri" pitchFamily="34" charset="0"/>
                <a:ea typeface="Arial Unicode MS"/>
                <a:cs typeface="Arial Unicode MS"/>
              </a:rPr>
              <a:t>protocol</a:t>
            </a:r>
            <a:r>
              <a:rPr lang="de-DE" sz="1600" b="1" baseline="30000">
                <a:latin typeface="Calibri" pitchFamily="34" charset="0"/>
                <a:ea typeface="Arial Unicode MS"/>
                <a:cs typeface="Arial Unicode MS"/>
              </a:rPr>
              <a:t>2</a:t>
            </a:r>
            <a:endParaRPr lang="de-DE" sz="1600" b="1">
              <a:latin typeface="Calibri" pitchFamily="34" charset="0"/>
              <a:ea typeface="Arial Unicode MS"/>
              <a:cs typeface="Arial Unicode MS"/>
            </a:endParaRPr>
          </a:p>
        </p:txBody>
      </p:sp>
      <p:sp>
        <p:nvSpPr>
          <p:cNvPr id="25604" name="Text Box 13"/>
          <p:cNvSpPr txBox="1">
            <a:spLocks noChangeArrowheads="1"/>
          </p:cNvSpPr>
          <p:nvPr/>
        </p:nvSpPr>
        <p:spPr bwMode="grayWhite">
          <a:xfrm>
            <a:off x="7775575" y="1793875"/>
            <a:ext cx="1155700" cy="825500"/>
          </a:xfrm>
          <a:prstGeom prst="rect">
            <a:avLst/>
          </a:prstGeom>
          <a:noFill/>
          <a:ln w="9525">
            <a:noFill/>
            <a:miter lim="800000"/>
            <a:headEnd/>
            <a:tailEnd/>
          </a:ln>
        </p:spPr>
        <p:txBody>
          <a:bodyPr wrap="none">
            <a:spAutoFit/>
          </a:bodyPr>
          <a:lstStyle/>
          <a:p>
            <a:pPr eaLnBrk="0" hangingPunct="0"/>
            <a:r>
              <a:rPr lang="de-DE" sz="1600" b="1">
                <a:latin typeface="Calibri" pitchFamily="34" charset="0"/>
                <a:ea typeface="Arial Unicode MS"/>
                <a:cs typeface="Arial Unicode MS"/>
              </a:rPr>
              <a:t>Long GnRH </a:t>
            </a:r>
          </a:p>
          <a:p>
            <a:pPr eaLnBrk="0" hangingPunct="0"/>
            <a:r>
              <a:rPr lang="de-DE" sz="1600" b="1">
                <a:latin typeface="Calibri" pitchFamily="34" charset="0"/>
                <a:ea typeface="Arial Unicode MS"/>
                <a:cs typeface="Arial Unicode MS"/>
              </a:rPr>
              <a:t>agonist</a:t>
            </a:r>
            <a:br>
              <a:rPr lang="de-DE" sz="1600" b="1">
                <a:latin typeface="Calibri" pitchFamily="34" charset="0"/>
                <a:ea typeface="Arial Unicode MS"/>
                <a:cs typeface="Arial Unicode MS"/>
              </a:rPr>
            </a:br>
            <a:r>
              <a:rPr lang="de-DE" sz="1600" b="1">
                <a:latin typeface="Calibri" pitchFamily="34" charset="0"/>
                <a:ea typeface="Arial Unicode MS"/>
                <a:cs typeface="Arial Unicode MS"/>
              </a:rPr>
              <a:t>protocol</a:t>
            </a:r>
            <a:r>
              <a:rPr lang="de-DE" sz="1600" b="1" baseline="30000">
                <a:latin typeface="Calibri" pitchFamily="34" charset="0"/>
                <a:ea typeface="Arial Unicode MS"/>
                <a:cs typeface="Arial Unicode MS"/>
              </a:rPr>
              <a:t>1</a:t>
            </a:r>
            <a:endParaRPr lang="de-DE" sz="1600" b="1">
              <a:latin typeface="Calibri" pitchFamily="34" charset="0"/>
              <a:ea typeface="Arial Unicode MS"/>
              <a:cs typeface="Arial Unicode MS"/>
            </a:endParaRPr>
          </a:p>
        </p:txBody>
      </p:sp>
      <p:sp>
        <p:nvSpPr>
          <p:cNvPr id="25605" name="Rectangle 116"/>
          <p:cNvSpPr>
            <a:spLocks noChangeArrowheads="1"/>
          </p:cNvSpPr>
          <p:nvPr/>
        </p:nvSpPr>
        <p:spPr bwMode="auto">
          <a:xfrm>
            <a:off x="4937125" y="3648075"/>
            <a:ext cx="2833688" cy="219075"/>
          </a:xfrm>
          <a:prstGeom prst="rect">
            <a:avLst/>
          </a:prstGeom>
          <a:solidFill>
            <a:srgbClr val="008000"/>
          </a:solidFill>
          <a:ln w="3175" algn="ctr">
            <a:solidFill>
              <a:schemeClr val="accent2"/>
            </a:solidFill>
            <a:miter lim="800000"/>
            <a:headEnd/>
            <a:tailEnd/>
          </a:ln>
        </p:spPr>
        <p:txBody>
          <a:bodyPr wrap="none" lIns="0" tIns="0" rIns="0" bIns="0" anchor="ctr"/>
          <a:lstStyle/>
          <a:p>
            <a:pPr eaLnBrk="0" hangingPunct="0"/>
            <a:endParaRPr lang="hr-HR" sz="2400">
              <a:latin typeface="Calibri" pitchFamily="34" charset="0"/>
              <a:ea typeface="Arial Unicode MS"/>
              <a:cs typeface="Arial Unicode MS"/>
            </a:endParaRPr>
          </a:p>
        </p:txBody>
      </p:sp>
      <p:grpSp>
        <p:nvGrpSpPr>
          <p:cNvPr id="25606" name="Group 92"/>
          <p:cNvGrpSpPr>
            <a:grpSpLocks/>
          </p:cNvGrpSpPr>
          <p:nvPr/>
        </p:nvGrpSpPr>
        <p:grpSpPr bwMode="auto">
          <a:xfrm>
            <a:off x="4941888" y="3651250"/>
            <a:ext cx="2835275" cy="233363"/>
            <a:chOff x="2958" y="1171"/>
            <a:chExt cx="1731" cy="121"/>
          </a:xfrm>
        </p:grpSpPr>
        <p:sp>
          <p:nvSpPr>
            <p:cNvPr id="25682" name="Rectangle 93"/>
            <p:cNvSpPr>
              <a:spLocks noChangeArrowheads="1"/>
            </p:cNvSpPr>
            <p:nvPr/>
          </p:nvSpPr>
          <p:spPr bwMode="auto">
            <a:xfrm>
              <a:off x="2958" y="1171"/>
              <a:ext cx="173" cy="121"/>
            </a:xfrm>
            <a:prstGeom prst="rect">
              <a:avLst/>
            </a:prstGeom>
            <a:solidFill>
              <a:schemeClr val="hlink"/>
            </a:solidFill>
            <a:ln w="3175">
              <a:noFill/>
              <a:miter lim="800000"/>
              <a:headEnd/>
              <a:tailEnd/>
            </a:ln>
          </p:spPr>
          <p:txBody>
            <a:bodyPr wrap="none" lIns="0" tIns="0" rIns="0" bIns="0" anchor="ctr"/>
            <a:lstStyle/>
            <a:p>
              <a:pPr algn="ctr" eaLnBrk="0" hangingPunct="0"/>
              <a:r>
                <a:rPr lang="en-US" sz="800" b="1">
                  <a:latin typeface="Calibri" pitchFamily="34" charset="0"/>
                  <a:ea typeface="Arial Unicode MS"/>
                  <a:cs typeface="Arial Unicode MS"/>
                </a:rPr>
                <a:t>1</a:t>
              </a:r>
            </a:p>
          </p:txBody>
        </p:sp>
        <p:sp>
          <p:nvSpPr>
            <p:cNvPr id="25683" name="Rectangle 94"/>
            <p:cNvSpPr>
              <a:spLocks noChangeArrowheads="1"/>
            </p:cNvSpPr>
            <p:nvPr/>
          </p:nvSpPr>
          <p:spPr bwMode="auto">
            <a:xfrm>
              <a:off x="3131" y="1171"/>
              <a:ext cx="173" cy="121"/>
            </a:xfrm>
            <a:prstGeom prst="rect">
              <a:avLst/>
            </a:prstGeom>
            <a:solidFill>
              <a:schemeClr val="hlink"/>
            </a:solidFill>
            <a:ln w="3175">
              <a:noFill/>
              <a:miter lim="800000"/>
              <a:headEnd/>
              <a:tailEnd/>
            </a:ln>
          </p:spPr>
          <p:txBody>
            <a:bodyPr wrap="none" lIns="0" tIns="0" rIns="0" bIns="0" anchor="ctr"/>
            <a:lstStyle/>
            <a:p>
              <a:pPr algn="ctr" eaLnBrk="0" hangingPunct="0"/>
              <a:r>
                <a:rPr lang="en-US" sz="800" b="1">
                  <a:latin typeface="Calibri" pitchFamily="34" charset="0"/>
                  <a:ea typeface="Arial Unicode MS"/>
                  <a:cs typeface="Arial Unicode MS"/>
                </a:rPr>
                <a:t>2</a:t>
              </a:r>
            </a:p>
          </p:txBody>
        </p:sp>
        <p:sp>
          <p:nvSpPr>
            <p:cNvPr id="25684" name="Rectangle 95"/>
            <p:cNvSpPr>
              <a:spLocks noChangeArrowheads="1"/>
            </p:cNvSpPr>
            <p:nvPr/>
          </p:nvSpPr>
          <p:spPr bwMode="auto">
            <a:xfrm>
              <a:off x="3304" y="1171"/>
              <a:ext cx="173" cy="121"/>
            </a:xfrm>
            <a:prstGeom prst="rect">
              <a:avLst/>
            </a:prstGeom>
            <a:solidFill>
              <a:schemeClr val="hlink"/>
            </a:solidFill>
            <a:ln w="3175">
              <a:noFill/>
              <a:miter lim="800000"/>
              <a:headEnd/>
              <a:tailEnd/>
            </a:ln>
          </p:spPr>
          <p:txBody>
            <a:bodyPr wrap="none" lIns="0" tIns="0" rIns="0" bIns="0" anchor="ctr"/>
            <a:lstStyle/>
            <a:p>
              <a:pPr algn="ctr" eaLnBrk="0" hangingPunct="0"/>
              <a:r>
                <a:rPr lang="en-US" sz="800" b="1">
                  <a:latin typeface="Calibri" pitchFamily="34" charset="0"/>
                  <a:ea typeface="Arial Unicode MS"/>
                  <a:cs typeface="Arial Unicode MS"/>
                </a:rPr>
                <a:t>3</a:t>
              </a:r>
            </a:p>
          </p:txBody>
        </p:sp>
        <p:sp>
          <p:nvSpPr>
            <p:cNvPr id="25685" name="Rectangle 96"/>
            <p:cNvSpPr>
              <a:spLocks noChangeArrowheads="1"/>
            </p:cNvSpPr>
            <p:nvPr/>
          </p:nvSpPr>
          <p:spPr bwMode="auto">
            <a:xfrm>
              <a:off x="3477" y="1171"/>
              <a:ext cx="174" cy="121"/>
            </a:xfrm>
            <a:prstGeom prst="rect">
              <a:avLst/>
            </a:prstGeom>
            <a:solidFill>
              <a:schemeClr val="hlink"/>
            </a:solidFill>
            <a:ln w="3175">
              <a:noFill/>
              <a:miter lim="800000"/>
              <a:headEnd/>
              <a:tailEnd/>
            </a:ln>
          </p:spPr>
          <p:txBody>
            <a:bodyPr wrap="none" lIns="0" tIns="0" rIns="0" bIns="0" anchor="ctr"/>
            <a:lstStyle/>
            <a:p>
              <a:pPr algn="ctr" eaLnBrk="0" hangingPunct="0"/>
              <a:r>
                <a:rPr lang="en-US" sz="800" b="1">
                  <a:latin typeface="Calibri" pitchFamily="34" charset="0"/>
                  <a:ea typeface="Arial Unicode MS"/>
                  <a:cs typeface="Arial Unicode MS"/>
                </a:rPr>
                <a:t>4</a:t>
              </a:r>
            </a:p>
          </p:txBody>
        </p:sp>
        <p:sp>
          <p:nvSpPr>
            <p:cNvPr id="25686" name="Rectangle 97"/>
            <p:cNvSpPr>
              <a:spLocks noChangeArrowheads="1"/>
            </p:cNvSpPr>
            <p:nvPr/>
          </p:nvSpPr>
          <p:spPr bwMode="auto">
            <a:xfrm>
              <a:off x="3651" y="1171"/>
              <a:ext cx="173" cy="121"/>
            </a:xfrm>
            <a:prstGeom prst="rect">
              <a:avLst/>
            </a:prstGeom>
            <a:solidFill>
              <a:schemeClr val="hlink"/>
            </a:solidFill>
            <a:ln w="3175">
              <a:noFill/>
              <a:miter lim="800000"/>
              <a:headEnd/>
              <a:tailEnd/>
            </a:ln>
          </p:spPr>
          <p:txBody>
            <a:bodyPr wrap="none" lIns="0" tIns="0" rIns="0" bIns="0" anchor="ctr"/>
            <a:lstStyle/>
            <a:p>
              <a:pPr algn="ctr" eaLnBrk="0" hangingPunct="0"/>
              <a:r>
                <a:rPr lang="en-US" sz="800" b="1">
                  <a:latin typeface="Calibri" pitchFamily="34" charset="0"/>
                  <a:ea typeface="Arial Unicode MS"/>
                  <a:cs typeface="Arial Unicode MS"/>
                </a:rPr>
                <a:t>5</a:t>
              </a:r>
            </a:p>
          </p:txBody>
        </p:sp>
        <p:sp>
          <p:nvSpPr>
            <p:cNvPr id="25687" name="Rectangle 98"/>
            <p:cNvSpPr>
              <a:spLocks noChangeArrowheads="1"/>
            </p:cNvSpPr>
            <p:nvPr/>
          </p:nvSpPr>
          <p:spPr bwMode="auto">
            <a:xfrm>
              <a:off x="3824" y="1171"/>
              <a:ext cx="173" cy="121"/>
            </a:xfrm>
            <a:prstGeom prst="rect">
              <a:avLst/>
            </a:prstGeom>
            <a:solidFill>
              <a:schemeClr val="hlink"/>
            </a:solidFill>
            <a:ln w="3175">
              <a:noFill/>
              <a:miter lim="800000"/>
              <a:headEnd/>
              <a:tailEnd/>
            </a:ln>
          </p:spPr>
          <p:txBody>
            <a:bodyPr wrap="none" lIns="0" tIns="0" rIns="0" bIns="0" anchor="ctr"/>
            <a:lstStyle/>
            <a:p>
              <a:pPr algn="ctr" eaLnBrk="0" hangingPunct="0"/>
              <a:r>
                <a:rPr lang="en-US" sz="800" b="1">
                  <a:latin typeface="Calibri" pitchFamily="34" charset="0"/>
                  <a:ea typeface="Arial Unicode MS"/>
                  <a:cs typeface="Arial Unicode MS"/>
                </a:rPr>
                <a:t>6</a:t>
              </a:r>
            </a:p>
          </p:txBody>
        </p:sp>
        <p:sp>
          <p:nvSpPr>
            <p:cNvPr id="25688" name="Rectangle 99"/>
            <p:cNvSpPr>
              <a:spLocks noChangeArrowheads="1"/>
            </p:cNvSpPr>
            <p:nvPr/>
          </p:nvSpPr>
          <p:spPr bwMode="auto">
            <a:xfrm>
              <a:off x="3997" y="1171"/>
              <a:ext cx="173" cy="121"/>
            </a:xfrm>
            <a:prstGeom prst="rect">
              <a:avLst/>
            </a:prstGeom>
            <a:solidFill>
              <a:schemeClr val="hlink"/>
            </a:solidFill>
            <a:ln w="3175">
              <a:noFill/>
              <a:miter lim="800000"/>
              <a:headEnd/>
              <a:tailEnd/>
            </a:ln>
          </p:spPr>
          <p:txBody>
            <a:bodyPr wrap="none" lIns="0" tIns="0" rIns="0" bIns="0" anchor="ctr"/>
            <a:lstStyle/>
            <a:p>
              <a:pPr algn="ctr" eaLnBrk="0" hangingPunct="0"/>
              <a:r>
                <a:rPr lang="en-US" sz="800" b="1">
                  <a:latin typeface="Calibri" pitchFamily="34" charset="0"/>
                  <a:ea typeface="Arial Unicode MS"/>
                  <a:cs typeface="Arial Unicode MS"/>
                </a:rPr>
                <a:t>7</a:t>
              </a:r>
            </a:p>
          </p:txBody>
        </p:sp>
        <p:sp>
          <p:nvSpPr>
            <p:cNvPr id="25689" name="Rectangle 100"/>
            <p:cNvSpPr>
              <a:spLocks noChangeArrowheads="1"/>
            </p:cNvSpPr>
            <p:nvPr/>
          </p:nvSpPr>
          <p:spPr bwMode="auto">
            <a:xfrm>
              <a:off x="4170" y="1171"/>
              <a:ext cx="173" cy="121"/>
            </a:xfrm>
            <a:prstGeom prst="rect">
              <a:avLst/>
            </a:prstGeom>
            <a:solidFill>
              <a:schemeClr val="hlink"/>
            </a:solidFill>
            <a:ln w="3175">
              <a:noFill/>
              <a:miter lim="800000"/>
              <a:headEnd/>
              <a:tailEnd/>
            </a:ln>
          </p:spPr>
          <p:txBody>
            <a:bodyPr wrap="none" lIns="0" tIns="0" rIns="0" bIns="0" anchor="ctr"/>
            <a:lstStyle/>
            <a:p>
              <a:pPr algn="ctr" eaLnBrk="0" hangingPunct="0"/>
              <a:r>
                <a:rPr lang="en-US" sz="800" b="1">
                  <a:latin typeface="Calibri" pitchFamily="34" charset="0"/>
                  <a:ea typeface="Arial Unicode MS"/>
                  <a:cs typeface="Arial Unicode MS"/>
                </a:rPr>
                <a:t>8</a:t>
              </a:r>
            </a:p>
          </p:txBody>
        </p:sp>
        <p:sp>
          <p:nvSpPr>
            <p:cNvPr id="25690" name="Rectangle 101"/>
            <p:cNvSpPr>
              <a:spLocks noChangeArrowheads="1"/>
            </p:cNvSpPr>
            <p:nvPr/>
          </p:nvSpPr>
          <p:spPr bwMode="auto">
            <a:xfrm>
              <a:off x="4343" y="1171"/>
              <a:ext cx="173" cy="121"/>
            </a:xfrm>
            <a:prstGeom prst="rect">
              <a:avLst/>
            </a:prstGeom>
            <a:solidFill>
              <a:schemeClr val="hlink"/>
            </a:solidFill>
            <a:ln w="3175">
              <a:noFill/>
              <a:miter lim="800000"/>
              <a:headEnd/>
              <a:tailEnd/>
            </a:ln>
          </p:spPr>
          <p:txBody>
            <a:bodyPr wrap="none" lIns="0" tIns="0" rIns="0" bIns="0" anchor="ctr"/>
            <a:lstStyle/>
            <a:p>
              <a:pPr algn="ctr" eaLnBrk="0" hangingPunct="0"/>
              <a:r>
                <a:rPr lang="en-US" sz="800" b="1">
                  <a:latin typeface="Calibri" pitchFamily="34" charset="0"/>
                  <a:ea typeface="Arial Unicode MS"/>
                  <a:cs typeface="Arial Unicode MS"/>
                </a:rPr>
                <a:t>9</a:t>
              </a:r>
            </a:p>
          </p:txBody>
        </p:sp>
        <p:sp>
          <p:nvSpPr>
            <p:cNvPr id="25691" name="Rectangle 102"/>
            <p:cNvSpPr>
              <a:spLocks noChangeArrowheads="1"/>
            </p:cNvSpPr>
            <p:nvPr/>
          </p:nvSpPr>
          <p:spPr bwMode="auto">
            <a:xfrm>
              <a:off x="4516" y="1171"/>
              <a:ext cx="173" cy="121"/>
            </a:xfrm>
            <a:prstGeom prst="rect">
              <a:avLst/>
            </a:prstGeom>
            <a:solidFill>
              <a:schemeClr val="hlink"/>
            </a:solidFill>
            <a:ln w="3175">
              <a:noFill/>
              <a:miter lim="800000"/>
              <a:headEnd/>
              <a:tailEnd/>
            </a:ln>
          </p:spPr>
          <p:txBody>
            <a:bodyPr wrap="none" lIns="0" tIns="0" rIns="0" bIns="0" anchor="ctr"/>
            <a:lstStyle/>
            <a:p>
              <a:pPr algn="ctr" eaLnBrk="0" hangingPunct="0"/>
              <a:r>
                <a:rPr lang="en-US" sz="800" b="1">
                  <a:latin typeface="Calibri" pitchFamily="34" charset="0"/>
                  <a:ea typeface="Arial Unicode MS"/>
                  <a:cs typeface="Arial Unicode MS"/>
                </a:rPr>
                <a:t>10</a:t>
              </a:r>
            </a:p>
          </p:txBody>
        </p:sp>
      </p:grpSp>
      <p:sp>
        <p:nvSpPr>
          <p:cNvPr id="25607" name="Rectangle 104"/>
          <p:cNvSpPr>
            <a:spLocks noChangeArrowheads="1"/>
          </p:cNvSpPr>
          <p:nvPr/>
        </p:nvSpPr>
        <p:spPr bwMode="auto">
          <a:xfrm>
            <a:off x="4937125" y="2078038"/>
            <a:ext cx="2833688" cy="219075"/>
          </a:xfrm>
          <a:prstGeom prst="rect">
            <a:avLst/>
          </a:prstGeom>
          <a:solidFill>
            <a:schemeClr val="accent1"/>
          </a:solidFill>
          <a:ln w="3175" algn="ctr">
            <a:solidFill>
              <a:schemeClr val="tx1"/>
            </a:solidFill>
            <a:miter lim="800000"/>
            <a:headEnd/>
            <a:tailEnd/>
          </a:ln>
        </p:spPr>
        <p:txBody>
          <a:bodyPr wrap="none" lIns="0" tIns="0" rIns="0" bIns="0" anchor="ctr"/>
          <a:lstStyle/>
          <a:p>
            <a:pPr eaLnBrk="0" hangingPunct="0"/>
            <a:endParaRPr lang="hr-HR" sz="2400">
              <a:solidFill>
                <a:schemeClr val="bg1"/>
              </a:solidFill>
              <a:latin typeface="Calibri" pitchFamily="34" charset="0"/>
              <a:ea typeface="Arial Unicode MS"/>
              <a:cs typeface="Arial Unicode MS"/>
            </a:endParaRPr>
          </a:p>
        </p:txBody>
      </p:sp>
      <p:grpSp>
        <p:nvGrpSpPr>
          <p:cNvPr id="25608" name="Group 91"/>
          <p:cNvGrpSpPr>
            <a:grpSpLocks/>
          </p:cNvGrpSpPr>
          <p:nvPr/>
        </p:nvGrpSpPr>
        <p:grpSpPr bwMode="auto">
          <a:xfrm>
            <a:off x="4941888" y="2081213"/>
            <a:ext cx="2835275" cy="233362"/>
            <a:chOff x="2958" y="1171"/>
            <a:chExt cx="1731" cy="121"/>
          </a:xfrm>
        </p:grpSpPr>
        <p:sp>
          <p:nvSpPr>
            <p:cNvPr id="25672" name="Rectangle 77"/>
            <p:cNvSpPr>
              <a:spLocks noChangeArrowheads="1"/>
            </p:cNvSpPr>
            <p:nvPr/>
          </p:nvSpPr>
          <p:spPr bwMode="auto">
            <a:xfrm>
              <a:off x="2958" y="1171"/>
              <a:ext cx="173" cy="121"/>
            </a:xfrm>
            <a:prstGeom prst="rect">
              <a:avLst/>
            </a:prstGeom>
            <a:noFill/>
            <a:ln w="3175">
              <a:noFill/>
              <a:miter lim="800000"/>
              <a:headEnd/>
              <a:tailEnd/>
            </a:ln>
          </p:spPr>
          <p:txBody>
            <a:bodyPr wrap="none" lIns="0" tIns="0" rIns="0" bIns="0" anchor="ctr"/>
            <a:lstStyle/>
            <a:p>
              <a:pPr algn="ctr" eaLnBrk="0" hangingPunct="0"/>
              <a:r>
                <a:rPr lang="en-US" sz="800" b="1">
                  <a:solidFill>
                    <a:schemeClr val="bg1"/>
                  </a:solidFill>
                  <a:latin typeface="Calibri" pitchFamily="34" charset="0"/>
                  <a:ea typeface="Arial Unicode MS"/>
                  <a:cs typeface="Arial Unicode MS"/>
                </a:rPr>
                <a:t>1</a:t>
              </a:r>
            </a:p>
          </p:txBody>
        </p:sp>
        <p:sp>
          <p:nvSpPr>
            <p:cNvPr id="25673" name="Rectangle 80"/>
            <p:cNvSpPr>
              <a:spLocks noChangeArrowheads="1"/>
            </p:cNvSpPr>
            <p:nvPr/>
          </p:nvSpPr>
          <p:spPr bwMode="auto">
            <a:xfrm>
              <a:off x="3131" y="1171"/>
              <a:ext cx="173" cy="121"/>
            </a:xfrm>
            <a:prstGeom prst="rect">
              <a:avLst/>
            </a:prstGeom>
            <a:noFill/>
            <a:ln w="3175">
              <a:noFill/>
              <a:miter lim="800000"/>
              <a:headEnd/>
              <a:tailEnd/>
            </a:ln>
          </p:spPr>
          <p:txBody>
            <a:bodyPr wrap="none" lIns="0" tIns="0" rIns="0" bIns="0" anchor="ctr"/>
            <a:lstStyle/>
            <a:p>
              <a:pPr algn="ctr" eaLnBrk="0" hangingPunct="0"/>
              <a:r>
                <a:rPr lang="en-US" sz="800" b="1">
                  <a:solidFill>
                    <a:schemeClr val="bg1"/>
                  </a:solidFill>
                  <a:latin typeface="Calibri" pitchFamily="34" charset="0"/>
                  <a:ea typeface="Arial Unicode MS"/>
                  <a:cs typeface="Arial Unicode MS"/>
                </a:rPr>
                <a:t>2</a:t>
              </a:r>
            </a:p>
          </p:txBody>
        </p:sp>
        <p:sp>
          <p:nvSpPr>
            <p:cNvPr id="25674" name="Rectangle 81"/>
            <p:cNvSpPr>
              <a:spLocks noChangeArrowheads="1"/>
            </p:cNvSpPr>
            <p:nvPr/>
          </p:nvSpPr>
          <p:spPr bwMode="auto">
            <a:xfrm>
              <a:off x="3304" y="1171"/>
              <a:ext cx="173" cy="121"/>
            </a:xfrm>
            <a:prstGeom prst="rect">
              <a:avLst/>
            </a:prstGeom>
            <a:noFill/>
            <a:ln w="3175">
              <a:noFill/>
              <a:miter lim="800000"/>
              <a:headEnd/>
              <a:tailEnd/>
            </a:ln>
          </p:spPr>
          <p:txBody>
            <a:bodyPr wrap="none" lIns="0" tIns="0" rIns="0" bIns="0" anchor="ctr"/>
            <a:lstStyle/>
            <a:p>
              <a:pPr algn="ctr" eaLnBrk="0" hangingPunct="0"/>
              <a:r>
                <a:rPr lang="en-US" sz="800" b="1">
                  <a:solidFill>
                    <a:schemeClr val="bg1"/>
                  </a:solidFill>
                  <a:latin typeface="Calibri" pitchFamily="34" charset="0"/>
                  <a:ea typeface="Arial Unicode MS"/>
                  <a:cs typeface="Arial Unicode MS"/>
                </a:rPr>
                <a:t>3</a:t>
              </a:r>
            </a:p>
          </p:txBody>
        </p:sp>
        <p:sp>
          <p:nvSpPr>
            <p:cNvPr id="25675" name="Rectangle 82"/>
            <p:cNvSpPr>
              <a:spLocks noChangeArrowheads="1"/>
            </p:cNvSpPr>
            <p:nvPr/>
          </p:nvSpPr>
          <p:spPr bwMode="auto">
            <a:xfrm>
              <a:off x="3477" y="1171"/>
              <a:ext cx="174" cy="121"/>
            </a:xfrm>
            <a:prstGeom prst="rect">
              <a:avLst/>
            </a:prstGeom>
            <a:noFill/>
            <a:ln w="3175">
              <a:noFill/>
              <a:miter lim="800000"/>
              <a:headEnd/>
              <a:tailEnd/>
            </a:ln>
          </p:spPr>
          <p:txBody>
            <a:bodyPr wrap="none" lIns="0" tIns="0" rIns="0" bIns="0" anchor="ctr"/>
            <a:lstStyle/>
            <a:p>
              <a:pPr algn="ctr" eaLnBrk="0" hangingPunct="0"/>
              <a:r>
                <a:rPr lang="en-US" sz="800" b="1">
                  <a:solidFill>
                    <a:schemeClr val="bg1"/>
                  </a:solidFill>
                  <a:latin typeface="Calibri" pitchFamily="34" charset="0"/>
                  <a:ea typeface="Arial Unicode MS"/>
                  <a:cs typeface="Arial Unicode MS"/>
                </a:rPr>
                <a:t>4</a:t>
              </a:r>
            </a:p>
          </p:txBody>
        </p:sp>
        <p:sp>
          <p:nvSpPr>
            <p:cNvPr id="25676" name="Rectangle 83"/>
            <p:cNvSpPr>
              <a:spLocks noChangeArrowheads="1"/>
            </p:cNvSpPr>
            <p:nvPr/>
          </p:nvSpPr>
          <p:spPr bwMode="auto">
            <a:xfrm>
              <a:off x="3651" y="1171"/>
              <a:ext cx="173" cy="121"/>
            </a:xfrm>
            <a:prstGeom prst="rect">
              <a:avLst/>
            </a:prstGeom>
            <a:noFill/>
            <a:ln w="3175">
              <a:noFill/>
              <a:miter lim="800000"/>
              <a:headEnd/>
              <a:tailEnd/>
            </a:ln>
          </p:spPr>
          <p:txBody>
            <a:bodyPr wrap="none" lIns="0" tIns="0" rIns="0" bIns="0" anchor="ctr"/>
            <a:lstStyle/>
            <a:p>
              <a:pPr algn="ctr" eaLnBrk="0" hangingPunct="0"/>
              <a:r>
                <a:rPr lang="en-US" sz="800" b="1">
                  <a:solidFill>
                    <a:schemeClr val="bg1"/>
                  </a:solidFill>
                  <a:latin typeface="Calibri" pitchFamily="34" charset="0"/>
                  <a:ea typeface="Arial Unicode MS"/>
                  <a:cs typeface="Arial Unicode MS"/>
                </a:rPr>
                <a:t>5</a:t>
              </a:r>
            </a:p>
          </p:txBody>
        </p:sp>
        <p:sp>
          <p:nvSpPr>
            <p:cNvPr id="25677" name="Rectangle 84"/>
            <p:cNvSpPr>
              <a:spLocks noChangeArrowheads="1"/>
            </p:cNvSpPr>
            <p:nvPr/>
          </p:nvSpPr>
          <p:spPr bwMode="auto">
            <a:xfrm>
              <a:off x="3824" y="1171"/>
              <a:ext cx="173" cy="121"/>
            </a:xfrm>
            <a:prstGeom prst="rect">
              <a:avLst/>
            </a:prstGeom>
            <a:noFill/>
            <a:ln w="3175">
              <a:noFill/>
              <a:miter lim="800000"/>
              <a:headEnd/>
              <a:tailEnd/>
            </a:ln>
          </p:spPr>
          <p:txBody>
            <a:bodyPr wrap="none" lIns="0" tIns="0" rIns="0" bIns="0" anchor="ctr"/>
            <a:lstStyle/>
            <a:p>
              <a:pPr algn="ctr" eaLnBrk="0" hangingPunct="0"/>
              <a:r>
                <a:rPr lang="en-US" sz="800" b="1">
                  <a:solidFill>
                    <a:schemeClr val="bg1"/>
                  </a:solidFill>
                  <a:latin typeface="Calibri" pitchFamily="34" charset="0"/>
                  <a:ea typeface="Arial Unicode MS"/>
                  <a:cs typeface="Arial Unicode MS"/>
                </a:rPr>
                <a:t>6</a:t>
              </a:r>
            </a:p>
          </p:txBody>
        </p:sp>
        <p:sp>
          <p:nvSpPr>
            <p:cNvPr id="25678" name="Rectangle 85"/>
            <p:cNvSpPr>
              <a:spLocks noChangeArrowheads="1"/>
            </p:cNvSpPr>
            <p:nvPr/>
          </p:nvSpPr>
          <p:spPr bwMode="auto">
            <a:xfrm>
              <a:off x="3997" y="1171"/>
              <a:ext cx="173" cy="121"/>
            </a:xfrm>
            <a:prstGeom prst="rect">
              <a:avLst/>
            </a:prstGeom>
            <a:noFill/>
            <a:ln w="3175">
              <a:noFill/>
              <a:miter lim="800000"/>
              <a:headEnd/>
              <a:tailEnd/>
            </a:ln>
          </p:spPr>
          <p:txBody>
            <a:bodyPr wrap="none" lIns="0" tIns="0" rIns="0" bIns="0" anchor="ctr"/>
            <a:lstStyle/>
            <a:p>
              <a:pPr algn="ctr" eaLnBrk="0" hangingPunct="0"/>
              <a:r>
                <a:rPr lang="en-US" sz="800" b="1">
                  <a:solidFill>
                    <a:schemeClr val="bg1"/>
                  </a:solidFill>
                  <a:latin typeface="Calibri" pitchFamily="34" charset="0"/>
                  <a:ea typeface="Arial Unicode MS"/>
                  <a:cs typeface="Arial Unicode MS"/>
                </a:rPr>
                <a:t>7</a:t>
              </a:r>
            </a:p>
          </p:txBody>
        </p:sp>
        <p:sp>
          <p:nvSpPr>
            <p:cNvPr id="25679" name="Rectangle 86"/>
            <p:cNvSpPr>
              <a:spLocks noChangeArrowheads="1"/>
            </p:cNvSpPr>
            <p:nvPr/>
          </p:nvSpPr>
          <p:spPr bwMode="auto">
            <a:xfrm>
              <a:off x="4170" y="1171"/>
              <a:ext cx="173" cy="121"/>
            </a:xfrm>
            <a:prstGeom prst="rect">
              <a:avLst/>
            </a:prstGeom>
            <a:noFill/>
            <a:ln w="3175">
              <a:noFill/>
              <a:miter lim="800000"/>
              <a:headEnd/>
              <a:tailEnd/>
            </a:ln>
          </p:spPr>
          <p:txBody>
            <a:bodyPr wrap="none" lIns="0" tIns="0" rIns="0" bIns="0" anchor="ctr"/>
            <a:lstStyle/>
            <a:p>
              <a:pPr algn="ctr" eaLnBrk="0" hangingPunct="0"/>
              <a:r>
                <a:rPr lang="en-US" sz="800" b="1">
                  <a:solidFill>
                    <a:schemeClr val="bg1"/>
                  </a:solidFill>
                  <a:latin typeface="Calibri" pitchFamily="34" charset="0"/>
                  <a:ea typeface="Arial Unicode MS"/>
                  <a:cs typeface="Arial Unicode MS"/>
                </a:rPr>
                <a:t>8</a:t>
              </a:r>
            </a:p>
          </p:txBody>
        </p:sp>
        <p:sp>
          <p:nvSpPr>
            <p:cNvPr id="25680" name="Rectangle 88"/>
            <p:cNvSpPr>
              <a:spLocks noChangeArrowheads="1"/>
            </p:cNvSpPr>
            <p:nvPr/>
          </p:nvSpPr>
          <p:spPr bwMode="auto">
            <a:xfrm>
              <a:off x="4343" y="1171"/>
              <a:ext cx="173" cy="121"/>
            </a:xfrm>
            <a:prstGeom prst="rect">
              <a:avLst/>
            </a:prstGeom>
            <a:noFill/>
            <a:ln w="3175">
              <a:noFill/>
              <a:miter lim="800000"/>
              <a:headEnd/>
              <a:tailEnd/>
            </a:ln>
          </p:spPr>
          <p:txBody>
            <a:bodyPr wrap="none" lIns="0" tIns="0" rIns="0" bIns="0" anchor="ctr"/>
            <a:lstStyle/>
            <a:p>
              <a:pPr algn="ctr" eaLnBrk="0" hangingPunct="0"/>
              <a:r>
                <a:rPr lang="en-US" sz="800" b="1">
                  <a:solidFill>
                    <a:schemeClr val="bg1"/>
                  </a:solidFill>
                  <a:latin typeface="Calibri" pitchFamily="34" charset="0"/>
                  <a:ea typeface="Arial Unicode MS"/>
                  <a:cs typeface="Arial Unicode MS"/>
                </a:rPr>
                <a:t>9</a:t>
              </a:r>
            </a:p>
          </p:txBody>
        </p:sp>
        <p:sp>
          <p:nvSpPr>
            <p:cNvPr id="25681" name="Rectangle 89"/>
            <p:cNvSpPr>
              <a:spLocks noChangeArrowheads="1"/>
            </p:cNvSpPr>
            <p:nvPr/>
          </p:nvSpPr>
          <p:spPr bwMode="auto">
            <a:xfrm>
              <a:off x="4516" y="1171"/>
              <a:ext cx="173" cy="121"/>
            </a:xfrm>
            <a:prstGeom prst="rect">
              <a:avLst/>
            </a:prstGeom>
            <a:noFill/>
            <a:ln w="3175">
              <a:noFill/>
              <a:miter lim="800000"/>
              <a:headEnd/>
              <a:tailEnd/>
            </a:ln>
          </p:spPr>
          <p:txBody>
            <a:bodyPr wrap="none" lIns="0" tIns="0" rIns="0" bIns="0" anchor="ctr"/>
            <a:lstStyle/>
            <a:p>
              <a:pPr algn="ctr" eaLnBrk="0" hangingPunct="0"/>
              <a:r>
                <a:rPr lang="en-US" sz="800" b="1">
                  <a:solidFill>
                    <a:schemeClr val="bg1"/>
                  </a:solidFill>
                  <a:latin typeface="Calibri" pitchFamily="34" charset="0"/>
                  <a:ea typeface="Arial Unicode MS"/>
                  <a:cs typeface="Arial Unicode MS"/>
                </a:rPr>
                <a:t>10</a:t>
              </a:r>
            </a:p>
          </p:txBody>
        </p:sp>
      </p:grpSp>
      <p:grpSp>
        <p:nvGrpSpPr>
          <p:cNvPr id="25609" name="Group 5"/>
          <p:cNvGrpSpPr>
            <a:grpSpLocks/>
          </p:cNvGrpSpPr>
          <p:nvPr/>
        </p:nvGrpSpPr>
        <p:grpSpPr bwMode="auto">
          <a:xfrm>
            <a:off x="6169025" y="3981450"/>
            <a:ext cx="1573213" cy="555625"/>
            <a:chOff x="3619" y="2243"/>
            <a:chExt cx="1004" cy="399"/>
          </a:xfrm>
        </p:grpSpPr>
        <p:pic>
          <p:nvPicPr>
            <p:cNvPr id="25666" name="Picture 6" descr="syringe"/>
            <p:cNvPicPr>
              <a:picLocks noChangeAspect="1" noChangeArrowheads="1"/>
            </p:cNvPicPr>
            <p:nvPr/>
          </p:nvPicPr>
          <p:blipFill>
            <a:blip r:embed="rId3" cstate="print"/>
            <a:srcRect/>
            <a:stretch>
              <a:fillRect/>
            </a:stretch>
          </p:blipFill>
          <p:spPr bwMode="auto">
            <a:xfrm>
              <a:off x="3619" y="2243"/>
              <a:ext cx="129" cy="399"/>
            </a:xfrm>
            <a:prstGeom prst="rect">
              <a:avLst/>
            </a:prstGeom>
            <a:noFill/>
            <a:ln w="9525">
              <a:noFill/>
              <a:miter lim="800000"/>
              <a:headEnd/>
              <a:tailEnd/>
            </a:ln>
          </p:spPr>
        </p:pic>
        <p:pic>
          <p:nvPicPr>
            <p:cNvPr id="25667" name="Picture 7" descr="syringe"/>
            <p:cNvPicPr>
              <a:picLocks noChangeAspect="1" noChangeArrowheads="1"/>
            </p:cNvPicPr>
            <p:nvPr/>
          </p:nvPicPr>
          <p:blipFill>
            <a:blip r:embed="rId3" cstate="print"/>
            <a:srcRect/>
            <a:stretch>
              <a:fillRect/>
            </a:stretch>
          </p:blipFill>
          <p:spPr bwMode="auto">
            <a:xfrm>
              <a:off x="4494" y="2243"/>
              <a:ext cx="129" cy="399"/>
            </a:xfrm>
            <a:prstGeom prst="rect">
              <a:avLst/>
            </a:prstGeom>
            <a:noFill/>
            <a:ln w="9525">
              <a:noFill/>
              <a:miter lim="800000"/>
              <a:headEnd/>
              <a:tailEnd/>
            </a:ln>
          </p:spPr>
        </p:pic>
        <p:pic>
          <p:nvPicPr>
            <p:cNvPr id="25668" name="Picture 8" descr="syringe"/>
            <p:cNvPicPr>
              <a:picLocks noChangeAspect="1" noChangeArrowheads="1"/>
            </p:cNvPicPr>
            <p:nvPr/>
          </p:nvPicPr>
          <p:blipFill>
            <a:blip r:embed="rId3" cstate="print"/>
            <a:srcRect/>
            <a:stretch>
              <a:fillRect/>
            </a:stretch>
          </p:blipFill>
          <p:spPr bwMode="auto">
            <a:xfrm>
              <a:off x="4327" y="2243"/>
              <a:ext cx="129" cy="399"/>
            </a:xfrm>
            <a:prstGeom prst="rect">
              <a:avLst/>
            </a:prstGeom>
            <a:noFill/>
            <a:ln w="9525">
              <a:noFill/>
              <a:miter lim="800000"/>
              <a:headEnd/>
              <a:tailEnd/>
            </a:ln>
          </p:spPr>
        </p:pic>
        <p:pic>
          <p:nvPicPr>
            <p:cNvPr id="25669" name="Picture 9" descr="syringe"/>
            <p:cNvPicPr>
              <a:picLocks noChangeAspect="1" noChangeArrowheads="1"/>
            </p:cNvPicPr>
            <p:nvPr/>
          </p:nvPicPr>
          <p:blipFill>
            <a:blip r:embed="rId4" cstate="print"/>
            <a:srcRect/>
            <a:stretch>
              <a:fillRect/>
            </a:stretch>
          </p:blipFill>
          <p:spPr bwMode="auto">
            <a:xfrm>
              <a:off x="4153" y="2243"/>
              <a:ext cx="130" cy="399"/>
            </a:xfrm>
            <a:prstGeom prst="rect">
              <a:avLst/>
            </a:prstGeom>
            <a:noFill/>
            <a:ln w="9525">
              <a:noFill/>
              <a:miter lim="800000"/>
              <a:headEnd/>
              <a:tailEnd/>
            </a:ln>
          </p:spPr>
        </p:pic>
        <p:pic>
          <p:nvPicPr>
            <p:cNvPr id="25670" name="Picture 10" descr="syringe"/>
            <p:cNvPicPr>
              <a:picLocks noChangeAspect="1" noChangeArrowheads="1"/>
            </p:cNvPicPr>
            <p:nvPr/>
          </p:nvPicPr>
          <p:blipFill>
            <a:blip r:embed="rId3" cstate="print"/>
            <a:srcRect/>
            <a:stretch>
              <a:fillRect/>
            </a:stretch>
          </p:blipFill>
          <p:spPr bwMode="auto">
            <a:xfrm>
              <a:off x="3975" y="2243"/>
              <a:ext cx="129" cy="399"/>
            </a:xfrm>
            <a:prstGeom prst="rect">
              <a:avLst/>
            </a:prstGeom>
            <a:noFill/>
            <a:ln w="9525">
              <a:noFill/>
              <a:miter lim="800000"/>
              <a:headEnd/>
              <a:tailEnd/>
            </a:ln>
          </p:spPr>
        </p:pic>
        <p:pic>
          <p:nvPicPr>
            <p:cNvPr id="25671" name="Picture 11" descr="syringe"/>
            <p:cNvPicPr>
              <a:picLocks noChangeAspect="1" noChangeArrowheads="1"/>
            </p:cNvPicPr>
            <p:nvPr/>
          </p:nvPicPr>
          <p:blipFill>
            <a:blip r:embed="rId3" cstate="print"/>
            <a:srcRect/>
            <a:stretch>
              <a:fillRect/>
            </a:stretch>
          </p:blipFill>
          <p:spPr bwMode="auto">
            <a:xfrm>
              <a:off x="3801" y="2243"/>
              <a:ext cx="129" cy="399"/>
            </a:xfrm>
            <a:prstGeom prst="rect">
              <a:avLst/>
            </a:prstGeom>
            <a:noFill/>
            <a:ln w="9525">
              <a:noFill/>
              <a:miter lim="800000"/>
              <a:headEnd/>
              <a:tailEnd/>
            </a:ln>
          </p:spPr>
        </p:pic>
      </p:grpSp>
      <p:pic>
        <p:nvPicPr>
          <p:cNvPr id="25610" name="Picture 15" descr="syringe"/>
          <p:cNvPicPr>
            <a:picLocks noChangeAspect="1" noChangeArrowheads="1"/>
          </p:cNvPicPr>
          <p:nvPr/>
        </p:nvPicPr>
        <p:blipFill>
          <a:blip r:embed="rId5" cstate="print"/>
          <a:srcRect/>
          <a:stretch>
            <a:fillRect/>
          </a:stretch>
        </p:blipFill>
        <p:spPr bwMode="auto">
          <a:xfrm>
            <a:off x="3340100" y="2432050"/>
            <a:ext cx="201613" cy="528638"/>
          </a:xfrm>
          <a:prstGeom prst="rect">
            <a:avLst/>
          </a:prstGeom>
          <a:noFill/>
          <a:ln w="9525">
            <a:noFill/>
            <a:miter lim="800000"/>
            <a:headEnd/>
            <a:tailEnd/>
          </a:ln>
        </p:spPr>
      </p:pic>
      <p:pic>
        <p:nvPicPr>
          <p:cNvPr id="25611" name="Picture 16" descr="syringe"/>
          <p:cNvPicPr>
            <a:picLocks noChangeAspect="1" noChangeArrowheads="1"/>
          </p:cNvPicPr>
          <p:nvPr/>
        </p:nvPicPr>
        <p:blipFill>
          <a:blip r:embed="rId6" cstate="print"/>
          <a:srcRect/>
          <a:stretch>
            <a:fillRect/>
          </a:stretch>
        </p:blipFill>
        <p:spPr bwMode="auto">
          <a:xfrm>
            <a:off x="3046413" y="2432050"/>
            <a:ext cx="200025" cy="528638"/>
          </a:xfrm>
          <a:prstGeom prst="rect">
            <a:avLst/>
          </a:prstGeom>
          <a:noFill/>
          <a:ln w="9525">
            <a:noFill/>
            <a:miter lim="800000"/>
            <a:headEnd/>
            <a:tailEnd/>
          </a:ln>
        </p:spPr>
      </p:pic>
      <p:pic>
        <p:nvPicPr>
          <p:cNvPr id="25612" name="Picture 17" descr="syringe"/>
          <p:cNvPicPr>
            <a:picLocks noChangeAspect="1" noChangeArrowheads="1"/>
          </p:cNvPicPr>
          <p:nvPr/>
        </p:nvPicPr>
        <p:blipFill>
          <a:blip r:embed="rId5" cstate="print"/>
          <a:srcRect/>
          <a:stretch>
            <a:fillRect/>
          </a:stretch>
        </p:blipFill>
        <p:spPr bwMode="auto">
          <a:xfrm>
            <a:off x="2738438" y="2432050"/>
            <a:ext cx="203200" cy="528638"/>
          </a:xfrm>
          <a:prstGeom prst="rect">
            <a:avLst/>
          </a:prstGeom>
          <a:noFill/>
          <a:ln w="9525">
            <a:noFill/>
            <a:miter lim="800000"/>
            <a:headEnd/>
            <a:tailEnd/>
          </a:ln>
        </p:spPr>
      </p:pic>
      <p:pic>
        <p:nvPicPr>
          <p:cNvPr id="25613" name="Picture 18" descr="syringe"/>
          <p:cNvPicPr>
            <a:picLocks noChangeAspect="1" noChangeArrowheads="1"/>
          </p:cNvPicPr>
          <p:nvPr/>
        </p:nvPicPr>
        <p:blipFill>
          <a:blip r:embed="rId5" cstate="print"/>
          <a:srcRect/>
          <a:stretch>
            <a:fillRect/>
          </a:stretch>
        </p:blipFill>
        <p:spPr bwMode="auto">
          <a:xfrm>
            <a:off x="2466975" y="2432050"/>
            <a:ext cx="201613" cy="528638"/>
          </a:xfrm>
          <a:prstGeom prst="rect">
            <a:avLst/>
          </a:prstGeom>
          <a:noFill/>
          <a:ln w="9525">
            <a:noFill/>
            <a:miter lim="800000"/>
            <a:headEnd/>
            <a:tailEnd/>
          </a:ln>
        </p:spPr>
      </p:pic>
      <p:pic>
        <p:nvPicPr>
          <p:cNvPr id="25614" name="Picture 19" descr="syringe"/>
          <p:cNvPicPr>
            <a:picLocks noChangeAspect="1" noChangeArrowheads="1"/>
          </p:cNvPicPr>
          <p:nvPr/>
        </p:nvPicPr>
        <p:blipFill>
          <a:blip r:embed="rId5" cstate="print"/>
          <a:srcRect/>
          <a:stretch>
            <a:fillRect/>
          </a:stretch>
        </p:blipFill>
        <p:spPr bwMode="auto">
          <a:xfrm>
            <a:off x="2173288" y="2432050"/>
            <a:ext cx="201612" cy="528638"/>
          </a:xfrm>
          <a:prstGeom prst="rect">
            <a:avLst/>
          </a:prstGeom>
          <a:noFill/>
          <a:ln w="9525">
            <a:noFill/>
            <a:miter lim="800000"/>
            <a:headEnd/>
            <a:tailEnd/>
          </a:ln>
        </p:spPr>
      </p:pic>
      <p:pic>
        <p:nvPicPr>
          <p:cNvPr id="25615" name="Picture 20" descr="syringe"/>
          <p:cNvPicPr>
            <a:picLocks noChangeAspect="1" noChangeArrowheads="1"/>
          </p:cNvPicPr>
          <p:nvPr/>
        </p:nvPicPr>
        <p:blipFill>
          <a:blip r:embed="rId5" cstate="print"/>
          <a:srcRect/>
          <a:stretch>
            <a:fillRect/>
          </a:stretch>
        </p:blipFill>
        <p:spPr bwMode="auto">
          <a:xfrm>
            <a:off x="1882775" y="2432050"/>
            <a:ext cx="201613" cy="528638"/>
          </a:xfrm>
          <a:prstGeom prst="rect">
            <a:avLst/>
          </a:prstGeom>
          <a:noFill/>
          <a:ln w="9525">
            <a:noFill/>
            <a:miter lim="800000"/>
            <a:headEnd/>
            <a:tailEnd/>
          </a:ln>
        </p:spPr>
      </p:pic>
      <p:pic>
        <p:nvPicPr>
          <p:cNvPr id="25616" name="Picture 21" descr="syringe"/>
          <p:cNvPicPr>
            <a:picLocks noChangeAspect="1" noChangeArrowheads="1"/>
          </p:cNvPicPr>
          <p:nvPr/>
        </p:nvPicPr>
        <p:blipFill>
          <a:blip r:embed="rId5" cstate="print"/>
          <a:srcRect/>
          <a:stretch>
            <a:fillRect/>
          </a:stretch>
        </p:blipFill>
        <p:spPr bwMode="auto">
          <a:xfrm>
            <a:off x="1587500" y="2432050"/>
            <a:ext cx="201613" cy="528638"/>
          </a:xfrm>
          <a:prstGeom prst="rect">
            <a:avLst/>
          </a:prstGeom>
          <a:noFill/>
          <a:ln w="9525">
            <a:noFill/>
            <a:miter lim="800000"/>
            <a:headEnd/>
            <a:tailEnd/>
          </a:ln>
        </p:spPr>
      </p:pic>
      <p:pic>
        <p:nvPicPr>
          <p:cNvPr id="25617" name="Picture 22" descr="syringe"/>
          <p:cNvPicPr>
            <a:picLocks noChangeAspect="1" noChangeArrowheads="1"/>
          </p:cNvPicPr>
          <p:nvPr/>
        </p:nvPicPr>
        <p:blipFill>
          <a:blip r:embed="rId6" cstate="print"/>
          <a:srcRect/>
          <a:stretch>
            <a:fillRect/>
          </a:stretch>
        </p:blipFill>
        <p:spPr bwMode="auto">
          <a:xfrm>
            <a:off x="1293813" y="2432050"/>
            <a:ext cx="200025" cy="528638"/>
          </a:xfrm>
          <a:prstGeom prst="rect">
            <a:avLst/>
          </a:prstGeom>
          <a:noFill/>
          <a:ln w="9525">
            <a:noFill/>
            <a:miter lim="800000"/>
            <a:headEnd/>
            <a:tailEnd/>
          </a:ln>
        </p:spPr>
      </p:pic>
      <p:pic>
        <p:nvPicPr>
          <p:cNvPr id="25618" name="Picture 23" descr="syringe"/>
          <p:cNvPicPr>
            <a:picLocks noChangeAspect="1" noChangeArrowheads="1"/>
          </p:cNvPicPr>
          <p:nvPr/>
        </p:nvPicPr>
        <p:blipFill>
          <a:blip r:embed="rId5" cstate="print"/>
          <a:srcRect/>
          <a:stretch>
            <a:fillRect/>
          </a:stretch>
        </p:blipFill>
        <p:spPr bwMode="auto">
          <a:xfrm>
            <a:off x="998538" y="2432050"/>
            <a:ext cx="201612" cy="528638"/>
          </a:xfrm>
          <a:prstGeom prst="rect">
            <a:avLst/>
          </a:prstGeom>
          <a:noFill/>
          <a:ln w="9525">
            <a:noFill/>
            <a:miter lim="800000"/>
            <a:headEnd/>
            <a:tailEnd/>
          </a:ln>
        </p:spPr>
      </p:pic>
      <p:pic>
        <p:nvPicPr>
          <p:cNvPr id="25619" name="Picture 24" descr="syringe"/>
          <p:cNvPicPr>
            <a:picLocks noChangeAspect="1" noChangeArrowheads="1"/>
          </p:cNvPicPr>
          <p:nvPr/>
        </p:nvPicPr>
        <p:blipFill>
          <a:blip r:embed="rId5" cstate="print"/>
          <a:srcRect/>
          <a:stretch>
            <a:fillRect/>
          </a:stretch>
        </p:blipFill>
        <p:spPr bwMode="auto">
          <a:xfrm>
            <a:off x="4678363" y="2432050"/>
            <a:ext cx="201612" cy="528638"/>
          </a:xfrm>
          <a:prstGeom prst="rect">
            <a:avLst/>
          </a:prstGeom>
          <a:noFill/>
          <a:ln w="9525">
            <a:noFill/>
            <a:miter lim="800000"/>
            <a:headEnd/>
            <a:tailEnd/>
          </a:ln>
        </p:spPr>
      </p:pic>
      <p:pic>
        <p:nvPicPr>
          <p:cNvPr id="25620" name="Picture 25" descr="syringe"/>
          <p:cNvPicPr>
            <a:picLocks noChangeAspect="1" noChangeArrowheads="1"/>
          </p:cNvPicPr>
          <p:nvPr/>
        </p:nvPicPr>
        <p:blipFill>
          <a:blip r:embed="rId5" cstate="print"/>
          <a:srcRect/>
          <a:stretch>
            <a:fillRect/>
          </a:stretch>
        </p:blipFill>
        <p:spPr bwMode="auto">
          <a:xfrm>
            <a:off x="4448175" y="2432050"/>
            <a:ext cx="201613" cy="528638"/>
          </a:xfrm>
          <a:prstGeom prst="rect">
            <a:avLst/>
          </a:prstGeom>
          <a:noFill/>
          <a:ln w="9525">
            <a:noFill/>
            <a:miter lim="800000"/>
            <a:headEnd/>
            <a:tailEnd/>
          </a:ln>
        </p:spPr>
      </p:pic>
      <p:pic>
        <p:nvPicPr>
          <p:cNvPr id="25621" name="Picture 26" descr="syringe"/>
          <p:cNvPicPr>
            <a:picLocks noChangeAspect="1" noChangeArrowheads="1"/>
          </p:cNvPicPr>
          <p:nvPr/>
        </p:nvPicPr>
        <p:blipFill>
          <a:blip r:embed="rId5" cstate="print"/>
          <a:srcRect/>
          <a:stretch>
            <a:fillRect/>
          </a:stretch>
        </p:blipFill>
        <p:spPr bwMode="auto">
          <a:xfrm>
            <a:off x="4176713" y="2432050"/>
            <a:ext cx="203200" cy="528638"/>
          </a:xfrm>
          <a:prstGeom prst="rect">
            <a:avLst/>
          </a:prstGeom>
          <a:noFill/>
          <a:ln w="9525">
            <a:noFill/>
            <a:miter lim="800000"/>
            <a:headEnd/>
            <a:tailEnd/>
          </a:ln>
        </p:spPr>
      </p:pic>
      <p:pic>
        <p:nvPicPr>
          <p:cNvPr id="25622" name="Picture 27" descr="syringe"/>
          <p:cNvPicPr>
            <a:picLocks noChangeAspect="1" noChangeArrowheads="1"/>
          </p:cNvPicPr>
          <p:nvPr/>
        </p:nvPicPr>
        <p:blipFill>
          <a:blip r:embed="rId5" cstate="print"/>
          <a:srcRect/>
          <a:stretch>
            <a:fillRect/>
          </a:stretch>
        </p:blipFill>
        <p:spPr bwMode="auto">
          <a:xfrm>
            <a:off x="3897313" y="2432050"/>
            <a:ext cx="201612" cy="528638"/>
          </a:xfrm>
          <a:prstGeom prst="rect">
            <a:avLst/>
          </a:prstGeom>
          <a:noFill/>
          <a:ln w="9525">
            <a:noFill/>
            <a:miter lim="800000"/>
            <a:headEnd/>
            <a:tailEnd/>
          </a:ln>
        </p:spPr>
      </p:pic>
      <p:pic>
        <p:nvPicPr>
          <p:cNvPr id="25623" name="Picture 28" descr="syringe"/>
          <p:cNvPicPr>
            <a:picLocks noChangeAspect="1" noChangeArrowheads="1"/>
          </p:cNvPicPr>
          <p:nvPr/>
        </p:nvPicPr>
        <p:blipFill>
          <a:blip r:embed="rId6" cstate="print"/>
          <a:srcRect/>
          <a:stretch>
            <a:fillRect/>
          </a:stretch>
        </p:blipFill>
        <p:spPr bwMode="auto">
          <a:xfrm>
            <a:off x="3625850" y="2432050"/>
            <a:ext cx="200025" cy="528638"/>
          </a:xfrm>
          <a:prstGeom prst="rect">
            <a:avLst/>
          </a:prstGeom>
          <a:noFill/>
          <a:ln w="9525">
            <a:noFill/>
            <a:miter lim="800000"/>
            <a:headEnd/>
            <a:tailEnd/>
          </a:ln>
        </p:spPr>
      </p:pic>
      <p:pic>
        <p:nvPicPr>
          <p:cNvPr id="25624" name="Picture 29" descr="syringe"/>
          <p:cNvPicPr>
            <a:picLocks noChangeAspect="1" noChangeArrowheads="1"/>
          </p:cNvPicPr>
          <p:nvPr/>
        </p:nvPicPr>
        <p:blipFill>
          <a:blip r:embed="rId7" cstate="print"/>
          <a:srcRect/>
          <a:stretch>
            <a:fillRect/>
          </a:stretch>
        </p:blipFill>
        <p:spPr bwMode="auto">
          <a:xfrm>
            <a:off x="6097588" y="2432050"/>
            <a:ext cx="204787" cy="528638"/>
          </a:xfrm>
          <a:prstGeom prst="rect">
            <a:avLst/>
          </a:prstGeom>
          <a:noFill/>
          <a:ln w="9525">
            <a:noFill/>
            <a:miter lim="800000"/>
            <a:headEnd/>
            <a:tailEnd/>
          </a:ln>
        </p:spPr>
      </p:pic>
      <p:pic>
        <p:nvPicPr>
          <p:cNvPr id="25625" name="Picture 30" descr="syringe"/>
          <p:cNvPicPr>
            <a:picLocks noChangeAspect="1" noChangeArrowheads="1"/>
          </p:cNvPicPr>
          <p:nvPr/>
        </p:nvPicPr>
        <p:blipFill>
          <a:blip r:embed="rId7" cstate="print"/>
          <a:srcRect/>
          <a:stretch>
            <a:fillRect/>
          </a:stretch>
        </p:blipFill>
        <p:spPr bwMode="auto">
          <a:xfrm>
            <a:off x="5813425" y="2432050"/>
            <a:ext cx="204788" cy="528638"/>
          </a:xfrm>
          <a:prstGeom prst="rect">
            <a:avLst/>
          </a:prstGeom>
          <a:noFill/>
          <a:ln w="9525">
            <a:noFill/>
            <a:miter lim="800000"/>
            <a:headEnd/>
            <a:tailEnd/>
          </a:ln>
        </p:spPr>
      </p:pic>
      <p:pic>
        <p:nvPicPr>
          <p:cNvPr id="25626" name="Picture 31" descr="syringe"/>
          <p:cNvPicPr>
            <a:picLocks noChangeAspect="1" noChangeArrowheads="1"/>
          </p:cNvPicPr>
          <p:nvPr/>
        </p:nvPicPr>
        <p:blipFill>
          <a:blip r:embed="rId5" cstate="print"/>
          <a:srcRect/>
          <a:stretch>
            <a:fillRect/>
          </a:stretch>
        </p:blipFill>
        <p:spPr bwMode="auto">
          <a:xfrm>
            <a:off x="5529263" y="2432050"/>
            <a:ext cx="201612" cy="528638"/>
          </a:xfrm>
          <a:prstGeom prst="rect">
            <a:avLst/>
          </a:prstGeom>
          <a:noFill/>
          <a:ln w="9525">
            <a:noFill/>
            <a:miter lim="800000"/>
            <a:headEnd/>
            <a:tailEnd/>
          </a:ln>
        </p:spPr>
      </p:pic>
      <p:pic>
        <p:nvPicPr>
          <p:cNvPr id="25627" name="Picture 32" descr="syringe"/>
          <p:cNvPicPr>
            <a:picLocks noChangeAspect="1" noChangeArrowheads="1"/>
          </p:cNvPicPr>
          <p:nvPr/>
        </p:nvPicPr>
        <p:blipFill>
          <a:blip r:embed="rId5" cstate="print"/>
          <a:srcRect/>
          <a:stretch>
            <a:fillRect/>
          </a:stretch>
        </p:blipFill>
        <p:spPr bwMode="auto">
          <a:xfrm>
            <a:off x="5245100" y="2432050"/>
            <a:ext cx="203200" cy="528638"/>
          </a:xfrm>
          <a:prstGeom prst="rect">
            <a:avLst/>
          </a:prstGeom>
          <a:noFill/>
          <a:ln w="9525">
            <a:noFill/>
            <a:miter lim="800000"/>
            <a:headEnd/>
            <a:tailEnd/>
          </a:ln>
        </p:spPr>
      </p:pic>
      <p:pic>
        <p:nvPicPr>
          <p:cNvPr id="25628" name="Picture 33" descr="syringe"/>
          <p:cNvPicPr>
            <a:picLocks noChangeAspect="1" noChangeArrowheads="1"/>
          </p:cNvPicPr>
          <p:nvPr/>
        </p:nvPicPr>
        <p:blipFill>
          <a:blip r:embed="rId5" cstate="print"/>
          <a:srcRect/>
          <a:stretch>
            <a:fillRect/>
          </a:stretch>
        </p:blipFill>
        <p:spPr bwMode="auto">
          <a:xfrm>
            <a:off x="4959350" y="2432050"/>
            <a:ext cx="203200" cy="528638"/>
          </a:xfrm>
          <a:prstGeom prst="rect">
            <a:avLst/>
          </a:prstGeom>
          <a:noFill/>
          <a:ln w="9525">
            <a:noFill/>
            <a:miter lim="800000"/>
            <a:headEnd/>
            <a:tailEnd/>
          </a:ln>
        </p:spPr>
      </p:pic>
      <p:pic>
        <p:nvPicPr>
          <p:cNvPr id="25629" name="Picture 34" descr="syringe"/>
          <p:cNvPicPr>
            <a:picLocks noChangeAspect="1" noChangeArrowheads="1"/>
          </p:cNvPicPr>
          <p:nvPr/>
        </p:nvPicPr>
        <p:blipFill>
          <a:blip r:embed="rId5" cstate="print"/>
          <a:srcRect/>
          <a:stretch>
            <a:fillRect/>
          </a:stretch>
        </p:blipFill>
        <p:spPr bwMode="auto">
          <a:xfrm>
            <a:off x="7521575" y="2432050"/>
            <a:ext cx="201613" cy="528638"/>
          </a:xfrm>
          <a:prstGeom prst="rect">
            <a:avLst/>
          </a:prstGeom>
          <a:noFill/>
          <a:ln w="9525">
            <a:noFill/>
            <a:miter lim="800000"/>
            <a:headEnd/>
            <a:tailEnd/>
          </a:ln>
        </p:spPr>
      </p:pic>
      <p:pic>
        <p:nvPicPr>
          <p:cNvPr id="25630" name="Picture 35" descr="syringe"/>
          <p:cNvPicPr>
            <a:picLocks noChangeAspect="1" noChangeArrowheads="1"/>
          </p:cNvPicPr>
          <p:nvPr/>
        </p:nvPicPr>
        <p:blipFill>
          <a:blip r:embed="rId6" cstate="print"/>
          <a:srcRect/>
          <a:stretch>
            <a:fillRect/>
          </a:stretch>
        </p:blipFill>
        <p:spPr bwMode="auto">
          <a:xfrm>
            <a:off x="7239000" y="2432050"/>
            <a:ext cx="200025" cy="528638"/>
          </a:xfrm>
          <a:prstGeom prst="rect">
            <a:avLst/>
          </a:prstGeom>
          <a:noFill/>
          <a:ln w="9525">
            <a:noFill/>
            <a:miter lim="800000"/>
            <a:headEnd/>
            <a:tailEnd/>
          </a:ln>
        </p:spPr>
      </p:pic>
      <p:pic>
        <p:nvPicPr>
          <p:cNvPr id="25631" name="Picture 36" descr="syringe"/>
          <p:cNvPicPr>
            <a:picLocks noChangeAspect="1" noChangeArrowheads="1"/>
          </p:cNvPicPr>
          <p:nvPr/>
        </p:nvPicPr>
        <p:blipFill>
          <a:blip r:embed="rId8" cstate="print"/>
          <a:srcRect/>
          <a:stretch>
            <a:fillRect/>
          </a:stretch>
        </p:blipFill>
        <p:spPr bwMode="auto">
          <a:xfrm>
            <a:off x="6951663" y="2432050"/>
            <a:ext cx="204787" cy="528638"/>
          </a:xfrm>
          <a:prstGeom prst="rect">
            <a:avLst/>
          </a:prstGeom>
          <a:noFill/>
          <a:ln w="9525">
            <a:noFill/>
            <a:miter lim="800000"/>
            <a:headEnd/>
            <a:tailEnd/>
          </a:ln>
        </p:spPr>
      </p:pic>
      <p:pic>
        <p:nvPicPr>
          <p:cNvPr id="25632" name="Picture 37" descr="syringe"/>
          <p:cNvPicPr>
            <a:picLocks noChangeAspect="1" noChangeArrowheads="1"/>
          </p:cNvPicPr>
          <p:nvPr/>
        </p:nvPicPr>
        <p:blipFill>
          <a:blip r:embed="rId5" cstate="print"/>
          <a:srcRect/>
          <a:stretch>
            <a:fillRect/>
          </a:stretch>
        </p:blipFill>
        <p:spPr bwMode="auto">
          <a:xfrm>
            <a:off x="6669088" y="2432050"/>
            <a:ext cx="201612" cy="528638"/>
          </a:xfrm>
          <a:prstGeom prst="rect">
            <a:avLst/>
          </a:prstGeom>
          <a:noFill/>
          <a:ln w="9525">
            <a:noFill/>
            <a:miter lim="800000"/>
            <a:headEnd/>
            <a:tailEnd/>
          </a:ln>
        </p:spPr>
      </p:pic>
      <p:pic>
        <p:nvPicPr>
          <p:cNvPr id="25633" name="Picture 38" descr="syringe"/>
          <p:cNvPicPr>
            <a:picLocks noChangeAspect="1" noChangeArrowheads="1"/>
          </p:cNvPicPr>
          <p:nvPr/>
        </p:nvPicPr>
        <p:blipFill>
          <a:blip r:embed="rId5" cstate="print"/>
          <a:srcRect/>
          <a:stretch>
            <a:fillRect/>
          </a:stretch>
        </p:blipFill>
        <p:spPr bwMode="auto">
          <a:xfrm>
            <a:off x="6383338" y="2432050"/>
            <a:ext cx="203200" cy="528638"/>
          </a:xfrm>
          <a:prstGeom prst="rect">
            <a:avLst/>
          </a:prstGeom>
          <a:noFill/>
          <a:ln w="9525">
            <a:noFill/>
            <a:miter lim="800000"/>
            <a:headEnd/>
            <a:tailEnd/>
          </a:ln>
        </p:spPr>
      </p:pic>
      <p:pic>
        <p:nvPicPr>
          <p:cNvPr id="25634" name="Picture 53" descr="puregonPen"/>
          <p:cNvPicPr>
            <a:picLocks noChangeAspect="1" noChangeArrowheads="1"/>
          </p:cNvPicPr>
          <p:nvPr/>
        </p:nvPicPr>
        <p:blipFill>
          <a:blip r:embed="rId9" cstate="print"/>
          <a:srcRect/>
          <a:stretch>
            <a:fillRect/>
          </a:stretch>
        </p:blipFill>
        <p:spPr bwMode="auto">
          <a:xfrm>
            <a:off x="7499350" y="1470025"/>
            <a:ext cx="290513" cy="587375"/>
          </a:xfrm>
          <a:prstGeom prst="rect">
            <a:avLst/>
          </a:prstGeom>
          <a:noFill/>
          <a:ln w="9525">
            <a:noFill/>
            <a:miter lim="800000"/>
            <a:headEnd/>
            <a:tailEnd/>
          </a:ln>
        </p:spPr>
      </p:pic>
      <p:pic>
        <p:nvPicPr>
          <p:cNvPr id="25635" name="Picture 54" descr="puregonPen"/>
          <p:cNvPicPr>
            <a:picLocks noChangeAspect="1" noChangeArrowheads="1"/>
          </p:cNvPicPr>
          <p:nvPr/>
        </p:nvPicPr>
        <p:blipFill>
          <a:blip r:embed="rId9" cstate="print"/>
          <a:srcRect/>
          <a:stretch>
            <a:fillRect/>
          </a:stretch>
        </p:blipFill>
        <p:spPr bwMode="auto">
          <a:xfrm>
            <a:off x="7218363" y="1470025"/>
            <a:ext cx="290512" cy="587375"/>
          </a:xfrm>
          <a:prstGeom prst="rect">
            <a:avLst/>
          </a:prstGeom>
          <a:noFill/>
          <a:ln w="9525">
            <a:noFill/>
            <a:miter lim="800000"/>
            <a:headEnd/>
            <a:tailEnd/>
          </a:ln>
        </p:spPr>
      </p:pic>
      <p:pic>
        <p:nvPicPr>
          <p:cNvPr id="25636" name="Picture 55" descr="puregonPen"/>
          <p:cNvPicPr>
            <a:picLocks noChangeAspect="1" noChangeArrowheads="1"/>
          </p:cNvPicPr>
          <p:nvPr/>
        </p:nvPicPr>
        <p:blipFill>
          <a:blip r:embed="rId10" cstate="print"/>
          <a:srcRect/>
          <a:stretch>
            <a:fillRect/>
          </a:stretch>
        </p:blipFill>
        <p:spPr bwMode="auto">
          <a:xfrm>
            <a:off x="6937375" y="1470025"/>
            <a:ext cx="288925" cy="587375"/>
          </a:xfrm>
          <a:prstGeom prst="rect">
            <a:avLst/>
          </a:prstGeom>
          <a:noFill/>
          <a:ln w="9525">
            <a:noFill/>
            <a:miter lim="800000"/>
            <a:headEnd/>
            <a:tailEnd/>
          </a:ln>
        </p:spPr>
      </p:pic>
      <p:pic>
        <p:nvPicPr>
          <p:cNvPr id="25637" name="Picture 56" descr="puregonPen"/>
          <p:cNvPicPr>
            <a:picLocks noChangeAspect="1" noChangeArrowheads="1"/>
          </p:cNvPicPr>
          <p:nvPr/>
        </p:nvPicPr>
        <p:blipFill>
          <a:blip r:embed="rId10" cstate="print"/>
          <a:srcRect/>
          <a:stretch>
            <a:fillRect/>
          </a:stretch>
        </p:blipFill>
        <p:spPr bwMode="auto">
          <a:xfrm>
            <a:off x="6654800" y="1470025"/>
            <a:ext cx="288925" cy="587375"/>
          </a:xfrm>
          <a:prstGeom prst="rect">
            <a:avLst/>
          </a:prstGeom>
          <a:noFill/>
          <a:ln w="9525">
            <a:noFill/>
            <a:miter lim="800000"/>
            <a:headEnd/>
            <a:tailEnd/>
          </a:ln>
        </p:spPr>
      </p:pic>
      <p:pic>
        <p:nvPicPr>
          <p:cNvPr id="25638" name="Picture 57" descr="puregonPen"/>
          <p:cNvPicPr>
            <a:picLocks noChangeAspect="1" noChangeArrowheads="1"/>
          </p:cNvPicPr>
          <p:nvPr/>
        </p:nvPicPr>
        <p:blipFill>
          <a:blip r:embed="rId9" cstate="print"/>
          <a:srcRect/>
          <a:stretch>
            <a:fillRect/>
          </a:stretch>
        </p:blipFill>
        <p:spPr bwMode="auto">
          <a:xfrm>
            <a:off x="6372225" y="1470025"/>
            <a:ext cx="290513" cy="587375"/>
          </a:xfrm>
          <a:prstGeom prst="rect">
            <a:avLst/>
          </a:prstGeom>
          <a:noFill/>
          <a:ln w="9525">
            <a:noFill/>
            <a:miter lim="800000"/>
            <a:headEnd/>
            <a:tailEnd/>
          </a:ln>
        </p:spPr>
      </p:pic>
      <p:pic>
        <p:nvPicPr>
          <p:cNvPr id="25639" name="Picture 58" descr="puregonPen"/>
          <p:cNvPicPr>
            <a:picLocks noChangeAspect="1" noChangeArrowheads="1"/>
          </p:cNvPicPr>
          <p:nvPr/>
        </p:nvPicPr>
        <p:blipFill>
          <a:blip r:embed="rId10" cstate="print"/>
          <a:srcRect/>
          <a:stretch>
            <a:fillRect/>
          </a:stretch>
        </p:blipFill>
        <p:spPr bwMode="auto">
          <a:xfrm>
            <a:off x="6089650" y="1470025"/>
            <a:ext cx="288925" cy="587375"/>
          </a:xfrm>
          <a:prstGeom prst="rect">
            <a:avLst/>
          </a:prstGeom>
          <a:noFill/>
          <a:ln w="9525">
            <a:noFill/>
            <a:miter lim="800000"/>
            <a:headEnd/>
            <a:tailEnd/>
          </a:ln>
        </p:spPr>
      </p:pic>
      <p:pic>
        <p:nvPicPr>
          <p:cNvPr id="25640" name="Picture 59" descr="puregonPen"/>
          <p:cNvPicPr>
            <a:picLocks noChangeAspect="1" noChangeArrowheads="1"/>
          </p:cNvPicPr>
          <p:nvPr/>
        </p:nvPicPr>
        <p:blipFill>
          <a:blip r:embed="rId10" cstate="print"/>
          <a:srcRect/>
          <a:stretch>
            <a:fillRect/>
          </a:stretch>
        </p:blipFill>
        <p:spPr bwMode="auto">
          <a:xfrm>
            <a:off x="5807075" y="1470025"/>
            <a:ext cx="288925" cy="587375"/>
          </a:xfrm>
          <a:prstGeom prst="rect">
            <a:avLst/>
          </a:prstGeom>
          <a:noFill/>
          <a:ln w="9525">
            <a:noFill/>
            <a:miter lim="800000"/>
            <a:headEnd/>
            <a:tailEnd/>
          </a:ln>
        </p:spPr>
      </p:pic>
      <p:pic>
        <p:nvPicPr>
          <p:cNvPr id="25641" name="Picture 60" descr="puregonPen"/>
          <p:cNvPicPr>
            <a:picLocks noChangeAspect="1" noChangeArrowheads="1"/>
          </p:cNvPicPr>
          <p:nvPr/>
        </p:nvPicPr>
        <p:blipFill>
          <a:blip r:embed="rId9" cstate="print"/>
          <a:srcRect/>
          <a:stretch>
            <a:fillRect/>
          </a:stretch>
        </p:blipFill>
        <p:spPr bwMode="auto">
          <a:xfrm>
            <a:off x="5522913" y="1470025"/>
            <a:ext cx="290512" cy="587375"/>
          </a:xfrm>
          <a:prstGeom prst="rect">
            <a:avLst/>
          </a:prstGeom>
          <a:noFill/>
          <a:ln w="9525">
            <a:noFill/>
            <a:miter lim="800000"/>
            <a:headEnd/>
            <a:tailEnd/>
          </a:ln>
        </p:spPr>
      </p:pic>
      <p:pic>
        <p:nvPicPr>
          <p:cNvPr id="25642" name="Picture 61" descr="puregonPen"/>
          <p:cNvPicPr>
            <a:picLocks noChangeAspect="1" noChangeArrowheads="1"/>
          </p:cNvPicPr>
          <p:nvPr/>
        </p:nvPicPr>
        <p:blipFill>
          <a:blip r:embed="rId9" cstate="print"/>
          <a:srcRect/>
          <a:stretch>
            <a:fillRect/>
          </a:stretch>
        </p:blipFill>
        <p:spPr bwMode="auto">
          <a:xfrm>
            <a:off x="5241925" y="1470025"/>
            <a:ext cx="290513" cy="587375"/>
          </a:xfrm>
          <a:prstGeom prst="rect">
            <a:avLst/>
          </a:prstGeom>
          <a:noFill/>
          <a:ln w="9525">
            <a:noFill/>
            <a:miter lim="800000"/>
            <a:headEnd/>
            <a:tailEnd/>
          </a:ln>
        </p:spPr>
      </p:pic>
      <p:pic>
        <p:nvPicPr>
          <p:cNvPr id="25643" name="Picture 62" descr="puregonPen"/>
          <p:cNvPicPr>
            <a:picLocks noChangeAspect="1" noChangeArrowheads="1"/>
          </p:cNvPicPr>
          <p:nvPr/>
        </p:nvPicPr>
        <p:blipFill>
          <a:blip r:embed="rId10" cstate="print"/>
          <a:srcRect/>
          <a:stretch>
            <a:fillRect/>
          </a:stretch>
        </p:blipFill>
        <p:spPr bwMode="auto">
          <a:xfrm>
            <a:off x="4959350" y="1470025"/>
            <a:ext cx="288925" cy="587375"/>
          </a:xfrm>
          <a:prstGeom prst="rect">
            <a:avLst/>
          </a:prstGeom>
          <a:noFill/>
          <a:ln w="9525">
            <a:noFill/>
            <a:miter lim="800000"/>
            <a:headEnd/>
            <a:tailEnd/>
          </a:ln>
        </p:spPr>
      </p:pic>
      <p:pic>
        <p:nvPicPr>
          <p:cNvPr id="25644" name="Picture 64" descr="puregonPen"/>
          <p:cNvPicPr>
            <a:picLocks noChangeAspect="1" noChangeArrowheads="1"/>
          </p:cNvPicPr>
          <p:nvPr/>
        </p:nvPicPr>
        <p:blipFill>
          <a:blip r:embed="rId11" cstate="print"/>
          <a:srcRect/>
          <a:stretch>
            <a:fillRect/>
          </a:stretch>
        </p:blipFill>
        <p:spPr bwMode="auto">
          <a:xfrm>
            <a:off x="7499350" y="3065463"/>
            <a:ext cx="290513" cy="585787"/>
          </a:xfrm>
          <a:prstGeom prst="rect">
            <a:avLst/>
          </a:prstGeom>
          <a:noFill/>
          <a:ln w="9525">
            <a:noFill/>
            <a:miter lim="800000"/>
            <a:headEnd/>
            <a:tailEnd/>
          </a:ln>
        </p:spPr>
      </p:pic>
      <p:pic>
        <p:nvPicPr>
          <p:cNvPr id="25645" name="Picture 65" descr="puregonPen"/>
          <p:cNvPicPr>
            <a:picLocks noChangeAspect="1" noChangeArrowheads="1"/>
          </p:cNvPicPr>
          <p:nvPr/>
        </p:nvPicPr>
        <p:blipFill>
          <a:blip r:embed="rId11" cstate="print"/>
          <a:srcRect/>
          <a:stretch>
            <a:fillRect/>
          </a:stretch>
        </p:blipFill>
        <p:spPr bwMode="auto">
          <a:xfrm>
            <a:off x="7218363" y="3065463"/>
            <a:ext cx="290512" cy="585787"/>
          </a:xfrm>
          <a:prstGeom prst="rect">
            <a:avLst/>
          </a:prstGeom>
          <a:noFill/>
          <a:ln w="9525">
            <a:noFill/>
            <a:miter lim="800000"/>
            <a:headEnd/>
            <a:tailEnd/>
          </a:ln>
        </p:spPr>
      </p:pic>
      <p:pic>
        <p:nvPicPr>
          <p:cNvPr id="25646" name="Picture 66" descr="puregonPen"/>
          <p:cNvPicPr>
            <a:picLocks noChangeAspect="1" noChangeArrowheads="1"/>
          </p:cNvPicPr>
          <p:nvPr/>
        </p:nvPicPr>
        <p:blipFill>
          <a:blip r:embed="rId11" cstate="print"/>
          <a:srcRect/>
          <a:stretch>
            <a:fillRect/>
          </a:stretch>
        </p:blipFill>
        <p:spPr bwMode="auto">
          <a:xfrm>
            <a:off x="6935788" y="3065463"/>
            <a:ext cx="290512" cy="585787"/>
          </a:xfrm>
          <a:prstGeom prst="rect">
            <a:avLst/>
          </a:prstGeom>
          <a:noFill/>
          <a:ln w="9525">
            <a:noFill/>
            <a:miter lim="800000"/>
            <a:headEnd/>
            <a:tailEnd/>
          </a:ln>
        </p:spPr>
      </p:pic>
      <p:pic>
        <p:nvPicPr>
          <p:cNvPr id="25647" name="Picture 67" descr="puregonPen"/>
          <p:cNvPicPr>
            <a:picLocks noChangeAspect="1" noChangeArrowheads="1"/>
          </p:cNvPicPr>
          <p:nvPr/>
        </p:nvPicPr>
        <p:blipFill>
          <a:blip r:embed="rId11" cstate="print"/>
          <a:srcRect/>
          <a:stretch>
            <a:fillRect/>
          </a:stretch>
        </p:blipFill>
        <p:spPr bwMode="auto">
          <a:xfrm>
            <a:off x="6651625" y="3065463"/>
            <a:ext cx="290513" cy="585787"/>
          </a:xfrm>
          <a:prstGeom prst="rect">
            <a:avLst/>
          </a:prstGeom>
          <a:noFill/>
          <a:ln w="9525">
            <a:noFill/>
            <a:miter lim="800000"/>
            <a:headEnd/>
            <a:tailEnd/>
          </a:ln>
        </p:spPr>
      </p:pic>
      <p:pic>
        <p:nvPicPr>
          <p:cNvPr id="25648" name="Picture 68" descr="puregonPen"/>
          <p:cNvPicPr>
            <a:picLocks noChangeAspect="1" noChangeArrowheads="1"/>
          </p:cNvPicPr>
          <p:nvPr/>
        </p:nvPicPr>
        <p:blipFill>
          <a:blip r:embed="rId11" cstate="print"/>
          <a:srcRect/>
          <a:stretch>
            <a:fillRect/>
          </a:stretch>
        </p:blipFill>
        <p:spPr bwMode="auto">
          <a:xfrm>
            <a:off x="6370638" y="3065463"/>
            <a:ext cx="290512" cy="585787"/>
          </a:xfrm>
          <a:prstGeom prst="rect">
            <a:avLst/>
          </a:prstGeom>
          <a:noFill/>
          <a:ln w="9525">
            <a:noFill/>
            <a:miter lim="800000"/>
            <a:headEnd/>
            <a:tailEnd/>
          </a:ln>
        </p:spPr>
      </p:pic>
      <p:pic>
        <p:nvPicPr>
          <p:cNvPr id="25649" name="Picture 69" descr="puregonPen"/>
          <p:cNvPicPr>
            <a:picLocks noChangeAspect="1" noChangeArrowheads="1"/>
          </p:cNvPicPr>
          <p:nvPr/>
        </p:nvPicPr>
        <p:blipFill>
          <a:blip r:embed="rId12" cstate="print"/>
          <a:srcRect/>
          <a:stretch>
            <a:fillRect/>
          </a:stretch>
        </p:blipFill>
        <p:spPr bwMode="auto">
          <a:xfrm>
            <a:off x="6089650" y="3065463"/>
            <a:ext cx="288925" cy="585787"/>
          </a:xfrm>
          <a:prstGeom prst="rect">
            <a:avLst/>
          </a:prstGeom>
          <a:noFill/>
          <a:ln w="9525">
            <a:noFill/>
            <a:miter lim="800000"/>
            <a:headEnd/>
            <a:tailEnd/>
          </a:ln>
        </p:spPr>
      </p:pic>
      <p:pic>
        <p:nvPicPr>
          <p:cNvPr id="25650" name="Picture 70" descr="puregonPen"/>
          <p:cNvPicPr>
            <a:picLocks noChangeAspect="1" noChangeArrowheads="1"/>
          </p:cNvPicPr>
          <p:nvPr/>
        </p:nvPicPr>
        <p:blipFill>
          <a:blip r:embed="rId12" cstate="print"/>
          <a:srcRect/>
          <a:stretch>
            <a:fillRect/>
          </a:stretch>
        </p:blipFill>
        <p:spPr bwMode="auto">
          <a:xfrm>
            <a:off x="5805488" y="3065463"/>
            <a:ext cx="288925" cy="585787"/>
          </a:xfrm>
          <a:prstGeom prst="rect">
            <a:avLst/>
          </a:prstGeom>
          <a:noFill/>
          <a:ln w="9525">
            <a:noFill/>
            <a:miter lim="800000"/>
            <a:headEnd/>
            <a:tailEnd/>
          </a:ln>
        </p:spPr>
      </p:pic>
      <p:pic>
        <p:nvPicPr>
          <p:cNvPr id="25651" name="Picture 71" descr="puregonPen"/>
          <p:cNvPicPr>
            <a:picLocks noChangeAspect="1" noChangeArrowheads="1"/>
          </p:cNvPicPr>
          <p:nvPr/>
        </p:nvPicPr>
        <p:blipFill>
          <a:blip r:embed="rId11" cstate="print"/>
          <a:srcRect/>
          <a:stretch>
            <a:fillRect/>
          </a:stretch>
        </p:blipFill>
        <p:spPr bwMode="auto">
          <a:xfrm>
            <a:off x="5522913" y="3065463"/>
            <a:ext cx="290512" cy="585787"/>
          </a:xfrm>
          <a:prstGeom prst="rect">
            <a:avLst/>
          </a:prstGeom>
          <a:noFill/>
          <a:ln w="9525">
            <a:noFill/>
            <a:miter lim="800000"/>
            <a:headEnd/>
            <a:tailEnd/>
          </a:ln>
        </p:spPr>
      </p:pic>
      <p:pic>
        <p:nvPicPr>
          <p:cNvPr id="25652" name="Picture 72" descr="puregonPen"/>
          <p:cNvPicPr>
            <a:picLocks noChangeAspect="1" noChangeArrowheads="1"/>
          </p:cNvPicPr>
          <p:nvPr/>
        </p:nvPicPr>
        <p:blipFill>
          <a:blip r:embed="rId11" cstate="print"/>
          <a:srcRect/>
          <a:stretch>
            <a:fillRect/>
          </a:stretch>
        </p:blipFill>
        <p:spPr bwMode="auto">
          <a:xfrm>
            <a:off x="5241925" y="3065463"/>
            <a:ext cx="290513" cy="585787"/>
          </a:xfrm>
          <a:prstGeom prst="rect">
            <a:avLst/>
          </a:prstGeom>
          <a:noFill/>
          <a:ln w="9525">
            <a:noFill/>
            <a:miter lim="800000"/>
            <a:headEnd/>
            <a:tailEnd/>
          </a:ln>
        </p:spPr>
      </p:pic>
      <p:pic>
        <p:nvPicPr>
          <p:cNvPr id="25653" name="Picture 73" descr="puregonPen"/>
          <p:cNvPicPr>
            <a:picLocks noChangeAspect="1" noChangeArrowheads="1"/>
          </p:cNvPicPr>
          <p:nvPr/>
        </p:nvPicPr>
        <p:blipFill>
          <a:blip r:embed="rId12" cstate="print"/>
          <a:srcRect/>
          <a:stretch>
            <a:fillRect/>
          </a:stretch>
        </p:blipFill>
        <p:spPr bwMode="auto">
          <a:xfrm>
            <a:off x="4959350" y="3065463"/>
            <a:ext cx="288925" cy="585787"/>
          </a:xfrm>
          <a:prstGeom prst="rect">
            <a:avLst/>
          </a:prstGeom>
          <a:noFill/>
          <a:ln w="9525">
            <a:noFill/>
            <a:miter lim="800000"/>
            <a:headEnd/>
            <a:tailEnd/>
          </a:ln>
        </p:spPr>
      </p:pic>
      <p:sp>
        <p:nvSpPr>
          <p:cNvPr id="25654" name="Text Box 40"/>
          <p:cNvSpPr txBox="1">
            <a:spLocks noChangeArrowheads="1"/>
          </p:cNvSpPr>
          <p:nvPr/>
        </p:nvSpPr>
        <p:spPr bwMode="grayWhite">
          <a:xfrm>
            <a:off x="1774825" y="3783013"/>
            <a:ext cx="1069975" cy="304800"/>
          </a:xfrm>
          <a:prstGeom prst="rect">
            <a:avLst/>
          </a:prstGeom>
          <a:noFill/>
          <a:ln w="9525">
            <a:noFill/>
            <a:miter lim="800000"/>
            <a:headEnd/>
            <a:tailEnd/>
          </a:ln>
        </p:spPr>
        <p:txBody>
          <a:bodyPr>
            <a:spAutoFit/>
          </a:bodyPr>
          <a:lstStyle/>
          <a:p>
            <a:pPr algn="ctr" eaLnBrk="0" hangingPunct="0"/>
            <a:r>
              <a:rPr lang="de-DE" sz="1400" b="1">
                <a:latin typeface="Calibri" pitchFamily="34" charset="0"/>
                <a:ea typeface="Arial Unicode MS"/>
                <a:cs typeface="Arial Unicode MS"/>
              </a:rPr>
              <a:t>Flare-up</a:t>
            </a:r>
          </a:p>
        </p:txBody>
      </p:sp>
      <p:sp>
        <p:nvSpPr>
          <p:cNvPr id="25655" name="Text Box 41"/>
          <p:cNvSpPr txBox="1">
            <a:spLocks noChangeArrowheads="1"/>
          </p:cNvSpPr>
          <p:nvPr/>
        </p:nvSpPr>
        <p:spPr bwMode="grayWhite">
          <a:xfrm>
            <a:off x="3068638" y="4495800"/>
            <a:ext cx="1739900" cy="517525"/>
          </a:xfrm>
          <a:prstGeom prst="rect">
            <a:avLst/>
          </a:prstGeom>
          <a:noFill/>
          <a:ln w="9525">
            <a:noFill/>
            <a:miter lim="800000"/>
            <a:headEnd/>
            <a:tailEnd/>
          </a:ln>
        </p:spPr>
        <p:txBody>
          <a:bodyPr>
            <a:spAutoFit/>
          </a:bodyPr>
          <a:lstStyle/>
          <a:p>
            <a:pPr algn="ctr" eaLnBrk="0" hangingPunct="0"/>
            <a:r>
              <a:rPr lang="de-DE" sz="1400" b="1">
                <a:latin typeface="Calibri" pitchFamily="34" charset="0"/>
                <a:ea typeface="Arial Unicode MS"/>
                <a:cs typeface="Arial Unicode MS"/>
              </a:rPr>
              <a:t>Pituitary downregulation</a:t>
            </a:r>
          </a:p>
        </p:txBody>
      </p:sp>
      <p:sp>
        <p:nvSpPr>
          <p:cNvPr id="25656" name="Text Box 42"/>
          <p:cNvSpPr txBox="1">
            <a:spLocks noChangeArrowheads="1"/>
          </p:cNvSpPr>
          <p:nvPr/>
        </p:nvSpPr>
        <p:spPr bwMode="grayWhite">
          <a:xfrm>
            <a:off x="6127750" y="4737100"/>
            <a:ext cx="989013" cy="639763"/>
          </a:xfrm>
          <a:prstGeom prst="rect">
            <a:avLst/>
          </a:prstGeom>
          <a:noFill/>
          <a:ln w="9525">
            <a:noFill/>
            <a:miter lim="800000"/>
            <a:headEnd/>
            <a:tailEnd/>
          </a:ln>
        </p:spPr>
        <p:txBody>
          <a:bodyPr wrap="none">
            <a:spAutoFit/>
          </a:bodyPr>
          <a:lstStyle/>
          <a:p>
            <a:pPr algn="ctr" eaLnBrk="0" hangingPunct="0"/>
            <a:r>
              <a:rPr lang="de-DE" sz="1200" b="1">
                <a:latin typeface="Calibri" pitchFamily="34" charset="0"/>
                <a:ea typeface="Arial Unicode MS"/>
                <a:cs typeface="Arial Unicode MS"/>
              </a:rPr>
              <a:t>Direct</a:t>
            </a:r>
            <a:br>
              <a:rPr lang="de-DE" sz="1200" b="1">
                <a:latin typeface="Calibri" pitchFamily="34" charset="0"/>
                <a:ea typeface="Arial Unicode MS"/>
                <a:cs typeface="Arial Unicode MS"/>
              </a:rPr>
            </a:br>
            <a:r>
              <a:rPr lang="de-DE" sz="1200" b="1">
                <a:latin typeface="Calibri" pitchFamily="34" charset="0"/>
                <a:ea typeface="Arial Unicode MS"/>
                <a:cs typeface="Arial Unicode MS"/>
              </a:rPr>
              <a:t>gonadotropin</a:t>
            </a:r>
          </a:p>
          <a:p>
            <a:pPr algn="ctr" eaLnBrk="0" hangingPunct="0"/>
            <a:r>
              <a:rPr lang="de-DE" sz="1200" b="1">
                <a:latin typeface="Calibri" pitchFamily="34" charset="0"/>
                <a:ea typeface="Arial Unicode MS"/>
                <a:cs typeface="Arial Unicode MS"/>
              </a:rPr>
              <a:t>suppression</a:t>
            </a:r>
          </a:p>
        </p:txBody>
      </p:sp>
      <p:sp>
        <p:nvSpPr>
          <p:cNvPr id="25657" name="AutoShape 50"/>
          <p:cNvSpPr>
            <a:spLocks noChangeArrowheads="1"/>
          </p:cNvSpPr>
          <p:nvPr/>
        </p:nvSpPr>
        <p:spPr bwMode="auto">
          <a:xfrm>
            <a:off x="6426200" y="4456113"/>
            <a:ext cx="228600" cy="320675"/>
          </a:xfrm>
          <a:prstGeom prst="downArrow">
            <a:avLst>
              <a:gd name="adj1" fmla="val 50000"/>
              <a:gd name="adj2" fmla="val 51253"/>
            </a:avLst>
          </a:prstGeom>
          <a:gradFill rotWithShape="1">
            <a:gsLst>
              <a:gs pos="0">
                <a:schemeClr val="bg1">
                  <a:alpha val="0"/>
                </a:schemeClr>
              </a:gs>
              <a:gs pos="100000">
                <a:srgbClr val="F9DC07"/>
              </a:gs>
            </a:gsLst>
            <a:lin ang="5400000" scaled="1"/>
          </a:gradFill>
          <a:ln w="9525">
            <a:noFill/>
            <a:miter lim="800000"/>
            <a:headEnd/>
            <a:tailEnd/>
          </a:ln>
        </p:spPr>
        <p:txBody>
          <a:bodyPr vert="eaVert" wrap="none" anchor="ctr"/>
          <a:lstStyle/>
          <a:p>
            <a:pPr eaLnBrk="0" hangingPunct="0"/>
            <a:endParaRPr lang="hr-HR" sz="2400">
              <a:ea typeface="Arial Unicode MS"/>
              <a:cs typeface="Arial Unicode MS"/>
            </a:endParaRPr>
          </a:p>
        </p:txBody>
      </p:sp>
      <p:sp>
        <p:nvSpPr>
          <p:cNvPr id="25658" name="AutoShape 48"/>
          <p:cNvSpPr>
            <a:spLocks noChangeArrowheads="1"/>
          </p:cNvSpPr>
          <p:nvPr/>
        </p:nvSpPr>
        <p:spPr bwMode="auto">
          <a:xfrm>
            <a:off x="2154238" y="3055938"/>
            <a:ext cx="231775" cy="660400"/>
          </a:xfrm>
          <a:prstGeom prst="downArrow">
            <a:avLst>
              <a:gd name="adj1" fmla="val 50000"/>
              <a:gd name="adj2" fmla="val 71233"/>
            </a:avLst>
          </a:prstGeom>
          <a:gradFill rotWithShape="1">
            <a:gsLst>
              <a:gs pos="0">
                <a:schemeClr val="bg1">
                  <a:alpha val="0"/>
                </a:schemeClr>
              </a:gs>
              <a:gs pos="100000">
                <a:srgbClr val="F9DC07"/>
              </a:gs>
            </a:gsLst>
            <a:lin ang="5400000" scaled="1"/>
          </a:gradFill>
          <a:ln w="9525" algn="ctr">
            <a:noFill/>
            <a:miter lim="800000"/>
            <a:headEnd/>
            <a:tailEnd/>
          </a:ln>
        </p:spPr>
        <p:txBody>
          <a:bodyPr vert="eaVert" wrap="none" anchor="ctr"/>
          <a:lstStyle/>
          <a:p>
            <a:pPr eaLnBrk="0" hangingPunct="0"/>
            <a:endParaRPr lang="hr-HR" sz="2400">
              <a:latin typeface="Calibri" pitchFamily="34" charset="0"/>
              <a:ea typeface="Arial Unicode MS"/>
              <a:cs typeface="Arial Unicode MS"/>
            </a:endParaRPr>
          </a:p>
        </p:txBody>
      </p:sp>
      <p:sp>
        <p:nvSpPr>
          <p:cNvPr id="25659" name="AutoShape 49"/>
          <p:cNvSpPr>
            <a:spLocks noChangeArrowheads="1"/>
          </p:cNvSpPr>
          <p:nvPr/>
        </p:nvSpPr>
        <p:spPr bwMode="auto">
          <a:xfrm>
            <a:off x="3833813" y="3248025"/>
            <a:ext cx="249237" cy="1177925"/>
          </a:xfrm>
          <a:prstGeom prst="downArrow">
            <a:avLst>
              <a:gd name="adj1" fmla="val 50000"/>
              <a:gd name="adj2" fmla="val 95988"/>
            </a:avLst>
          </a:prstGeom>
          <a:gradFill rotWithShape="1">
            <a:gsLst>
              <a:gs pos="0">
                <a:schemeClr val="bg1">
                  <a:alpha val="0"/>
                </a:schemeClr>
              </a:gs>
              <a:gs pos="100000">
                <a:srgbClr val="F9DC07"/>
              </a:gs>
            </a:gsLst>
            <a:lin ang="5400000" scaled="1"/>
          </a:gradFill>
          <a:ln w="9525" algn="ctr">
            <a:noFill/>
            <a:miter lim="800000"/>
            <a:headEnd/>
            <a:tailEnd/>
          </a:ln>
        </p:spPr>
        <p:txBody>
          <a:bodyPr vert="eaVert" wrap="none" anchor="ctr"/>
          <a:lstStyle/>
          <a:p>
            <a:pPr eaLnBrk="0" hangingPunct="0"/>
            <a:endParaRPr lang="hr-HR" sz="2400">
              <a:latin typeface="Calibri" pitchFamily="34" charset="0"/>
              <a:ea typeface="Arial Unicode MS"/>
              <a:cs typeface="Arial Unicode MS"/>
            </a:endParaRPr>
          </a:p>
        </p:txBody>
      </p:sp>
      <p:sp>
        <p:nvSpPr>
          <p:cNvPr id="25660" name="Text Box 144"/>
          <p:cNvSpPr txBox="1">
            <a:spLocks noChangeArrowheads="1"/>
          </p:cNvSpPr>
          <p:nvPr/>
        </p:nvSpPr>
        <p:spPr bwMode="auto">
          <a:xfrm>
            <a:off x="2284413" y="5537200"/>
            <a:ext cx="741362" cy="338138"/>
          </a:xfrm>
          <a:prstGeom prst="rect">
            <a:avLst/>
          </a:prstGeom>
          <a:noFill/>
          <a:ln w="9525">
            <a:noFill/>
            <a:miter lim="800000"/>
            <a:headEnd/>
            <a:tailEnd/>
          </a:ln>
        </p:spPr>
        <p:txBody>
          <a:bodyPr>
            <a:spAutoFit/>
          </a:bodyPr>
          <a:lstStyle/>
          <a:p>
            <a:pPr algn="ctr">
              <a:spcBef>
                <a:spcPct val="50000"/>
              </a:spcBef>
            </a:pPr>
            <a:r>
              <a:rPr lang="en-US" sz="1600" b="1">
                <a:latin typeface="Calibri" pitchFamily="34" charset="0"/>
                <a:ea typeface="Arial Unicode MS"/>
                <a:cs typeface="Arial Unicode MS"/>
              </a:rPr>
              <a:t>Time</a:t>
            </a:r>
          </a:p>
        </p:txBody>
      </p:sp>
      <p:sp>
        <p:nvSpPr>
          <p:cNvPr id="25661" name="Freeform 141"/>
          <p:cNvSpPr>
            <a:spLocks/>
          </p:cNvSpPr>
          <p:nvPr/>
        </p:nvSpPr>
        <p:spPr bwMode="auto">
          <a:xfrm>
            <a:off x="1092200" y="3954463"/>
            <a:ext cx="6648450" cy="1563687"/>
          </a:xfrm>
          <a:custGeom>
            <a:avLst/>
            <a:gdLst>
              <a:gd name="T0" fmla="*/ 0 w 4219"/>
              <a:gd name="T1" fmla="*/ 0 h 1186"/>
              <a:gd name="T2" fmla="*/ 0 w 4219"/>
              <a:gd name="T3" fmla="*/ 2147483647 h 1186"/>
              <a:gd name="T4" fmla="*/ 2147483647 w 4219"/>
              <a:gd name="T5" fmla="*/ 2147483647 h 1186"/>
              <a:gd name="T6" fmla="*/ 0 60000 65536"/>
              <a:gd name="T7" fmla="*/ 0 60000 65536"/>
              <a:gd name="T8" fmla="*/ 0 60000 65536"/>
              <a:gd name="T9" fmla="*/ 0 w 4219"/>
              <a:gd name="T10" fmla="*/ 0 h 1186"/>
              <a:gd name="T11" fmla="*/ 4219 w 4219"/>
              <a:gd name="T12" fmla="*/ 1186 h 1186"/>
            </a:gdLst>
            <a:ahLst/>
            <a:cxnLst>
              <a:cxn ang="T6">
                <a:pos x="T0" y="T1"/>
              </a:cxn>
              <a:cxn ang="T7">
                <a:pos x="T2" y="T3"/>
              </a:cxn>
              <a:cxn ang="T8">
                <a:pos x="T4" y="T5"/>
              </a:cxn>
            </a:cxnLst>
            <a:rect l="T9" t="T10" r="T11" b="T12"/>
            <a:pathLst>
              <a:path w="4219" h="1186">
                <a:moveTo>
                  <a:pt x="0" y="0"/>
                </a:moveTo>
                <a:lnTo>
                  <a:pt x="0" y="1186"/>
                </a:lnTo>
                <a:lnTo>
                  <a:pt x="4219" y="1186"/>
                </a:lnTo>
              </a:path>
            </a:pathLst>
          </a:custGeom>
          <a:noFill/>
          <a:ln w="19050" cap="flat" cmpd="sng">
            <a:solidFill>
              <a:schemeClr val="tx1"/>
            </a:solidFill>
            <a:prstDash val="solid"/>
            <a:round/>
            <a:headEnd/>
            <a:tailEnd/>
          </a:ln>
        </p:spPr>
        <p:txBody>
          <a:bodyPr lIns="0" tIns="0" rIns="0" bIns="0"/>
          <a:lstStyle/>
          <a:p>
            <a:endParaRPr lang="sr-Latn-CS"/>
          </a:p>
        </p:txBody>
      </p:sp>
      <p:sp>
        <p:nvSpPr>
          <p:cNvPr id="25662" name="Freeform 142"/>
          <p:cNvSpPr>
            <a:spLocks/>
          </p:cNvSpPr>
          <p:nvPr/>
        </p:nvSpPr>
        <p:spPr bwMode="auto">
          <a:xfrm>
            <a:off x="1096963" y="4135438"/>
            <a:ext cx="6254750" cy="1260475"/>
          </a:xfrm>
          <a:custGeom>
            <a:avLst/>
            <a:gdLst>
              <a:gd name="T0" fmla="*/ 0 w 4361"/>
              <a:gd name="T1" fmla="*/ 2147483647 h 1096"/>
              <a:gd name="T2" fmla="*/ 2147483647 w 4361"/>
              <a:gd name="T3" fmla="*/ 2147483647 h 1096"/>
              <a:gd name="T4" fmla="*/ 2147483647 w 4361"/>
              <a:gd name="T5" fmla="*/ 2147483647 h 1096"/>
              <a:gd name="T6" fmla="*/ 2147483647 w 4361"/>
              <a:gd name="T7" fmla="*/ 2147483647 h 1096"/>
              <a:gd name="T8" fmla="*/ 2147483647 w 4361"/>
              <a:gd name="T9" fmla="*/ 2147483647 h 1096"/>
              <a:gd name="T10" fmla="*/ 2147483647 w 4361"/>
              <a:gd name="T11" fmla="*/ 2147483647 h 1096"/>
              <a:gd name="T12" fmla="*/ 2147483647 w 4361"/>
              <a:gd name="T13" fmla="*/ 2147483647 h 1096"/>
              <a:gd name="T14" fmla="*/ 2147483647 w 4361"/>
              <a:gd name="T15" fmla="*/ 2147483647 h 1096"/>
              <a:gd name="T16" fmla="*/ 2147483647 w 4361"/>
              <a:gd name="T17" fmla="*/ 2147483647 h 1096"/>
              <a:gd name="T18" fmla="*/ 2147483647 w 4361"/>
              <a:gd name="T19" fmla="*/ 2147483647 h 1096"/>
              <a:gd name="T20" fmla="*/ 2147483647 w 4361"/>
              <a:gd name="T21" fmla="*/ 2147483647 h 1096"/>
              <a:gd name="T22" fmla="*/ 2147483647 w 4361"/>
              <a:gd name="T23" fmla="*/ 2147483647 h 1096"/>
              <a:gd name="T24" fmla="*/ 2147483647 w 4361"/>
              <a:gd name="T25" fmla="*/ 2147483647 h 1096"/>
              <a:gd name="T26" fmla="*/ 2147483647 w 4361"/>
              <a:gd name="T27" fmla="*/ 2147483647 h 1096"/>
              <a:gd name="T28" fmla="*/ 2147483647 w 4361"/>
              <a:gd name="T29" fmla="*/ 2147483647 h 1096"/>
              <a:gd name="T30" fmla="*/ 2147483647 w 4361"/>
              <a:gd name="T31" fmla="*/ 2147483647 h 1096"/>
              <a:gd name="T32" fmla="*/ 2147483647 w 4361"/>
              <a:gd name="T33" fmla="*/ 2147483647 h 1096"/>
              <a:gd name="T34" fmla="*/ 2147483647 w 4361"/>
              <a:gd name="T35" fmla="*/ 2147483647 h 1096"/>
              <a:gd name="T36" fmla="*/ 2147483647 w 4361"/>
              <a:gd name="T37" fmla="*/ 2147483647 h 1096"/>
              <a:gd name="T38" fmla="*/ 2147483647 w 4361"/>
              <a:gd name="T39" fmla="*/ 2147483647 h 1096"/>
              <a:gd name="T40" fmla="*/ 2147483647 w 4361"/>
              <a:gd name="T41" fmla="*/ 2147483647 h 1096"/>
              <a:gd name="T42" fmla="*/ 2147483647 w 4361"/>
              <a:gd name="T43" fmla="*/ 2147483647 h 109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361"/>
              <a:gd name="T67" fmla="*/ 0 h 1096"/>
              <a:gd name="T68" fmla="*/ 4361 w 4361"/>
              <a:gd name="T69" fmla="*/ 1096 h 109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361" h="1096">
                <a:moveTo>
                  <a:pt x="0" y="678"/>
                </a:moveTo>
                <a:cubicBezTo>
                  <a:pt x="45" y="669"/>
                  <a:pt x="90" y="661"/>
                  <a:pt x="134" y="647"/>
                </a:cubicBezTo>
                <a:cubicBezTo>
                  <a:pt x="178" y="634"/>
                  <a:pt x="224" y="617"/>
                  <a:pt x="256" y="600"/>
                </a:cubicBezTo>
                <a:cubicBezTo>
                  <a:pt x="287" y="582"/>
                  <a:pt x="305" y="565"/>
                  <a:pt x="329" y="537"/>
                </a:cubicBezTo>
                <a:cubicBezTo>
                  <a:pt x="353" y="508"/>
                  <a:pt x="378" y="469"/>
                  <a:pt x="400" y="428"/>
                </a:cubicBezTo>
                <a:cubicBezTo>
                  <a:pt x="422" y="387"/>
                  <a:pt x="440" y="334"/>
                  <a:pt x="459" y="292"/>
                </a:cubicBezTo>
                <a:cubicBezTo>
                  <a:pt x="478" y="250"/>
                  <a:pt x="492" y="209"/>
                  <a:pt x="512" y="173"/>
                </a:cubicBezTo>
                <a:cubicBezTo>
                  <a:pt x="532" y="137"/>
                  <a:pt x="552" y="102"/>
                  <a:pt x="580" y="76"/>
                </a:cubicBezTo>
                <a:cubicBezTo>
                  <a:pt x="607" y="50"/>
                  <a:pt x="646" y="25"/>
                  <a:pt x="679" y="13"/>
                </a:cubicBezTo>
                <a:cubicBezTo>
                  <a:pt x="712" y="1"/>
                  <a:pt x="743" y="0"/>
                  <a:pt x="780" y="5"/>
                </a:cubicBezTo>
                <a:cubicBezTo>
                  <a:pt x="816" y="9"/>
                  <a:pt x="860" y="9"/>
                  <a:pt x="901" y="40"/>
                </a:cubicBezTo>
                <a:cubicBezTo>
                  <a:pt x="943" y="71"/>
                  <a:pt x="998" y="139"/>
                  <a:pt x="1035" y="194"/>
                </a:cubicBezTo>
                <a:cubicBezTo>
                  <a:pt x="1072" y="249"/>
                  <a:pt x="1094" y="318"/>
                  <a:pt x="1122" y="373"/>
                </a:cubicBezTo>
                <a:cubicBezTo>
                  <a:pt x="1150" y="428"/>
                  <a:pt x="1173" y="472"/>
                  <a:pt x="1206" y="523"/>
                </a:cubicBezTo>
                <a:cubicBezTo>
                  <a:pt x="1239" y="574"/>
                  <a:pt x="1282" y="635"/>
                  <a:pt x="1323" y="682"/>
                </a:cubicBezTo>
                <a:cubicBezTo>
                  <a:pt x="1364" y="729"/>
                  <a:pt x="1397" y="761"/>
                  <a:pt x="1449" y="802"/>
                </a:cubicBezTo>
                <a:cubicBezTo>
                  <a:pt x="1501" y="843"/>
                  <a:pt x="1565" y="891"/>
                  <a:pt x="1635" y="928"/>
                </a:cubicBezTo>
                <a:cubicBezTo>
                  <a:pt x="1703" y="965"/>
                  <a:pt x="1785" y="1000"/>
                  <a:pt x="1869" y="1024"/>
                </a:cubicBezTo>
                <a:cubicBezTo>
                  <a:pt x="1953" y="1048"/>
                  <a:pt x="2048" y="1062"/>
                  <a:pt x="2139" y="1072"/>
                </a:cubicBezTo>
                <a:cubicBezTo>
                  <a:pt x="2230" y="1082"/>
                  <a:pt x="2107" y="1083"/>
                  <a:pt x="2417" y="1087"/>
                </a:cubicBezTo>
                <a:lnTo>
                  <a:pt x="3999" y="1096"/>
                </a:lnTo>
                <a:cubicBezTo>
                  <a:pt x="4323" y="1085"/>
                  <a:pt x="4301" y="1036"/>
                  <a:pt x="4361" y="1023"/>
                </a:cubicBezTo>
              </a:path>
            </a:pathLst>
          </a:custGeom>
          <a:noFill/>
          <a:ln w="57150" cap="flat" cmpd="sng">
            <a:solidFill>
              <a:schemeClr val="accent1"/>
            </a:solidFill>
            <a:prstDash val="solid"/>
            <a:round/>
            <a:headEnd type="none" w="med" len="med"/>
            <a:tailEnd type="none" w="med" len="med"/>
          </a:ln>
        </p:spPr>
        <p:txBody>
          <a:bodyPr wrap="none" anchor="ctr"/>
          <a:lstStyle/>
          <a:p>
            <a:endParaRPr lang="sr-Latn-CS"/>
          </a:p>
        </p:txBody>
      </p:sp>
      <p:sp>
        <p:nvSpPr>
          <p:cNvPr id="25663" name="Freeform 145"/>
          <p:cNvSpPr>
            <a:spLocks/>
          </p:cNvSpPr>
          <p:nvPr/>
        </p:nvSpPr>
        <p:spPr bwMode="auto">
          <a:xfrm>
            <a:off x="5545138" y="4873625"/>
            <a:ext cx="2266950" cy="523875"/>
          </a:xfrm>
          <a:custGeom>
            <a:avLst/>
            <a:gdLst>
              <a:gd name="T0" fmla="*/ 0 w 1579"/>
              <a:gd name="T1" fmla="*/ 0 h 456"/>
              <a:gd name="T2" fmla="*/ 2147483647 w 1579"/>
              <a:gd name="T3" fmla="*/ 2147483647 h 456"/>
              <a:gd name="T4" fmla="*/ 2147483647 w 1579"/>
              <a:gd name="T5" fmla="*/ 2147483647 h 456"/>
              <a:gd name="T6" fmla="*/ 2147483647 w 1579"/>
              <a:gd name="T7" fmla="*/ 2147483647 h 456"/>
              <a:gd name="T8" fmla="*/ 2147483647 w 1579"/>
              <a:gd name="T9" fmla="*/ 2147483647 h 456"/>
              <a:gd name="T10" fmla="*/ 2147483647 w 1579"/>
              <a:gd name="T11" fmla="*/ 2147483647 h 456"/>
              <a:gd name="T12" fmla="*/ 2147483647 w 1579"/>
              <a:gd name="T13" fmla="*/ 2147483647 h 456"/>
              <a:gd name="T14" fmla="*/ 2147483647 w 1579"/>
              <a:gd name="T15" fmla="*/ 2147483647 h 456"/>
              <a:gd name="T16" fmla="*/ 2147483647 w 1579"/>
              <a:gd name="T17" fmla="*/ 2147483647 h 4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79"/>
              <a:gd name="T28" fmla="*/ 0 h 456"/>
              <a:gd name="T29" fmla="*/ 1579 w 1579"/>
              <a:gd name="T30" fmla="*/ 456 h 45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79" h="456">
                <a:moveTo>
                  <a:pt x="0" y="0"/>
                </a:moveTo>
                <a:cubicBezTo>
                  <a:pt x="3" y="0"/>
                  <a:pt x="113" y="6"/>
                  <a:pt x="138" y="15"/>
                </a:cubicBezTo>
                <a:cubicBezTo>
                  <a:pt x="169" y="26"/>
                  <a:pt x="202" y="76"/>
                  <a:pt x="202" y="76"/>
                </a:cubicBezTo>
                <a:cubicBezTo>
                  <a:pt x="224" y="128"/>
                  <a:pt x="263" y="196"/>
                  <a:pt x="280" y="234"/>
                </a:cubicBezTo>
                <a:cubicBezTo>
                  <a:pt x="310" y="282"/>
                  <a:pt x="329" y="384"/>
                  <a:pt x="427" y="420"/>
                </a:cubicBezTo>
                <a:cubicBezTo>
                  <a:pt x="525" y="456"/>
                  <a:pt x="739" y="446"/>
                  <a:pt x="865" y="450"/>
                </a:cubicBezTo>
                <a:lnTo>
                  <a:pt x="1186" y="447"/>
                </a:lnTo>
                <a:cubicBezTo>
                  <a:pt x="1296" y="450"/>
                  <a:pt x="1404" y="445"/>
                  <a:pt x="1513" y="444"/>
                </a:cubicBezTo>
                <a:cubicBezTo>
                  <a:pt x="1535" y="444"/>
                  <a:pt x="1579" y="408"/>
                  <a:pt x="1579" y="408"/>
                </a:cubicBezTo>
              </a:path>
            </a:pathLst>
          </a:custGeom>
          <a:noFill/>
          <a:ln w="57150" cap="flat" cmpd="sng">
            <a:solidFill>
              <a:schemeClr val="folHlink"/>
            </a:solidFill>
            <a:prstDash val="solid"/>
            <a:round/>
            <a:headEnd type="none" w="med" len="med"/>
            <a:tailEnd type="none" w="med" len="med"/>
          </a:ln>
        </p:spPr>
        <p:txBody>
          <a:bodyPr wrap="none" anchor="ctr"/>
          <a:lstStyle/>
          <a:p>
            <a:endParaRPr lang="sr-Latn-CS"/>
          </a:p>
        </p:txBody>
      </p:sp>
      <p:sp>
        <p:nvSpPr>
          <p:cNvPr id="25664" name="Text Box 149"/>
          <p:cNvSpPr txBox="1">
            <a:spLocks noChangeArrowheads="1"/>
          </p:cNvSpPr>
          <p:nvPr/>
        </p:nvSpPr>
        <p:spPr bwMode="auto">
          <a:xfrm>
            <a:off x="2551113" y="2116138"/>
            <a:ext cx="0" cy="365125"/>
          </a:xfrm>
          <a:prstGeom prst="rect">
            <a:avLst/>
          </a:prstGeom>
          <a:noFill/>
          <a:ln w="9525" algn="ctr">
            <a:noFill/>
            <a:miter lim="800000"/>
            <a:headEnd/>
            <a:tailEnd/>
          </a:ln>
        </p:spPr>
        <p:txBody>
          <a:bodyPr wrap="none" lIns="0" tIns="0" rIns="0" bIns="0">
            <a:spAutoFit/>
          </a:bodyPr>
          <a:lstStyle/>
          <a:p>
            <a:pPr algn="ctr" eaLnBrk="0" hangingPunct="0"/>
            <a:endParaRPr lang="it-IT" sz="2400">
              <a:latin typeface="Calibri" pitchFamily="34" charset="0"/>
              <a:ea typeface="Arial Unicode MS"/>
              <a:cs typeface="Arial Unicode MS"/>
            </a:endParaRPr>
          </a:p>
        </p:txBody>
      </p:sp>
      <p:sp>
        <p:nvSpPr>
          <p:cNvPr id="25665" name="Text Box 70"/>
          <p:cNvSpPr txBox="1">
            <a:spLocks noChangeArrowheads="1"/>
          </p:cNvSpPr>
          <p:nvPr/>
        </p:nvSpPr>
        <p:spPr bwMode="auto">
          <a:xfrm rot="-5400000">
            <a:off x="118269" y="4601369"/>
            <a:ext cx="1200150" cy="522288"/>
          </a:xfrm>
          <a:prstGeom prst="rect">
            <a:avLst/>
          </a:prstGeom>
          <a:noFill/>
          <a:ln w="9525">
            <a:noFill/>
            <a:miter lim="800000"/>
            <a:headEnd/>
            <a:tailEnd/>
          </a:ln>
        </p:spPr>
        <p:txBody>
          <a:bodyPr>
            <a:spAutoFit/>
          </a:bodyPr>
          <a:lstStyle/>
          <a:p>
            <a:pPr algn="ctr">
              <a:spcBef>
                <a:spcPct val="50000"/>
              </a:spcBef>
            </a:pPr>
            <a:r>
              <a:rPr lang="en-US" sz="1400" b="1">
                <a:latin typeface="Calibri" pitchFamily="34" charset="0"/>
                <a:ea typeface="Arial Unicode MS"/>
                <a:cs typeface="Arial Unicode MS"/>
              </a:rPr>
              <a:t>Luteinizing</a:t>
            </a:r>
            <a:br>
              <a:rPr lang="en-US" sz="1400" b="1">
                <a:latin typeface="Calibri" pitchFamily="34" charset="0"/>
                <a:ea typeface="Arial Unicode MS"/>
                <a:cs typeface="Arial Unicode MS"/>
              </a:rPr>
            </a:br>
            <a:r>
              <a:rPr lang="en-US" sz="1400" b="1">
                <a:latin typeface="Calibri" pitchFamily="34" charset="0"/>
                <a:ea typeface="Arial Unicode MS"/>
                <a:cs typeface="Arial Unicode MS"/>
              </a:rPr>
              <a:t>Hormone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49" name="Picture 33" descr="Picture 8_pptX"/>
          <p:cNvPicPr>
            <a:picLocks noChangeAspect="1" noChangeArrowheads="1"/>
          </p:cNvPicPr>
          <p:nvPr>
            <p:custDataLst>
              <p:tags r:id="rId1"/>
            </p:custDataLst>
          </p:nvPr>
        </p:nvPicPr>
        <p:blipFill>
          <a:blip r:embed="rId4" cstate="print"/>
          <a:srcRect/>
          <a:stretch>
            <a:fillRect/>
          </a:stretch>
        </p:blipFill>
        <p:spPr bwMode="auto">
          <a:xfrm>
            <a:off x="2098675" y="1870075"/>
            <a:ext cx="288925" cy="871538"/>
          </a:xfrm>
          <a:prstGeom prst="rect">
            <a:avLst/>
          </a:prstGeom>
          <a:noFill/>
          <a:ln w="19050" algn="ctr">
            <a:noFill/>
            <a:miter lim="800000"/>
            <a:headEnd/>
            <a:tailEnd/>
          </a:ln>
        </p:spPr>
      </p:pic>
      <p:sp>
        <p:nvSpPr>
          <p:cNvPr id="12291" name="Rectangle 38"/>
          <p:cNvSpPr>
            <a:spLocks noGrp="1" noChangeArrowheads="1"/>
          </p:cNvSpPr>
          <p:nvPr>
            <p:ph type="title"/>
          </p:nvPr>
        </p:nvSpPr>
        <p:spPr/>
        <p:txBody>
          <a:bodyPr>
            <a:normAutofit fontScale="90000"/>
          </a:bodyPr>
          <a:lstStyle/>
          <a:p>
            <a:r>
              <a:rPr lang="en-US" sz="3200" smtClean="0"/>
              <a:t>ELONVA</a:t>
            </a:r>
            <a:r>
              <a:rPr lang="en-US" sz="3200" baseline="30000" smtClean="0"/>
              <a:t>™</a:t>
            </a:r>
            <a:r>
              <a:rPr lang="en-US" sz="3200" smtClean="0"/>
              <a:t> (corifollitropin alfa) May Reduce </a:t>
            </a:r>
            <a:br>
              <a:rPr lang="en-US" sz="3200" smtClean="0"/>
            </a:br>
            <a:r>
              <a:rPr lang="en-US" sz="3200" smtClean="0"/>
              <a:t>the Number of Necessary Injections</a:t>
            </a:r>
            <a:r>
              <a:rPr lang="en-US" sz="3200" baseline="30000" smtClean="0"/>
              <a:t>1,2</a:t>
            </a:r>
            <a:r>
              <a:rPr lang="en-US" sz="4000" smtClean="0"/>
              <a:t> </a:t>
            </a:r>
            <a:endParaRPr lang="en-US" altLang="ja-JP" sz="4000" smtClean="0">
              <a:cs typeface="MS PGothic"/>
            </a:endParaRPr>
          </a:p>
        </p:txBody>
      </p:sp>
      <p:sp>
        <p:nvSpPr>
          <p:cNvPr id="27651" name="AutoShape 60"/>
          <p:cNvSpPr>
            <a:spLocks/>
          </p:cNvSpPr>
          <p:nvPr/>
        </p:nvSpPr>
        <p:spPr bwMode="auto">
          <a:xfrm rot="5400000">
            <a:off x="4386263" y="1065213"/>
            <a:ext cx="1095375" cy="6061075"/>
          </a:xfrm>
          <a:prstGeom prst="rightBrace">
            <a:avLst>
              <a:gd name="adj1" fmla="val 73803"/>
              <a:gd name="adj2" fmla="val 34690"/>
            </a:avLst>
          </a:prstGeom>
          <a:gradFill rotWithShape="1">
            <a:gsLst>
              <a:gs pos="0">
                <a:schemeClr val="bg1">
                  <a:alpha val="0"/>
                </a:schemeClr>
              </a:gs>
              <a:gs pos="100000">
                <a:srgbClr val="FFE8B9"/>
              </a:gs>
            </a:gsLst>
            <a:lin ang="0" scaled="1"/>
          </a:gradFill>
          <a:ln w="9525">
            <a:solidFill>
              <a:srgbClr val="FFC550"/>
            </a:solidFill>
            <a:round/>
            <a:headEnd/>
            <a:tailEnd/>
          </a:ln>
        </p:spPr>
        <p:txBody>
          <a:bodyPr rot="10800000" vert="eaVert" wrap="none" lIns="0" tIns="0" rIns="0" bIns="0" anchor="ctr"/>
          <a:lstStyle/>
          <a:p>
            <a:pPr eaLnBrk="0" hangingPunct="0"/>
            <a:endParaRPr lang="hr-HR" sz="2400">
              <a:ea typeface="Arial Unicode MS"/>
              <a:cs typeface="Arial Unicode MS"/>
            </a:endParaRPr>
          </a:p>
        </p:txBody>
      </p:sp>
      <p:sp>
        <p:nvSpPr>
          <p:cNvPr id="12293" name="AutoShape 44"/>
          <p:cNvSpPr>
            <a:spLocks noChangeArrowheads="1"/>
          </p:cNvSpPr>
          <p:nvPr/>
        </p:nvSpPr>
        <p:spPr bwMode="auto">
          <a:xfrm>
            <a:off x="6072188" y="1836738"/>
            <a:ext cx="1035050" cy="909637"/>
          </a:xfrm>
          <a:prstGeom prst="roundRect">
            <a:avLst>
              <a:gd name="adj" fmla="val 8611"/>
            </a:avLst>
          </a:prstGeom>
          <a:solidFill>
            <a:srgbClr val="FFE8B9"/>
          </a:solidFill>
          <a:ln w="9525">
            <a:solidFill>
              <a:schemeClr val="tx1"/>
            </a:solidFill>
            <a:prstDash val="dash"/>
            <a:round/>
            <a:headEnd/>
            <a:tailEnd/>
          </a:ln>
          <a:effectLst>
            <a:outerShdw dist="35921" dir="2700000" algn="ctr" rotWithShape="0">
              <a:srgbClr val="00223E">
                <a:alpha val="50000"/>
              </a:srgbClr>
            </a:outerShdw>
          </a:effectLst>
        </p:spPr>
        <p:txBody>
          <a:bodyPr wrap="none" anchor="ctr"/>
          <a:lstStyle/>
          <a:p>
            <a:pPr eaLnBrk="0" fontAlgn="auto" hangingPunct="0">
              <a:spcBef>
                <a:spcPts val="0"/>
              </a:spcBef>
              <a:spcAft>
                <a:spcPts val="0"/>
              </a:spcAft>
              <a:defRPr/>
            </a:pPr>
            <a:endParaRPr lang="sr-Latn-CS" sz="2400">
              <a:latin typeface="Arial" pitchFamily="34" charset="0"/>
              <a:ea typeface="Arial Unicode MS" pitchFamily="34" charset="-128"/>
              <a:cs typeface="Arial Unicode MS" pitchFamily="34" charset="-128"/>
            </a:endParaRPr>
          </a:p>
        </p:txBody>
      </p:sp>
      <p:sp>
        <p:nvSpPr>
          <p:cNvPr id="27653" name="Text Box 4"/>
          <p:cNvSpPr txBox="1">
            <a:spLocks noChangeArrowheads="1"/>
          </p:cNvSpPr>
          <p:nvPr/>
        </p:nvSpPr>
        <p:spPr bwMode="auto">
          <a:xfrm>
            <a:off x="1127125" y="1436688"/>
            <a:ext cx="2246313" cy="490537"/>
          </a:xfrm>
          <a:prstGeom prst="rect">
            <a:avLst/>
          </a:prstGeom>
          <a:noFill/>
          <a:ln w="12700">
            <a:noFill/>
            <a:miter lim="800000"/>
            <a:headEnd/>
            <a:tailEnd/>
          </a:ln>
        </p:spPr>
        <p:txBody>
          <a:bodyPr lIns="0" tIns="0" rIns="0" bIns="0" anchor="ctr"/>
          <a:lstStyle/>
          <a:p>
            <a:pPr algn="ctr" eaLnBrk="0" hangingPunct="0">
              <a:spcBef>
                <a:spcPct val="50000"/>
              </a:spcBef>
            </a:pPr>
            <a:r>
              <a:rPr lang="en-US" b="1">
                <a:latin typeface="Calibri" pitchFamily="34" charset="0"/>
                <a:ea typeface="Arial Unicode MS"/>
                <a:cs typeface="Arial Unicode MS"/>
              </a:rPr>
              <a:t>ELONVA </a:t>
            </a:r>
          </a:p>
        </p:txBody>
      </p:sp>
      <p:sp>
        <p:nvSpPr>
          <p:cNvPr id="27654" name="Text Box 5"/>
          <p:cNvSpPr txBox="1">
            <a:spLocks noChangeArrowheads="1"/>
          </p:cNvSpPr>
          <p:nvPr/>
        </p:nvSpPr>
        <p:spPr bwMode="auto">
          <a:xfrm>
            <a:off x="5611813" y="1517650"/>
            <a:ext cx="2041525" cy="265113"/>
          </a:xfrm>
          <a:prstGeom prst="rect">
            <a:avLst/>
          </a:prstGeom>
          <a:noFill/>
          <a:ln w="12700">
            <a:noFill/>
            <a:miter lim="800000"/>
            <a:headEnd/>
            <a:tailEnd/>
          </a:ln>
        </p:spPr>
        <p:txBody>
          <a:bodyPr lIns="0" tIns="0" rIns="0" bIns="0" anchor="ctr"/>
          <a:lstStyle/>
          <a:p>
            <a:pPr algn="ctr" eaLnBrk="0" hangingPunct="0">
              <a:spcBef>
                <a:spcPct val="50000"/>
              </a:spcBef>
            </a:pPr>
            <a:r>
              <a:rPr lang="en-US" b="1">
                <a:latin typeface="Calibri" pitchFamily="34" charset="0"/>
                <a:ea typeface="Arial Unicode MS"/>
                <a:cs typeface="Arial Unicode MS"/>
              </a:rPr>
              <a:t>rFSH</a:t>
            </a:r>
          </a:p>
        </p:txBody>
      </p:sp>
      <p:sp>
        <p:nvSpPr>
          <p:cNvPr id="27655" name="Rectangle 6"/>
          <p:cNvSpPr>
            <a:spLocks noChangeArrowheads="1"/>
          </p:cNvSpPr>
          <p:nvPr/>
        </p:nvSpPr>
        <p:spPr bwMode="auto">
          <a:xfrm>
            <a:off x="1903413" y="2817813"/>
            <a:ext cx="6099175" cy="320675"/>
          </a:xfrm>
          <a:prstGeom prst="rect">
            <a:avLst/>
          </a:prstGeom>
          <a:solidFill>
            <a:schemeClr val="accent1"/>
          </a:solidFill>
          <a:ln w="12700" algn="ctr">
            <a:noFill/>
            <a:miter lim="800000"/>
            <a:headEnd/>
            <a:tailEnd/>
          </a:ln>
        </p:spPr>
        <p:txBody>
          <a:bodyPr wrap="none" anchor="ctr"/>
          <a:lstStyle/>
          <a:p>
            <a:pPr eaLnBrk="0" hangingPunct="0"/>
            <a:endParaRPr lang="hr-HR" sz="2400">
              <a:solidFill>
                <a:schemeClr val="bg1"/>
              </a:solidFill>
              <a:latin typeface="Calibri" pitchFamily="34" charset="0"/>
              <a:ea typeface="Arial Unicode MS"/>
              <a:cs typeface="Arial Unicode MS"/>
            </a:endParaRPr>
          </a:p>
        </p:txBody>
      </p:sp>
      <p:sp>
        <p:nvSpPr>
          <p:cNvPr id="27656" name="Line 7"/>
          <p:cNvSpPr>
            <a:spLocks noChangeShapeType="1"/>
          </p:cNvSpPr>
          <p:nvPr/>
        </p:nvSpPr>
        <p:spPr bwMode="auto">
          <a:xfrm>
            <a:off x="1897063" y="2316163"/>
            <a:ext cx="0" cy="1231900"/>
          </a:xfrm>
          <a:prstGeom prst="line">
            <a:avLst/>
          </a:prstGeom>
          <a:noFill/>
          <a:ln w="9525">
            <a:solidFill>
              <a:schemeClr val="tx1"/>
            </a:solidFill>
            <a:round/>
            <a:headEnd/>
            <a:tailEnd/>
          </a:ln>
        </p:spPr>
        <p:txBody>
          <a:bodyPr/>
          <a:lstStyle/>
          <a:p>
            <a:endParaRPr lang="sr-Latn-CS"/>
          </a:p>
        </p:txBody>
      </p:sp>
      <p:sp>
        <p:nvSpPr>
          <p:cNvPr id="27657" name="Text Box 8"/>
          <p:cNvSpPr txBox="1">
            <a:spLocks noChangeArrowheads="1"/>
          </p:cNvSpPr>
          <p:nvPr/>
        </p:nvSpPr>
        <p:spPr bwMode="auto">
          <a:xfrm>
            <a:off x="2065338" y="2871788"/>
            <a:ext cx="315912" cy="266700"/>
          </a:xfrm>
          <a:prstGeom prst="rect">
            <a:avLst/>
          </a:prstGeom>
          <a:noFill/>
          <a:ln w="12700" algn="ctr">
            <a:noFill/>
            <a:miter lim="800000"/>
            <a:headEnd/>
            <a:tailEnd/>
          </a:ln>
        </p:spPr>
        <p:txBody>
          <a:bodyPr lIns="0" tIns="0" rIns="0" bIns="0" anchor="ctr"/>
          <a:lstStyle/>
          <a:p>
            <a:pPr algn="ctr" eaLnBrk="0" hangingPunct="0">
              <a:lnSpc>
                <a:spcPct val="75000"/>
              </a:lnSpc>
            </a:pPr>
            <a:r>
              <a:rPr lang="en-US" b="1">
                <a:solidFill>
                  <a:schemeClr val="bg1"/>
                </a:solidFill>
                <a:latin typeface="Calibri" pitchFamily="34" charset="0"/>
                <a:ea typeface="Arial Unicode MS"/>
                <a:cs typeface="Arial Unicode MS"/>
              </a:rPr>
              <a:t>1</a:t>
            </a:r>
          </a:p>
        </p:txBody>
      </p:sp>
      <p:sp>
        <p:nvSpPr>
          <p:cNvPr id="27658" name="Text Box 9"/>
          <p:cNvSpPr txBox="1">
            <a:spLocks noChangeArrowheads="1"/>
          </p:cNvSpPr>
          <p:nvPr/>
        </p:nvSpPr>
        <p:spPr bwMode="auto">
          <a:xfrm>
            <a:off x="2659063" y="2871788"/>
            <a:ext cx="315912" cy="266700"/>
          </a:xfrm>
          <a:prstGeom prst="rect">
            <a:avLst/>
          </a:prstGeom>
          <a:noFill/>
          <a:ln w="12700" algn="ctr">
            <a:noFill/>
            <a:miter lim="800000"/>
            <a:headEnd/>
            <a:tailEnd/>
          </a:ln>
        </p:spPr>
        <p:txBody>
          <a:bodyPr lIns="0" tIns="0" rIns="0" bIns="0" anchor="ctr"/>
          <a:lstStyle/>
          <a:p>
            <a:pPr algn="ctr" eaLnBrk="0" hangingPunct="0">
              <a:lnSpc>
                <a:spcPct val="75000"/>
              </a:lnSpc>
            </a:pPr>
            <a:r>
              <a:rPr lang="en-US" b="1">
                <a:solidFill>
                  <a:schemeClr val="bg1"/>
                </a:solidFill>
                <a:latin typeface="Calibri" pitchFamily="34" charset="0"/>
                <a:ea typeface="Arial Unicode MS"/>
                <a:cs typeface="Arial Unicode MS"/>
              </a:rPr>
              <a:t>2</a:t>
            </a:r>
          </a:p>
        </p:txBody>
      </p:sp>
      <p:sp>
        <p:nvSpPr>
          <p:cNvPr id="27659" name="Text Box 10"/>
          <p:cNvSpPr txBox="1">
            <a:spLocks noChangeArrowheads="1"/>
          </p:cNvSpPr>
          <p:nvPr/>
        </p:nvSpPr>
        <p:spPr bwMode="auto">
          <a:xfrm>
            <a:off x="3244850" y="2871788"/>
            <a:ext cx="315913" cy="266700"/>
          </a:xfrm>
          <a:prstGeom prst="rect">
            <a:avLst/>
          </a:prstGeom>
          <a:noFill/>
          <a:ln w="12700" algn="ctr">
            <a:noFill/>
            <a:miter lim="800000"/>
            <a:headEnd/>
            <a:tailEnd/>
          </a:ln>
        </p:spPr>
        <p:txBody>
          <a:bodyPr lIns="0" tIns="0" rIns="0" bIns="0" anchor="ctr"/>
          <a:lstStyle/>
          <a:p>
            <a:pPr algn="ctr" eaLnBrk="0" hangingPunct="0">
              <a:lnSpc>
                <a:spcPct val="75000"/>
              </a:lnSpc>
            </a:pPr>
            <a:r>
              <a:rPr lang="en-US" b="1">
                <a:solidFill>
                  <a:schemeClr val="bg1"/>
                </a:solidFill>
                <a:latin typeface="Calibri" pitchFamily="34" charset="0"/>
                <a:ea typeface="Arial Unicode MS"/>
                <a:cs typeface="Arial Unicode MS"/>
              </a:rPr>
              <a:t>3</a:t>
            </a:r>
          </a:p>
        </p:txBody>
      </p:sp>
      <p:sp>
        <p:nvSpPr>
          <p:cNvPr id="27660" name="Text Box 11"/>
          <p:cNvSpPr txBox="1">
            <a:spLocks noChangeArrowheads="1"/>
          </p:cNvSpPr>
          <p:nvPr/>
        </p:nvSpPr>
        <p:spPr bwMode="auto">
          <a:xfrm>
            <a:off x="3829050" y="2871788"/>
            <a:ext cx="315913" cy="266700"/>
          </a:xfrm>
          <a:prstGeom prst="rect">
            <a:avLst/>
          </a:prstGeom>
          <a:noFill/>
          <a:ln w="12700" algn="ctr">
            <a:noFill/>
            <a:miter lim="800000"/>
            <a:headEnd/>
            <a:tailEnd/>
          </a:ln>
        </p:spPr>
        <p:txBody>
          <a:bodyPr lIns="0" tIns="0" rIns="0" bIns="0" anchor="ctr"/>
          <a:lstStyle/>
          <a:p>
            <a:pPr algn="ctr" eaLnBrk="0" hangingPunct="0">
              <a:lnSpc>
                <a:spcPct val="75000"/>
              </a:lnSpc>
            </a:pPr>
            <a:r>
              <a:rPr lang="en-US" b="1">
                <a:solidFill>
                  <a:schemeClr val="bg1"/>
                </a:solidFill>
                <a:latin typeface="Calibri" pitchFamily="34" charset="0"/>
                <a:ea typeface="Arial Unicode MS"/>
                <a:cs typeface="Arial Unicode MS"/>
              </a:rPr>
              <a:t>4</a:t>
            </a:r>
          </a:p>
        </p:txBody>
      </p:sp>
      <p:sp>
        <p:nvSpPr>
          <p:cNvPr id="27661" name="Text Box 12"/>
          <p:cNvSpPr txBox="1">
            <a:spLocks noChangeArrowheads="1"/>
          </p:cNvSpPr>
          <p:nvPr/>
        </p:nvSpPr>
        <p:spPr bwMode="auto">
          <a:xfrm>
            <a:off x="4414838" y="2871788"/>
            <a:ext cx="315912" cy="266700"/>
          </a:xfrm>
          <a:prstGeom prst="rect">
            <a:avLst/>
          </a:prstGeom>
          <a:noFill/>
          <a:ln w="12700" algn="ctr">
            <a:noFill/>
            <a:miter lim="800000"/>
            <a:headEnd/>
            <a:tailEnd/>
          </a:ln>
        </p:spPr>
        <p:txBody>
          <a:bodyPr lIns="0" tIns="0" rIns="0" bIns="0" anchor="ctr"/>
          <a:lstStyle/>
          <a:p>
            <a:pPr algn="ctr" eaLnBrk="0" hangingPunct="0">
              <a:lnSpc>
                <a:spcPct val="75000"/>
              </a:lnSpc>
            </a:pPr>
            <a:r>
              <a:rPr lang="en-US" b="1">
                <a:solidFill>
                  <a:schemeClr val="bg1"/>
                </a:solidFill>
                <a:latin typeface="Calibri" pitchFamily="34" charset="0"/>
                <a:ea typeface="Arial Unicode MS"/>
                <a:cs typeface="Arial Unicode MS"/>
              </a:rPr>
              <a:t>5</a:t>
            </a:r>
          </a:p>
        </p:txBody>
      </p:sp>
      <p:sp>
        <p:nvSpPr>
          <p:cNvPr id="27662" name="Text Box 13"/>
          <p:cNvSpPr txBox="1">
            <a:spLocks noChangeArrowheads="1"/>
          </p:cNvSpPr>
          <p:nvPr/>
        </p:nvSpPr>
        <p:spPr bwMode="auto">
          <a:xfrm>
            <a:off x="4999038" y="2871788"/>
            <a:ext cx="317500" cy="266700"/>
          </a:xfrm>
          <a:prstGeom prst="rect">
            <a:avLst/>
          </a:prstGeom>
          <a:noFill/>
          <a:ln w="12700" algn="ctr">
            <a:noFill/>
            <a:miter lim="800000"/>
            <a:headEnd/>
            <a:tailEnd/>
          </a:ln>
        </p:spPr>
        <p:txBody>
          <a:bodyPr lIns="0" tIns="0" rIns="0" bIns="0" anchor="ctr"/>
          <a:lstStyle/>
          <a:p>
            <a:pPr algn="ctr" eaLnBrk="0" hangingPunct="0">
              <a:lnSpc>
                <a:spcPct val="75000"/>
              </a:lnSpc>
            </a:pPr>
            <a:r>
              <a:rPr lang="en-US" b="1">
                <a:solidFill>
                  <a:schemeClr val="bg1"/>
                </a:solidFill>
                <a:latin typeface="Calibri" pitchFamily="34" charset="0"/>
                <a:ea typeface="Arial Unicode MS"/>
                <a:cs typeface="Arial Unicode MS"/>
              </a:rPr>
              <a:t>6</a:t>
            </a:r>
          </a:p>
        </p:txBody>
      </p:sp>
      <p:sp>
        <p:nvSpPr>
          <p:cNvPr id="27663" name="Text Box 14"/>
          <p:cNvSpPr txBox="1">
            <a:spLocks noChangeArrowheads="1"/>
          </p:cNvSpPr>
          <p:nvPr/>
        </p:nvSpPr>
        <p:spPr bwMode="auto">
          <a:xfrm>
            <a:off x="5568950" y="2871788"/>
            <a:ext cx="317500" cy="266700"/>
          </a:xfrm>
          <a:prstGeom prst="rect">
            <a:avLst/>
          </a:prstGeom>
          <a:noFill/>
          <a:ln w="12700" algn="ctr">
            <a:noFill/>
            <a:miter lim="800000"/>
            <a:headEnd/>
            <a:tailEnd/>
          </a:ln>
        </p:spPr>
        <p:txBody>
          <a:bodyPr lIns="0" tIns="0" rIns="0" bIns="0" anchor="ctr"/>
          <a:lstStyle/>
          <a:p>
            <a:pPr algn="ctr" eaLnBrk="0" hangingPunct="0">
              <a:lnSpc>
                <a:spcPct val="75000"/>
              </a:lnSpc>
            </a:pPr>
            <a:r>
              <a:rPr lang="en-US" b="1">
                <a:solidFill>
                  <a:schemeClr val="bg1"/>
                </a:solidFill>
                <a:latin typeface="Calibri" pitchFamily="34" charset="0"/>
                <a:ea typeface="Arial Unicode MS"/>
                <a:cs typeface="Arial Unicode MS"/>
              </a:rPr>
              <a:t>7</a:t>
            </a:r>
          </a:p>
        </p:txBody>
      </p:sp>
      <p:sp>
        <p:nvSpPr>
          <p:cNvPr id="27664" name="Text Box 15"/>
          <p:cNvSpPr txBox="1">
            <a:spLocks noChangeArrowheads="1"/>
          </p:cNvSpPr>
          <p:nvPr/>
        </p:nvSpPr>
        <p:spPr bwMode="auto">
          <a:xfrm>
            <a:off x="6154738" y="2871788"/>
            <a:ext cx="315912" cy="266700"/>
          </a:xfrm>
          <a:prstGeom prst="rect">
            <a:avLst/>
          </a:prstGeom>
          <a:noFill/>
          <a:ln w="12700" algn="ctr">
            <a:noFill/>
            <a:miter lim="800000"/>
            <a:headEnd/>
            <a:tailEnd/>
          </a:ln>
        </p:spPr>
        <p:txBody>
          <a:bodyPr lIns="0" tIns="0" rIns="0" bIns="0" anchor="ctr"/>
          <a:lstStyle/>
          <a:p>
            <a:pPr algn="ctr" eaLnBrk="0" hangingPunct="0">
              <a:lnSpc>
                <a:spcPct val="75000"/>
              </a:lnSpc>
            </a:pPr>
            <a:r>
              <a:rPr lang="en-US" b="1">
                <a:solidFill>
                  <a:schemeClr val="bg1"/>
                </a:solidFill>
                <a:latin typeface="Calibri" pitchFamily="34" charset="0"/>
                <a:ea typeface="Arial Unicode MS"/>
                <a:cs typeface="Arial Unicode MS"/>
              </a:rPr>
              <a:t>8</a:t>
            </a:r>
          </a:p>
        </p:txBody>
      </p:sp>
      <p:sp>
        <p:nvSpPr>
          <p:cNvPr id="27665" name="Text Box 16"/>
          <p:cNvSpPr txBox="1">
            <a:spLocks noChangeArrowheads="1"/>
          </p:cNvSpPr>
          <p:nvPr/>
        </p:nvSpPr>
        <p:spPr bwMode="auto">
          <a:xfrm>
            <a:off x="6740525" y="2871788"/>
            <a:ext cx="315913" cy="266700"/>
          </a:xfrm>
          <a:prstGeom prst="rect">
            <a:avLst/>
          </a:prstGeom>
          <a:noFill/>
          <a:ln w="12700" algn="ctr">
            <a:noFill/>
            <a:miter lim="800000"/>
            <a:headEnd/>
            <a:tailEnd/>
          </a:ln>
        </p:spPr>
        <p:txBody>
          <a:bodyPr lIns="0" tIns="0" rIns="0" bIns="0" anchor="ctr"/>
          <a:lstStyle/>
          <a:p>
            <a:pPr algn="ctr" eaLnBrk="0" hangingPunct="0">
              <a:lnSpc>
                <a:spcPct val="75000"/>
              </a:lnSpc>
            </a:pPr>
            <a:r>
              <a:rPr lang="en-US" b="1">
                <a:solidFill>
                  <a:schemeClr val="bg1"/>
                </a:solidFill>
                <a:latin typeface="Calibri" pitchFamily="34" charset="0"/>
                <a:ea typeface="Arial Unicode MS"/>
                <a:cs typeface="Arial Unicode MS"/>
              </a:rPr>
              <a:t>9</a:t>
            </a:r>
          </a:p>
        </p:txBody>
      </p:sp>
      <p:sp>
        <p:nvSpPr>
          <p:cNvPr id="27666" name="Text Box 17"/>
          <p:cNvSpPr txBox="1">
            <a:spLocks noChangeArrowheads="1"/>
          </p:cNvSpPr>
          <p:nvPr/>
        </p:nvSpPr>
        <p:spPr bwMode="auto">
          <a:xfrm>
            <a:off x="7262813" y="2871788"/>
            <a:ext cx="444500" cy="266700"/>
          </a:xfrm>
          <a:prstGeom prst="rect">
            <a:avLst/>
          </a:prstGeom>
          <a:noFill/>
          <a:ln w="12700" algn="ctr">
            <a:noFill/>
            <a:miter lim="800000"/>
            <a:headEnd/>
            <a:tailEnd/>
          </a:ln>
        </p:spPr>
        <p:txBody>
          <a:bodyPr lIns="0" tIns="0" rIns="0" bIns="0" anchor="ctr"/>
          <a:lstStyle/>
          <a:p>
            <a:pPr algn="ctr" eaLnBrk="0" hangingPunct="0">
              <a:lnSpc>
                <a:spcPct val="75000"/>
              </a:lnSpc>
            </a:pPr>
            <a:r>
              <a:rPr lang="en-US" b="1">
                <a:solidFill>
                  <a:schemeClr val="bg1"/>
                </a:solidFill>
                <a:latin typeface="Calibri" pitchFamily="34" charset="0"/>
                <a:ea typeface="Arial Unicode MS"/>
                <a:cs typeface="Arial Unicode MS"/>
              </a:rPr>
              <a:t>10</a:t>
            </a:r>
          </a:p>
        </p:txBody>
      </p:sp>
      <p:pic>
        <p:nvPicPr>
          <p:cNvPr id="27667" name="Picture 23" descr="puregonPen"/>
          <p:cNvPicPr>
            <a:picLocks noChangeAspect="1" noChangeArrowheads="1"/>
          </p:cNvPicPr>
          <p:nvPr/>
        </p:nvPicPr>
        <p:blipFill>
          <a:blip r:embed="rId5" cstate="print"/>
          <a:srcRect/>
          <a:stretch>
            <a:fillRect/>
          </a:stretch>
        </p:blipFill>
        <p:spPr bwMode="auto">
          <a:xfrm>
            <a:off x="6737350" y="1882775"/>
            <a:ext cx="331788" cy="876300"/>
          </a:xfrm>
          <a:prstGeom prst="rect">
            <a:avLst/>
          </a:prstGeom>
          <a:noFill/>
          <a:ln w="9525">
            <a:noFill/>
            <a:miter lim="800000"/>
            <a:headEnd/>
            <a:tailEnd/>
          </a:ln>
        </p:spPr>
      </p:pic>
      <p:grpSp>
        <p:nvGrpSpPr>
          <p:cNvPr id="27668" name="Group 57"/>
          <p:cNvGrpSpPr>
            <a:grpSpLocks/>
          </p:cNvGrpSpPr>
          <p:nvPr/>
        </p:nvGrpSpPr>
        <p:grpSpPr bwMode="auto">
          <a:xfrm>
            <a:off x="4424363" y="3173413"/>
            <a:ext cx="3167062" cy="619125"/>
            <a:chOff x="3215" y="1848"/>
            <a:chExt cx="1963" cy="528"/>
          </a:xfrm>
        </p:grpSpPr>
        <p:pic>
          <p:nvPicPr>
            <p:cNvPr id="27679" name="Picture 18" descr="syringe"/>
            <p:cNvPicPr>
              <a:picLocks noChangeAspect="1" noChangeArrowheads="1"/>
            </p:cNvPicPr>
            <p:nvPr/>
          </p:nvPicPr>
          <p:blipFill>
            <a:blip r:embed="rId6" cstate="print"/>
            <a:srcRect/>
            <a:stretch>
              <a:fillRect/>
            </a:stretch>
          </p:blipFill>
          <p:spPr bwMode="auto">
            <a:xfrm>
              <a:off x="5035" y="1848"/>
              <a:ext cx="143" cy="528"/>
            </a:xfrm>
            <a:prstGeom prst="rect">
              <a:avLst/>
            </a:prstGeom>
            <a:noFill/>
            <a:ln w="9525">
              <a:noFill/>
              <a:miter lim="800000"/>
              <a:headEnd/>
              <a:tailEnd/>
            </a:ln>
          </p:spPr>
        </p:pic>
        <p:pic>
          <p:nvPicPr>
            <p:cNvPr id="27680" name="Picture 19" descr="syringe"/>
            <p:cNvPicPr>
              <a:picLocks noChangeAspect="1" noChangeArrowheads="1"/>
            </p:cNvPicPr>
            <p:nvPr/>
          </p:nvPicPr>
          <p:blipFill>
            <a:blip r:embed="rId6" cstate="print"/>
            <a:srcRect/>
            <a:stretch>
              <a:fillRect/>
            </a:stretch>
          </p:blipFill>
          <p:spPr bwMode="auto">
            <a:xfrm>
              <a:off x="4667" y="1848"/>
              <a:ext cx="143" cy="528"/>
            </a:xfrm>
            <a:prstGeom prst="rect">
              <a:avLst/>
            </a:prstGeom>
            <a:noFill/>
            <a:ln w="9525">
              <a:noFill/>
              <a:miter lim="800000"/>
              <a:headEnd/>
              <a:tailEnd/>
            </a:ln>
          </p:spPr>
        </p:pic>
        <p:pic>
          <p:nvPicPr>
            <p:cNvPr id="27681" name="Picture 20" descr="syringe"/>
            <p:cNvPicPr>
              <a:picLocks noChangeAspect="1" noChangeArrowheads="1"/>
            </p:cNvPicPr>
            <p:nvPr/>
          </p:nvPicPr>
          <p:blipFill>
            <a:blip r:embed="rId6" cstate="print"/>
            <a:srcRect/>
            <a:stretch>
              <a:fillRect/>
            </a:stretch>
          </p:blipFill>
          <p:spPr bwMode="auto">
            <a:xfrm>
              <a:off x="4304" y="1848"/>
              <a:ext cx="143" cy="528"/>
            </a:xfrm>
            <a:prstGeom prst="rect">
              <a:avLst/>
            </a:prstGeom>
            <a:noFill/>
            <a:ln w="9525">
              <a:noFill/>
              <a:miter lim="800000"/>
              <a:headEnd/>
              <a:tailEnd/>
            </a:ln>
          </p:spPr>
        </p:pic>
        <p:pic>
          <p:nvPicPr>
            <p:cNvPr id="27682" name="Picture 21" descr="syringe"/>
            <p:cNvPicPr>
              <a:picLocks noChangeAspect="1" noChangeArrowheads="1"/>
            </p:cNvPicPr>
            <p:nvPr/>
          </p:nvPicPr>
          <p:blipFill>
            <a:blip r:embed="rId6" cstate="print"/>
            <a:srcRect/>
            <a:stretch>
              <a:fillRect/>
            </a:stretch>
          </p:blipFill>
          <p:spPr bwMode="auto">
            <a:xfrm>
              <a:off x="3941" y="1848"/>
              <a:ext cx="143" cy="528"/>
            </a:xfrm>
            <a:prstGeom prst="rect">
              <a:avLst/>
            </a:prstGeom>
            <a:noFill/>
            <a:ln w="9525">
              <a:noFill/>
              <a:miter lim="800000"/>
              <a:headEnd/>
              <a:tailEnd/>
            </a:ln>
          </p:spPr>
        </p:pic>
        <p:pic>
          <p:nvPicPr>
            <p:cNvPr id="27683" name="Picture 22" descr="syringe"/>
            <p:cNvPicPr>
              <a:picLocks noChangeAspect="1" noChangeArrowheads="1"/>
            </p:cNvPicPr>
            <p:nvPr/>
          </p:nvPicPr>
          <p:blipFill>
            <a:blip r:embed="rId6" cstate="print"/>
            <a:srcRect/>
            <a:stretch>
              <a:fillRect/>
            </a:stretch>
          </p:blipFill>
          <p:spPr bwMode="auto">
            <a:xfrm>
              <a:off x="3578" y="1848"/>
              <a:ext cx="143" cy="528"/>
            </a:xfrm>
            <a:prstGeom prst="rect">
              <a:avLst/>
            </a:prstGeom>
            <a:noFill/>
            <a:ln w="9525">
              <a:noFill/>
              <a:miter lim="800000"/>
              <a:headEnd/>
              <a:tailEnd/>
            </a:ln>
          </p:spPr>
        </p:pic>
        <p:pic>
          <p:nvPicPr>
            <p:cNvPr id="27684" name="Picture 24" descr="syringe"/>
            <p:cNvPicPr>
              <a:picLocks noChangeAspect="1" noChangeArrowheads="1"/>
            </p:cNvPicPr>
            <p:nvPr/>
          </p:nvPicPr>
          <p:blipFill>
            <a:blip r:embed="rId6" cstate="print"/>
            <a:srcRect/>
            <a:stretch>
              <a:fillRect/>
            </a:stretch>
          </p:blipFill>
          <p:spPr bwMode="auto">
            <a:xfrm>
              <a:off x="3215" y="1848"/>
              <a:ext cx="143" cy="528"/>
            </a:xfrm>
            <a:prstGeom prst="rect">
              <a:avLst/>
            </a:prstGeom>
            <a:noFill/>
            <a:ln w="9525">
              <a:noFill/>
              <a:miter lim="800000"/>
              <a:headEnd/>
              <a:tailEnd/>
            </a:ln>
          </p:spPr>
        </p:pic>
      </p:grpSp>
      <p:pic>
        <p:nvPicPr>
          <p:cNvPr id="27669" name="Picture 25" descr="syringe"/>
          <p:cNvPicPr>
            <a:picLocks noChangeAspect="1" noChangeArrowheads="1"/>
          </p:cNvPicPr>
          <p:nvPr/>
        </p:nvPicPr>
        <p:blipFill>
          <a:blip r:embed="rId7" cstate="print">
            <a:lum bright="-40000"/>
          </a:blip>
          <a:srcRect/>
          <a:stretch>
            <a:fillRect/>
          </a:stretch>
        </p:blipFill>
        <p:spPr bwMode="auto">
          <a:xfrm>
            <a:off x="7732713" y="1868488"/>
            <a:ext cx="231775" cy="852487"/>
          </a:xfrm>
          <a:prstGeom prst="rect">
            <a:avLst/>
          </a:prstGeom>
          <a:noFill/>
          <a:ln w="9525">
            <a:noFill/>
            <a:miter lim="800000"/>
            <a:headEnd/>
            <a:tailEnd/>
          </a:ln>
        </p:spPr>
      </p:pic>
      <p:sp>
        <p:nvSpPr>
          <p:cNvPr id="27670" name="Text Box 27"/>
          <p:cNvSpPr txBox="1">
            <a:spLocks noChangeArrowheads="1"/>
          </p:cNvSpPr>
          <p:nvPr/>
        </p:nvSpPr>
        <p:spPr bwMode="auto">
          <a:xfrm>
            <a:off x="7470775" y="1517650"/>
            <a:ext cx="717550" cy="265113"/>
          </a:xfrm>
          <a:prstGeom prst="rect">
            <a:avLst/>
          </a:prstGeom>
          <a:noFill/>
          <a:ln w="12700" algn="ctr">
            <a:noFill/>
            <a:miter lim="800000"/>
            <a:headEnd/>
            <a:tailEnd/>
          </a:ln>
        </p:spPr>
        <p:txBody>
          <a:bodyPr lIns="0" tIns="0" rIns="0" bIns="0" anchor="ctr"/>
          <a:lstStyle/>
          <a:p>
            <a:pPr algn="ctr" eaLnBrk="0" hangingPunct="0"/>
            <a:r>
              <a:rPr lang="en-US" b="1">
                <a:latin typeface="Calibri" pitchFamily="34" charset="0"/>
                <a:ea typeface="Arial Unicode MS"/>
                <a:cs typeface="Arial Unicode MS"/>
              </a:rPr>
              <a:t>hCG</a:t>
            </a:r>
            <a:endParaRPr lang="el-GR" b="1">
              <a:latin typeface="Calibri" pitchFamily="34" charset="0"/>
              <a:ea typeface="Arial Unicode MS"/>
              <a:cs typeface="Arial Unicode MS"/>
            </a:endParaRPr>
          </a:p>
        </p:txBody>
      </p:sp>
      <p:pic>
        <p:nvPicPr>
          <p:cNvPr id="27671" name="Picture 43" descr="puregonPen"/>
          <p:cNvPicPr>
            <a:picLocks noChangeAspect="1" noChangeArrowheads="1"/>
          </p:cNvPicPr>
          <p:nvPr/>
        </p:nvPicPr>
        <p:blipFill>
          <a:blip r:embed="rId5" cstate="print"/>
          <a:srcRect/>
          <a:stretch>
            <a:fillRect/>
          </a:stretch>
        </p:blipFill>
        <p:spPr bwMode="auto">
          <a:xfrm>
            <a:off x="6146800" y="1889125"/>
            <a:ext cx="331788" cy="876300"/>
          </a:xfrm>
          <a:prstGeom prst="rect">
            <a:avLst/>
          </a:prstGeom>
          <a:noFill/>
          <a:ln w="9525">
            <a:noFill/>
            <a:miter lim="800000"/>
            <a:headEnd/>
            <a:tailEnd/>
          </a:ln>
        </p:spPr>
      </p:pic>
      <p:sp>
        <p:nvSpPr>
          <p:cNvPr id="27672" name="Tekstvak 2"/>
          <p:cNvSpPr txBox="1">
            <a:spLocks noChangeArrowheads="1"/>
          </p:cNvSpPr>
          <p:nvPr/>
        </p:nvSpPr>
        <p:spPr bwMode="auto">
          <a:xfrm>
            <a:off x="244475" y="5805488"/>
            <a:ext cx="8693150" cy="839787"/>
          </a:xfrm>
          <a:prstGeom prst="rect">
            <a:avLst/>
          </a:prstGeom>
          <a:noFill/>
          <a:ln w="9525">
            <a:noFill/>
            <a:miter lim="800000"/>
            <a:headEnd/>
            <a:tailEnd/>
          </a:ln>
        </p:spPr>
        <p:txBody>
          <a:bodyPr lIns="0" tIns="0" rIns="0" bIns="0" anchor="b"/>
          <a:lstStyle/>
          <a:p>
            <a:pPr eaLnBrk="0" hangingPunct="0">
              <a:spcBef>
                <a:spcPct val="25000"/>
              </a:spcBef>
            </a:pPr>
            <a:r>
              <a:rPr lang="en-US" sz="1200">
                <a:latin typeface="Calibri" pitchFamily="34" charset="0"/>
                <a:ea typeface="Arial Unicode MS"/>
                <a:cs typeface="Arial Unicode MS"/>
              </a:rPr>
              <a:t>rFSH = recombinant follicle-stimulating hormone; hCG = human chorionic gonadotropin; LH = luteinizing hormone</a:t>
            </a:r>
            <a:r>
              <a:rPr lang="nl-NL" sz="1100">
                <a:latin typeface="Calibri" pitchFamily="34" charset="0"/>
                <a:ea typeface="Arial Unicode MS"/>
                <a:cs typeface="Arial Unicode MS"/>
              </a:rPr>
              <a:t>.</a:t>
            </a:r>
          </a:p>
          <a:p>
            <a:pPr eaLnBrk="0" hangingPunct="0">
              <a:spcBef>
                <a:spcPct val="25000"/>
              </a:spcBef>
            </a:pPr>
            <a:r>
              <a:rPr lang="en-US" sz="1000" b="1">
                <a:latin typeface="Calibri" pitchFamily="34" charset="0"/>
                <a:ea typeface="Arial Unicode MS"/>
                <a:cs typeface="Arial Unicode MS"/>
              </a:rPr>
              <a:t>1. </a:t>
            </a:r>
            <a:r>
              <a:rPr lang="en-US" sz="1000">
                <a:latin typeface="Calibri" pitchFamily="34" charset="0"/>
                <a:ea typeface="Arial Unicode MS"/>
                <a:cs typeface="Arial Unicode MS"/>
              </a:rPr>
              <a:t>Adapted with permission from de Greef R et al. </a:t>
            </a:r>
            <a:r>
              <a:rPr lang="en-US" sz="1000" i="1">
                <a:latin typeface="Calibri" pitchFamily="34" charset="0"/>
                <a:ea typeface="Arial Unicode MS"/>
                <a:cs typeface="Arial Unicode MS"/>
              </a:rPr>
              <a:t>Clin Pharmacol Ther. </a:t>
            </a:r>
            <a:r>
              <a:rPr lang="en-US" sz="1000">
                <a:latin typeface="Calibri" pitchFamily="34" charset="0"/>
                <a:ea typeface="Arial Unicode MS"/>
                <a:cs typeface="Arial Unicode MS"/>
              </a:rPr>
              <a:t>2010;88:79‒87. </a:t>
            </a:r>
            <a:br>
              <a:rPr lang="en-US" sz="1000">
                <a:latin typeface="Calibri" pitchFamily="34" charset="0"/>
                <a:ea typeface="Arial Unicode MS"/>
                <a:cs typeface="Arial Unicode MS"/>
              </a:rPr>
            </a:br>
            <a:r>
              <a:rPr lang="en-US" sz="1000" b="1">
                <a:latin typeface="Calibri" pitchFamily="34" charset="0"/>
                <a:ea typeface="Arial Unicode MS"/>
                <a:cs typeface="Arial Unicode MS"/>
              </a:rPr>
              <a:t>2. </a:t>
            </a:r>
            <a:r>
              <a:rPr lang="en-US" sz="1000">
                <a:latin typeface="Calibri" pitchFamily="34" charset="0"/>
                <a:ea typeface="Arial Unicode MS"/>
                <a:cs typeface="Arial Unicode MS"/>
              </a:rPr>
              <a:t>Adapted with permission from Hodgen GD. </a:t>
            </a:r>
            <a:r>
              <a:rPr lang="en-US" sz="1000" i="1">
                <a:latin typeface="Calibri" pitchFamily="34" charset="0"/>
                <a:ea typeface="Arial Unicode MS"/>
                <a:cs typeface="Arial Unicode MS"/>
              </a:rPr>
              <a:t>Contemp Rev Obstet Gynaecol</a:t>
            </a:r>
            <a:r>
              <a:rPr lang="en-US" sz="1000">
                <a:latin typeface="Calibri" pitchFamily="34" charset="0"/>
                <a:ea typeface="Arial Unicode MS"/>
                <a:cs typeface="Arial Unicode MS"/>
              </a:rPr>
              <a:t>. 1990;35:10‒24</a:t>
            </a:r>
            <a:r>
              <a:rPr lang="en-US" sz="1100">
                <a:latin typeface="Calibri" pitchFamily="34" charset="0"/>
                <a:ea typeface="Arial Unicode MS"/>
                <a:cs typeface="Arial Unicode MS"/>
              </a:rPr>
              <a:t>.</a:t>
            </a:r>
            <a:endParaRPr lang="nl-NL" sz="1100">
              <a:latin typeface="Calibri" pitchFamily="34" charset="0"/>
              <a:ea typeface="Arial Unicode MS"/>
              <a:cs typeface="Arial Unicode MS"/>
            </a:endParaRPr>
          </a:p>
        </p:txBody>
      </p:sp>
      <p:sp>
        <p:nvSpPr>
          <p:cNvPr id="27673" name="Text Box 66"/>
          <p:cNvSpPr txBox="1">
            <a:spLocks noChangeArrowheads="1"/>
          </p:cNvSpPr>
          <p:nvPr/>
        </p:nvSpPr>
        <p:spPr bwMode="grayWhite">
          <a:xfrm>
            <a:off x="5292725" y="4883150"/>
            <a:ext cx="1123950" cy="730250"/>
          </a:xfrm>
          <a:prstGeom prst="rect">
            <a:avLst/>
          </a:prstGeom>
          <a:noFill/>
          <a:ln w="9525">
            <a:noFill/>
            <a:miter lim="800000"/>
            <a:headEnd/>
            <a:tailEnd/>
          </a:ln>
        </p:spPr>
        <p:txBody>
          <a:bodyPr wrap="none">
            <a:spAutoFit/>
          </a:bodyPr>
          <a:lstStyle/>
          <a:p>
            <a:pPr algn="ctr" eaLnBrk="0" hangingPunct="0"/>
            <a:r>
              <a:rPr lang="de-DE" sz="1400" b="1">
                <a:latin typeface="Calibri" pitchFamily="34" charset="0"/>
                <a:ea typeface="Arial Unicode MS"/>
                <a:cs typeface="Arial Unicode MS"/>
              </a:rPr>
              <a:t>Direct</a:t>
            </a:r>
            <a:br>
              <a:rPr lang="de-DE" sz="1400" b="1">
                <a:latin typeface="Calibri" pitchFamily="34" charset="0"/>
                <a:ea typeface="Arial Unicode MS"/>
                <a:cs typeface="Arial Unicode MS"/>
              </a:rPr>
            </a:br>
            <a:r>
              <a:rPr lang="de-DE" sz="1400" b="1">
                <a:latin typeface="Calibri" pitchFamily="34" charset="0"/>
                <a:ea typeface="Arial Unicode MS"/>
                <a:cs typeface="Arial Unicode MS"/>
              </a:rPr>
              <a:t>gonadotropin</a:t>
            </a:r>
          </a:p>
          <a:p>
            <a:pPr algn="ctr" eaLnBrk="0" hangingPunct="0"/>
            <a:r>
              <a:rPr lang="de-DE" sz="1400" b="1">
                <a:latin typeface="Calibri" pitchFamily="34" charset="0"/>
                <a:ea typeface="Arial Unicode MS"/>
                <a:cs typeface="Arial Unicode MS"/>
              </a:rPr>
              <a:t>suppression</a:t>
            </a:r>
          </a:p>
        </p:txBody>
      </p:sp>
      <p:sp>
        <p:nvSpPr>
          <p:cNvPr id="27674" name="Text Box 70"/>
          <p:cNvSpPr txBox="1">
            <a:spLocks noChangeArrowheads="1"/>
          </p:cNvSpPr>
          <p:nvPr/>
        </p:nvSpPr>
        <p:spPr bwMode="auto">
          <a:xfrm rot="-5400000">
            <a:off x="118269" y="4601369"/>
            <a:ext cx="1200150" cy="522288"/>
          </a:xfrm>
          <a:prstGeom prst="rect">
            <a:avLst/>
          </a:prstGeom>
          <a:noFill/>
          <a:ln w="9525">
            <a:noFill/>
            <a:miter lim="800000"/>
            <a:headEnd/>
            <a:tailEnd/>
          </a:ln>
        </p:spPr>
        <p:txBody>
          <a:bodyPr>
            <a:spAutoFit/>
          </a:bodyPr>
          <a:lstStyle/>
          <a:p>
            <a:pPr algn="ctr">
              <a:spcBef>
                <a:spcPct val="50000"/>
              </a:spcBef>
            </a:pPr>
            <a:r>
              <a:rPr lang="en-US" sz="1400" b="1">
                <a:latin typeface="Calibri" pitchFamily="34" charset="0"/>
                <a:ea typeface="Arial Unicode MS"/>
                <a:cs typeface="Arial Unicode MS"/>
              </a:rPr>
              <a:t>Luteinizing</a:t>
            </a:r>
            <a:br>
              <a:rPr lang="en-US" sz="1400" b="1">
                <a:latin typeface="Calibri" pitchFamily="34" charset="0"/>
                <a:ea typeface="Arial Unicode MS"/>
                <a:cs typeface="Arial Unicode MS"/>
              </a:rPr>
            </a:br>
            <a:r>
              <a:rPr lang="en-US" sz="1400" b="1">
                <a:latin typeface="Calibri" pitchFamily="34" charset="0"/>
                <a:ea typeface="Arial Unicode MS"/>
                <a:cs typeface="Arial Unicode MS"/>
              </a:rPr>
              <a:t>Hormone</a:t>
            </a:r>
          </a:p>
        </p:txBody>
      </p:sp>
      <p:sp>
        <p:nvSpPr>
          <p:cNvPr id="27675" name="Text Box 71"/>
          <p:cNvSpPr txBox="1">
            <a:spLocks noChangeArrowheads="1"/>
          </p:cNvSpPr>
          <p:nvPr/>
        </p:nvSpPr>
        <p:spPr bwMode="auto">
          <a:xfrm>
            <a:off x="2206625" y="5767388"/>
            <a:ext cx="801688" cy="307975"/>
          </a:xfrm>
          <a:prstGeom prst="rect">
            <a:avLst/>
          </a:prstGeom>
          <a:noFill/>
          <a:ln w="9525">
            <a:noFill/>
            <a:miter lim="800000"/>
            <a:headEnd/>
            <a:tailEnd/>
          </a:ln>
        </p:spPr>
        <p:txBody>
          <a:bodyPr>
            <a:spAutoFit/>
          </a:bodyPr>
          <a:lstStyle/>
          <a:p>
            <a:pPr algn="ctr">
              <a:spcBef>
                <a:spcPct val="50000"/>
              </a:spcBef>
            </a:pPr>
            <a:r>
              <a:rPr lang="en-US" sz="1400" b="1">
                <a:latin typeface="Calibri" pitchFamily="34" charset="0"/>
                <a:ea typeface="Arial Unicode MS"/>
                <a:cs typeface="Arial Unicode MS"/>
              </a:rPr>
              <a:t>Time</a:t>
            </a:r>
          </a:p>
        </p:txBody>
      </p:sp>
      <p:sp>
        <p:nvSpPr>
          <p:cNvPr id="27676" name="Freeform 73"/>
          <p:cNvSpPr>
            <a:spLocks/>
          </p:cNvSpPr>
          <p:nvPr/>
        </p:nvSpPr>
        <p:spPr bwMode="auto">
          <a:xfrm>
            <a:off x="1031875" y="3995738"/>
            <a:ext cx="6842125" cy="1749425"/>
          </a:xfrm>
          <a:custGeom>
            <a:avLst/>
            <a:gdLst>
              <a:gd name="T0" fmla="*/ 0 w 4219"/>
              <a:gd name="T1" fmla="*/ 0 h 1186"/>
              <a:gd name="T2" fmla="*/ 0 w 4219"/>
              <a:gd name="T3" fmla="*/ 2147483647 h 1186"/>
              <a:gd name="T4" fmla="*/ 2147483647 w 4219"/>
              <a:gd name="T5" fmla="*/ 2147483647 h 1186"/>
              <a:gd name="T6" fmla="*/ 0 60000 65536"/>
              <a:gd name="T7" fmla="*/ 0 60000 65536"/>
              <a:gd name="T8" fmla="*/ 0 60000 65536"/>
              <a:gd name="T9" fmla="*/ 0 w 4219"/>
              <a:gd name="T10" fmla="*/ 0 h 1186"/>
              <a:gd name="T11" fmla="*/ 4219 w 4219"/>
              <a:gd name="T12" fmla="*/ 1186 h 1186"/>
            </a:gdLst>
            <a:ahLst/>
            <a:cxnLst>
              <a:cxn ang="T6">
                <a:pos x="T0" y="T1"/>
              </a:cxn>
              <a:cxn ang="T7">
                <a:pos x="T2" y="T3"/>
              </a:cxn>
              <a:cxn ang="T8">
                <a:pos x="T4" y="T5"/>
              </a:cxn>
            </a:cxnLst>
            <a:rect l="T9" t="T10" r="T11" b="T12"/>
            <a:pathLst>
              <a:path w="4219" h="1186">
                <a:moveTo>
                  <a:pt x="0" y="0"/>
                </a:moveTo>
                <a:lnTo>
                  <a:pt x="0" y="1186"/>
                </a:lnTo>
                <a:lnTo>
                  <a:pt x="4219" y="1186"/>
                </a:lnTo>
              </a:path>
            </a:pathLst>
          </a:custGeom>
          <a:noFill/>
          <a:ln w="19050" cap="flat" cmpd="sng">
            <a:solidFill>
              <a:schemeClr val="tx1"/>
            </a:solidFill>
            <a:prstDash val="solid"/>
            <a:round/>
            <a:headEnd/>
            <a:tailEnd/>
          </a:ln>
        </p:spPr>
        <p:txBody>
          <a:bodyPr lIns="0" tIns="0" rIns="0" bIns="0"/>
          <a:lstStyle/>
          <a:p>
            <a:endParaRPr lang="sr-Latn-CS"/>
          </a:p>
        </p:txBody>
      </p:sp>
      <p:sp>
        <p:nvSpPr>
          <p:cNvPr id="27677" name="Freeform 75"/>
          <p:cNvSpPr>
            <a:spLocks/>
          </p:cNvSpPr>
          <p:nvPr/>
        </p:nvSpPr>
        <p:spPr bwMode="auto">
          <a:xfrm>
            <a:off x="4648200" y="5024438"/>
            <a:ext cx="2451100" cy="585787"/>
          </a:xfrm>
          <a:custGeom>
            <a:avLst/>
            <a:gdLst>
              <a:gd name="T0" fmla="*/ 0 w 1579"/>
              <a:gd name="T1" fmla="*/ 0 h 456"/>
              <a:gd name="T2" fmla="*/ 2147483647 w 1579"/>
              <a:gd name="T3" fmla="*/ 2147483647 h 456"/>
              <a:gd name="T4" fmla="*/ 2147483647 w 1579"/>
              <a:gd name="T5" fmla="*/ 2147483647 h 456"/>
              <a:gd name="T6" fmla="*/ 2147483647 w 1579"/>
              <a:gd name="T7" fmla="*/ 2147483647 h 456"/>
              <a:gd name="T8" fmla="*/ 2147483647 w 1579"/>
              <a:gd name="T9" fmla="*/ 2147483647 h 456"/>
              <a:gd name="T10" fmla="*/ 2147483647 w 1579"/>
              <a:gd name="T11" fmla="*/ 2147483647 h 456"/>
              <a:gd name="T12" fmla="*/ 2147483647 w 1579"/>
              <a:gd name="T13" fmla="*/ 2147483647 h 456"/>
              <a:gd name="T14" fmla="*/ 2147483647 w 1579"/>
              <a:gd name="T15" fmla="*/ 2147483647 h 456"/>
              <a:gd name="T16" fmla="*/ 2147483647 w 1579"/>
              <a:gd name="T17" fmla="*/ 2147483647 h 4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79"/>
              <a:gd name="T28" fmla="*/ 0 h 456"/>
              <a:gd name="T29" fmla="*/ 1579 w 1579"/>
              <a:gd name="T30" fmla="*/ 456 h 45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79" h="456">
                <a:moveTo>
                  <a:pt x="0" y="0"/>
                </a:moveTo>
                <a:cubicBezTo>
                  <a:pt x="3" y="0"/>
                  <a:pt x="113" y="6"/>
                  <a:pt x="138" y="15"/>
                </a:cubicBezTo>
                <a:cubicBezTo>
                  <a:pt x="169" y="26"/>
                  <a:pt x="202" y="76"/>
                  <a:pt x="202" y="76"/>
                </a:cubicBezTo>
                <a:cubicBezTo>
                  <a:pt x="224" y="128"/>
                  <a:pt x="263" y="196"/>
                  <a:pt x="280" y="234"/>
                </a:cubicBezTo>
                <a:cubicBezTo>
                  <a:pt x="310" y="282"/>
                  <a:pt x="329" y="384"/>
                  <a:pt x="427" y="420"/>
                </a:cubicBezTo>
                <a:cubicBezTo>
                  <a:pt x="525" y="456"/>
                  <a:pt x="739" y="446"/>
                  <a:pt x="865" y="450"/>
                </a:cubicBezTo>
                <a:lnTo>
                  <a:pt x="1186" y="447"/>
                </a:lnTo>
                <a:cubicBezTo>
                  <a:pt x="1296" y="450"/>
                  <a:pt x="1404" y="445"/>
                  <a:pt x="1513" y="444"/>
                </a:cubicBezTo>
                <a:cubicBezTo>
                  <a:pt x="1535" y="444"/>
                  <a:pt x="1579" y="408"/>
                  <a:pt x="1579" y="408"/>
                </a:cubicBezTo>
              </a:path>
            </a:pathLst>
          </a:custGeom>
          <a:noFill/>
          <a:ln w="57150" cap="flat" cmpd="sng">
            <a:solidFill>
              <a:schemeClr val="folHlink"/>
            </a:solidFill>
            <a:prstDash val="solid"/>
            <a:round/>
            <a:headEnd type="none" w="med" len="med"/>
            <a:tailEnd type="none" w="med" len="med"/>
          </a:ln>
        </p:spPr>
        <p:txBody>
          <a:bodyPr wrap="none" anchor="ctr"/>
          <a:lstStyle/>
          <a:p>
            <a:endParaRPr lang="sr-Latn-CS"/>
          </a:p>
        </p:txBody>
      </p:sp>
      <p:sp>
        <p:nvSpPr>
          <p:cNvPr id="27678" name="Text Box 4"/>
          <p:cNvSpPr txBox="1">
            <a:spLocks noChangeArrowheads="1"/>
          </p:cNvSpPr>
          <p:nvPr/>
        </p:nvSpPr>
        <p:spPr bwMode="grayWhite">
          <a:xfrm>
            <a:off x="7977188" y="3098800"/>
            <a:ext cx="1023937" cy="825500"/>
          </a:xfrm>
          <a:prstGeom prst="rect">
            <a:avLst/>
          </a:prstGeom>
          <a:noFill/>
          <a:ln w="9525">
            <a:noFill/>
            <a:miter lim="800000"/>
            <a:headEnd/>
            <a:tailEnd/>
          </a:ln>
        </p:spPr>
        <p:txBody>
          <a:bodyPr wrap="none">
            <a:spAutoFit/>
          </a:bodyPr>
          <a:lstStyle/>
          <a:p>
            <a:pPr eaLnBrk="0" hangingPunct="0"/>
            <a:r>
              <a:rPr lang="de-DE" sz="1600" b="1">
                <a:latin typeface="Calibri" pitchFamily="34" charset="0"/>
                <a:ea typeface="Arial Unicode MS"/>
                <a:cs typeface="Arial Unicode MS"/>
              </a:rPr>
              <a:t>GnRH </a:t>
            </a:r>
          </a:p>
          <a:p>
            <a:pPr eaLnBrk="0" hangingPunct="0"/>
            <a:r>
              <a:rPr lang="de-DE" sz="1600" b="1">
                <a:latin typeface="Calibri" pitchFamily="34" charset="0"/>
                <a:ea typeface="Arial Unicode MS"/>
                <a:cs typeface="Arial Unicode MS"/>
              </a:rPr>
              <a:t>antagonist</a:t>
            </a:r>
            <a:br>
              <a:rPr lang="de-DE" sz="1600" b="1">
                <a:latin typeface="Calibri" pitchFamily="34" charset="0"/>
                <a:ea typeface="Arial Unicode MS"/>
                <a:cs typeface="Arial Unicode MS"/>
              </a:rPr>
            </a:br>
            <a:endParaRPr lang="de-DE" sz="1600" b="1">
              <a:latin typeface="Calibri" pitchFamily="34" charset="0"/>
              <a:ea typeface="Arial Unicode MS"/>
              <a:cs typeface="Arial Unicode MS"/>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PTXSS_ORIGINAL" val="992264,Picture 8,613,Slide358"/>
  <p:tag name="PPTXSS_SETTINGS" val="0,5,5,150,50,3,True,False"/>
  <p:tag name="PTXSS_ORIGID" val="99226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TotalTime>
  <Words>10769</Words>
  <Application>Microsoft Office PowerPoint</Application>
  <PresentationFormat>On-screen Show (4:3)</PresentationFormat>
  <Paragraphs>1474</Paragraphs>
  <Slides>54</Slides>
  <Notes>52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56" baseType="lpstr">
      <vt:lpstr>Office Theme</vt:lpstr>
      <vt:lpstr>Chart</vt:lpstr>
      <vt:lpstr>ELONVA™ (corifollitropin alfa):  KORAK   DALJE U LIJEČENJU NEPLODNOSTI</vt:lpstr>
      <vt:lpstr>Patient-Centered Approach in Controlled Ovarian Stimulation (COS)</vt:lpstr>
      <vt:lpstr>The Growth of In Vitro Fertilization (IVF)1‒10 </vt:lpstr>
      <vt:lpstr>Republic of Croatia</vt:lpstr>
      <vt:lpstr>Slide 5</vt:lpstr>
      <vt:lpstr>IVF: It Works, but It Is Burdensome</vt:lpstr>
      <vt:lpstr>Dropouts Negatively Impact Real  Cumulative Pregnancy Rates1</vt:lpstr>
      <vt:lpstr>Today: Ovarian Stimulation Protocols Require Multiple Injections1,2</vt:lpstr>
      <vt:lpstr>ELONVA™ (corifollitropin alfa) May Reduce  the Number of Necessary Injections1,2 </vt:lpstr>
      <vt:lpstr>Corifollitropin Alfa Is a Recombinant Hormone</vt:lpstr>
      <vt:lpstr>ELONVA™ (corifollitropin alfa)1</vt:lpstr>
      <vt:lpstr>Comparative Pharmacokinetics</vt:lpstr>
      <vt:lpstr>Equal Exposure to ELONVA™  (corifollitropin alfa) Based on Body Weight1</vt:lpstr>
      <vt:lpstr>ELONVA™ (corifollitropin alfa)  Phase 3 Clinical Trials</vt:lpstr>
      <vt:lpstr>Engage Trial: Treatment Regimen1</vt:lpstr>
      <vt:lpstr>Main Inclusion and Exclusion Criteria1</vt:lpstr>
      <vt:lpstr>Demographics at Screening1</vt:lpstr>
      <vt:lpstr>Primary End Point:  Ongoing Pregnancy Rate1</vt:lpstr>
      <vt:lpstr>Results: Single vs Double Embryo Transfer— Ongoing Pregnancy Rates per Started Cycle1</vt:lpstr>
      <vt:lpstr>Results: Day 3 vs Day 5 (Blastocyst) Transfer― Ongoing Pregnancy Rates per Started Cycle1</vt:lpstr>
      <vt:lpstr>Co-primary End Point: Number of Oocytes Retrieved1</vt:lpstr>
      <vt:lpstr>2PN Oocytes1</vt:lpstr>
      <vt:lpstr>Clinical Outcome per Started Cycle1</vt:lpstr>
      <vt:lpstr>Implantation Rate (Mean %) per  Started Cycle1</vt:lpstr>
      <vt:lpstr>Day of IVF Cycle When hCG Criterion Was Met1 </vt:lpstr>
      <vt:lpstr>Number and Size of Follicles During Stimulation1</vt:lpstr>
      <vt:lpstr>Serum Estradiol (E2) Levels1</vt:lpstr>
      <vt:lpstr>Live Birth Rate1</vt:lpstr>
      <vt:lpstr>Cumulative Ongoing Pregnancy Rates From Fresh Embryo Transfer (ET) and Frozen-Thawed Embryo Transfer (FTET) Cycles1</vt:lpstr>
      <vt:lpstr>Association Between Endogenous LH and Pregnancy Outcomes</vt:lpstr>
      <vt:lpstr>Serum LH Measurements1</vt:lpstr>
      <vt:lpstr>Comparable Ongoing Pregnancy Rates  per Started Cycle Regardless of Day 8 Serum LH1</vt:lpstr>
      <vt:lpstr>Comparable Ongoing Pregnancy Rates per Started  Cycle Regardless of Serum LH on Day of hCG1</vt:lpstr>
      <vt:lpstr>Summary</vt:lpstr>
      <vt:lpstr>Subjects with SAEs, AEs, and OHSS1</vt:lpstr>
      <vt:lpstr>ELONVA™ (corifollitropin alfa)  Phase 3 Clinical Trials</vt:lpstr>
      <vt:lpstr>Ensure Trial: Treatment Regimen1</vt:lpstr>
      <vt:lpstr>Main Inclusion and Exclusion Criteria1</vt:lpstr>
      <vt:lpstr>Key Patient Characteristics at Screening1</vt:lpstr>
      <vt:lpstr>Primary End Point:  Number of Oocytes Retrieved1</vt:lpstr>
      <vt:lpstr>Serum E2 Levels1</vt:lpstr>
      <vt:lpstr>Serum LH Levels in  Patients With hCG Injection1</vt:lpstr>
      <vt:lpstr>Implantation Rate (Mean %) per started Cycle1</vt:lpstr>
      <vt:lpstr>Ongoing Pregnancy Rate per Started Cycle1</vt:lpstr>
      <vt:lpstr>Ensure: Percentage of Patients With AEs/SAEs1 </vt:lpstr>
      <vt:lpstr>Trust Clinical Trial1 </vt:lpstr>
      <vt:lpstr>Trust: Treatment for up to 3 Cycles1</vt:lpstr>
      <vt:lpstr>Immunogenicity Testing in  Exposed Patients1</vt:lpstr>
      <vt:lpstr>OHSS Incidence1</vt:lpstr>
      <vt:lpstr>Pooled Analysis of OHSS Risk:  ELONVA™ (corifollitropin alfa) vs rFSH1</vt:lpstr>
      <vt:lpstr>Subjects With AEs/SAEs </vt:lpstr>
      <vt:lpstr>Summary</vt:lpstr>
      <vt:lpstr>Conclusion</vt:lpstr>
      <vt:lpstr>ELONVA™ (corifollitropin alfa)1 </vt:lpstr>
    </vt:vector>
  </TitlesOfParts>
  <Company>KBC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Hvrcic</dc:creator>
  <cp:lastModifiedBy>Hvrcic</cp:lastModifiedBy>
  <cp:revision>9</cp:revision>
  <dcterms:created xsi:type="dcterms:W3CDTF">2014-05-02T10:40:53Z</dcterms:created>
  <dcterms:modified xsi:type="dcterms:W3CDTF">2014-05-17T06:14:08Z</dcterms:modified>
</cp:coreProperties>
</file>