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7" r:id="rId2"/>
    <p:sldId id="303" r:id="rId3"/>
    <p:sldId id="257" r:id="rId4"/>
    <p:sldId id="259" r:id="rId5"/>
    <p:sldId id="292" r:id="rId6"/>
    <p:sldId id="301" r:id="rId7"/>
    <p:sldId id="293" r:id="rId8"/>
    <p:sldId id="302" r:id="rId9"/>
    <p:sldId id="304" r:id="rId10"/>
    <p:sldId id="294" r:id="rId11"/>
    <p:sldId id="305" r:id="rId12"/>
    <p:sldId id="267" r:id="rId13"/>
    <p:sldId id="296" r:id="rId14"/>
    <p:sldId id="298" r:id="rId15"/>
    <p:sldId id="300" r:id="rId16"/>
    <p:sldId id="283" r:id="rId17"/>
    <p:sldId id="282" r:id="rId18"/>
    <p:sldId id="295" r:id="rId19"/>
    <p:sldId id="275" r:id="rId20"/>
    <p:sldId id="276" r:id="rId21"/>
    <p:sldId id="277" r:id="rId22"/>
    <p:sldId id="308" r:id="rId23"/>
    <p:sldId id="271" r:id="rId24"/>
    <p:sldId id="272" r:id="rId25"/>
    <p:sldId id="289" r:id="rId26"/>
    <p:sldId id="290" r:id="rId27"/>
    <p:sldId id="306" r:id="rId28"/>
    <p:sldId id="286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03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5AF7-CF55-4666-9F16-B96EE189B760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5532-77B2-4077-A934-0C854BA38F5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6B64B-7A0B-4BFC-9C61-BCD803D2C144}" type="slidenum">
              <a:rPr lang="hr-HR"/>
              <a:pPr/>
              <a:t>4</a:t>
            </a:fld>
            <a:endParaRPr lang="hr-H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5532-77B2-4077-A934-0C854BA38F5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B6055-AE2F-470C-9EA5-9C38892B4DC7}" type="slidenum">
              <a:rPr lang="hr-HR"/>
              <a:pPr/>
              <a:t>12</a:t>
            </a:fld>
            <a:endParaRPr lang="hr-H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2CEFA-66F4-4B35-A091-20B18C83EBE8}" type="slidenum">
              <a:rPr lang="hr-HR"/>
              <a:pPr/>
              <a:t>17</a:t>
            </a:fld>
            <a:endParaRPr lang="hr-H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93EABA-8F5D-4166-A23E-FC8C02AE5E05}" type="datetimeFigureOut">
              <a:rPr lang="hr-HR" smtClean="0"/>
              <a:pPr/>
              <a:t>17.5.2014.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AC673E-E882-4EAE-B416-14E25A3B1B8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rgbClr val="6A037B"/>
                </a:solidFill>
              </a:rPr>
              <a:t>JESMO LI NAPREDOVALI U IVF-U?</a:t>
            </a:r>
            <a:endParaRPr lang="hr-HR" sz="4400" b="1" dirty="0">
              <a:solidFill>
                <a:srgbClr val="6A037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8458200" cy="914400"/>
          </a:xfrm>
        </p:spPr>
        <p:txBody>
          <a:bodyPr/>
          <a:lstStyle/>
          <a:p>
            <a:r>
              <a:rPr lang="hr-HR" dirty="0">
                <a:solidFill>
                  <a:srgbClr val="6A037B"/>
                </a:solidFill>
              </a:rPr>
              <a:t>d</a:t>
            </a:r>
            <a:r>
              <a:rPr lang="hr-HR" dirty="0" smtClean="0">
                <a:solidFill>
                  <a:srgbClr val="6A037B"/>
                </a:solidFill>
              </a:rPr>
              <a:t>r.sc. Renato Bauman, prim.dr.med.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KB “Sveti Duh”, Zagreb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165304"/>
            <a:ext cx="887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6A037B"/>
                </a:solidFill>
              </a:rPr>
              <a:t>3. Hrvatski kongres o reprodukcijskom zdravlju, kontracepciji i IVF-u; Šibenik; 17.05.2014.</a:t>
            </a:r>
            <a:endParaRPr lang="hr-HR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KRIOPROGRAM   i  DONACIJA OOCITA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27984" y="980728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2060848"/>
            <a:ext cx="4290556" cy="394176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6A037B"/>
                </a:solidFill>
              </a:rPr>
              <a:t>34002 FET</a:t>
            </a:r>
          </a:p>
          <a:p>
            <a:r>
              <a:rPr lang="hr-HR" sz="2800" b="1" dirty="0" smtClean="0">
                <a:solidFill>
                  <a:srgbClr val="6A037B"/>
                </a:solidFill>
              </a:rPr>
              <a:t>PR / FET </a:t>
            </a:r>
            <a:r>
              <a:rPr lang="en-US" sz="2800" b="1" dirty="0" smtClean="0">
                <a:solidFill>
                  <a:srgbClr val="6A037B"/>
                </a:solidFill>
              </a:rPr>
              <a:t>15.7%</a:t>
            </a:r>
            <a:endParaRPr lang="hr-HR" sz="2800" b="1" dirty="0" smtClean="0">
              <a:solidFill>
                <a:srgbClr val="6A037B"/>
              </a:solidFill>
            </a:endParaRPr>
          </a:p>
          <a:p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OD (oocyte donation)</a:t>
            </a:r>
          </a:p>
          <a:p>
            <a:r>
              <a:rPr lang="en-US" dirty="0" smtClean="0">
                <a:solidFill>
                  <a:srgbClr val="6A037B"/>
                </a:solidFill>
              </a:rPr>
              <a:t>OD </a:t>
            </a:r>
            <a:r>
              <a:rPr lang="en-US" b="1" dirty="0" smtClean="0">
                <a:solidFill>
                  <a:srgbClr val="6A037B"/>
                </a:solidFill>
              </a:rPr>
              <a:t>1077</a:t>
            </a:r>
            <a:r>
              <a:rPr lang="en-US" dirty="0" smtClean="0">
                <a:solidFill>
                  <a:srgbClr val="6A037B"/>
                </a:solidFill>
              </a:rPr>
              <a:t> </a:t>
            </a:r>
            <a:r>
              <a:rPr lang="hr-HR" dirty="0" smtClean="0">
                <a:solidFill>
                  <a:srgbClr val="6A037B"/>
                </a:solidFill>
              </a:rPr>
              <a:t>trudnoća nakon </a:t>
            </a:r>
            <a:r>
              <a:rPr lang="en-US" dirty="0" smtClean="0">
                <a:solidFill>
                  <a:srgbClr val="6A037B"/>
                </a:solidFill>
              </a:rPr>
              <a:t>2802 </a:t>
            </a:r>
            <a:r>
              <a:rPr lang="hr-HR" dirty="0" smtClean="0">
                <a:solidFill>
                  <a:srgbClr val="6A037B"/>
                </a:solidFill>
              </a:rPr>
              <a:t>ET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PR / ET</a:t>
            </a:r>
            <a:r>
              <a:rPr lang="en-US" dirty="0" smtClean="0">
                <a:solidFill>
                  <a:srgbClr val="6A037B"/>
                </a:solidFill>
              </a:rPr>
              <a:t> </a:t>
            </a:r>
            <a:r>
              <a:rPr lang="hr-HR" dirty="0" smtClean="0">
                <a:solidFill>
                  <a:srgbClr val="6A037B"/>
                </a:solidFill>
              </a:rPr>
              <a:t> 40.0%</a:t>
            </a:r>
            <a:endParaRPr lang="hr-HR" dirty="0">
              <a:solidFill>
                <a:srgbClr val="6A037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288536" cy="3941763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6A037B"/>
                </a:solidFill>
              </a:rPr>
              <a:t>104153 FET</a:t>
            </a:r>
          </a:p>
          <a:p>
            <a:r>
              <a:rPr lang="en-US" sz="2800" b="1" dirty="0" smtClean="0">
                <a:solidFill>
                  <a:srgbClr val="6A037B"/>
                </a:solidFill>
              </a:rPr>
              <a:t>2</a:t>
            </a:r>
            <a:r>
              <a:rPr lang="hr-HR" sz="2800" b="1" dirty="0" smtClean="0">
                <a:solidFill>
                  <a:srgbClr val="6A037B"/>
                </a:solidFill>
              </a:rPr>
              <a:t>2</a:t>
            </a:r>
            <a:r>
              <a:rPr lang="en-US" sz="2800" b="1" dirty="0" smtClean="0">
                <a:solidFill>
                  <a:srgbClr val="6A037B"/>
                </a:solidFill>
              </a:rPr>
              <a:t>.</a:t>
            </a:r>
            <a:r>
              <a:rPr lang="hr-HR" sz="2800" b="1" dirty="0" smtClean="0">
                <a:solidFill>
                  <a:srgbClr val="6A037B"/>
                </a:solidFill>
              </a:rPr>
              <a:t>3% PR / FET</a:t>
            </a:r>
          </a:p>
          <a:p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OD 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  </a:t>
            </a:r>
            <a:r>
              <a:rPr lang="en-US" b="1" dirty="0" smtClean="0">
                <a:solidFill>
                  <a:srgbClr val="6A037B"/>
                </a:solidFill>
              </a:rPr>
              <a:t>9086</a:t>
            </a:r>
            <a:r>
              <a:rPr lang="en-US" dirty="0" smtClean="0">
                <a:solidFill>
                  <a:srgbClr val="6A037B"/>
                </a:solidFill>
              </a:rPr>
              <a:t> </a:t>
            </a:r>
            <a:r>
              <a:rPr lang="hr-HR" dirty="0" smtClean="0">
                <a:solidFill>
                  <a:srgbClr val="6A037B"/>
                </a:solidFill>
              </a:rPr>
              <a:t>trudnoća nakon </a:t>
            </a:r>
            <a:r>
              <a:rPr lang="en-US" dirty="0" smtClean="0">
                <a:solidFill>
                  <a:srgbClr val="6A037B"/>
                </a:solidFill>
              </a:rPr>
              <a:t>21499</a:t>
            </a:r>
            <a:r>
              <a:rPr lang="hr-HR" dirty="0" smtClean="0">
                <a:solidFill>
                  <a:srgbClr val="6A037B"/>
                </a:solidFill>
              </a:rPr>
              <a:t> ET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PR / ET</a:t>
            </a:r>
            <a:r>
              <a:rPr lang="en-US" dirty="0" smtClean="0">
                <a:solidFill>
                  <a:srgbClr val="6A037B"/>
                </a:solidFill>
              </a:rPr>
              <a:t> 45.7% </a:t>
            </a:r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PR / FET </a:t>
            </a:r>
            <a:r>
              <a:rPr lang="en-US" dirty="0" smtClean="0">
                <a:solidFill>
                  <a:srgbClr val="6A037B"/>
                </a:solidFill>
              </a:rPr>
              <a:t>31.3%</a:t>
            </a:r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PR / ET ukupno</a:t>
            </a:r>
            <a:r>
              <a:rPr lang="en-US" dirty="0" smtClean="0">
                <a:solidFill>
                  <a:srgbClr val="6A037B"/>
                </a:solidFill>
              </a:rPr>
              <a:t> 42.3%</a:t>
            </a:r>
            <a:endParaRPr lang="hr-HR" dirty="0">
              <a:solidFill>
                <a:srgbClr val="6A037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140968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ESHRE 2009. FET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EUROPA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412776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REPUBLIKA HRVATSKA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2060848"/>
            <a:ext cx="4290556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104153 </a:t>
            </a:r>
            <a:r>
              <a:rPr lang="hr-HR" sz="2800" dirty="0" smtClean="0">
                <a:solidFill>
                  <a:srgbClr val="6A037B"/>
                </a:solidFill>
              </a:rPr>
              <a:t>FET</a:t>
            </a:r>
            <a:endParaRPr lang="hr-HR" sz="2800" dirty="0" smtClean="0">
              <a:solidFill>
                <a:srgbClr val="6A037B"/>
              </a:solidFill>
            </a:endParaRP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PR 22,3% po </a:t>
            </a:r>
            <a:r>
              <a:rPr lang="hr-HR" sz="2800" dirty="0" smtClean="0">
                <a:solidFill>
                  <a:srgbClr val="6A037B"/>
                </a:solidFill>
              </a:rPr>
              <a:t>FET</a:t>
            </a:r>
            <a:endParaRPr lang="hr-HR" sz="2800" dirty="0">
              <a:solidFill>
                <a:srgbClr val="6A037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288536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210 </a:t>
            </a:r>
            <a:r>
              <a:rPr lang="hr-HR" sz="2800" dirty="0" smtClean="0">
                <a:solidFill>
                  <a:srgbClr val="6A037B"/>
                </a:solidFill>
              </a:rPr>
              <a:t>FET </a:t>
            </a:r>
            <a:endParaRPr lang="hr-HR" sz="2800" dirty="0" smtClean="0">
              <a:solidFill>
                <a:srgbClr val="6A037B"/>
              </a:solidFill>
            </a:endParaRP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PR 32,9% po </a:t>
            </a:r>
            <a:r>
              <a:rPr lang="hr-HR" sz="2800" dirty="0" smtClean="0">
                <a:solidFill>
                  <a:srgbClr val="6A037B"/>
                </a:solidFill>
              </a:rPr>
              <a:t>FET</a:t>
            </a:r>
            <a:endParaRPr lang="hr-HR" sz="2800" dirty="0">
              <a:solidFill>
                <a:srgbClr val="6A037B"/>
              </a:solidFill>
            </a:endParaRPr>
          </a:p>
        </p:txBody>
      </p:sp>
      <p:pic>
        <p:nvPicPr>
          <p:cNvPr id="7" name="Picture 6" descr="615-hrvatska-zast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761" y="4437112"/>
            <a:ext cx="6540240" cy="2420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0352" y="6669360"/>
            <a:ext cx="1403648" cy="1886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Kriopohrana zametaka - Sv DUH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624" y="1988840"/>
            <a:ext cx="7499176" cy="4137323"/>
          </a:xfrm>
        </p:spPr>
        <p:txBody>
          <a:bodyPr/>
          <a:lstStyle/>
          <a:p>
            <a:r>
              <a:rPr lang="hr-HR" dirty="0" smtClean="0">
                <a:solidFill>
                  <a:srgbClr val="6A037B"/>
                </a:solidFill>
              </a:rPr>
              <a:t>&gt; 09/2012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52 FET-a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17 trudnoća (35,4% po FET-u)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 </a:t>
            </a:r>
            <a:r>
              <a:rPr lang="hr-HR" b="1" dirty="0" smtClean="0">
                <a:solidFill>
                  <a:srgbClr val="6A037B"/>
                </a:solidFill>
              </a:rPr>
              <a:t>50%</a:t>
            </a:r>
            <a:r>
              <a:rPr lang="hr-HR" dirty="0" smtClean="0">
                <a:solidFill>
                  <a:srgbClr val="6A037B"/>
                </a:solidFill>
              </a:rPr>
              <a:t> po FEbcT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3 ab. </a:t>
            </a:r>
            <a:r>
              <a:rPr lang="hr-HR" dirty="0">
                <a:solidFill>
                  <a:srgbClr val="6A037B"/>
                </a:solidFill>
              </a:rPr>
              <a:t>s</a:t>
            </a:r>
            <a:r>
              <a:rPr lang="hr-HR" dirty="0" smtClean="0">
                <a:solidFill>
                  <a:srgbClr val="6A037B"/>
                </a:solidFill>
              </a:rPr>
              <a:t>pont (2 u teških pacijentica)</a:t>
            </a:r>
          </a:p>
          <a:p>
            <a:endParaRPr lang="hr-HR" dirty="0"/>
          </a:p>
        </p:txBody>
      </p:sp>
      <p:pic>
        <p:nvPicPr>
          <p:cNvPr id="4" name="Picture 3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96202" y="4797152"/>
            <a:ext cx="2747797" cy="206084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52536" y="0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95936" y="0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pic>
        <p:nvPicPr>
          <p:cNvPr id="8" name="Content Placeholder 7" descr="615-hrvatska-zastav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98641" y="1484784"/>
            <a:ext cx="1945359" cy="72008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87824" y="476672"/>
            <a:ext cx="6156176" cy="4637112"/>
          </a:xfrm>
        </p:spPr>
        <p:txBody>
          <a:bodyPr>
            <a:noAutofit/>
          </a:bodyPr>
          <a:lstStyle/>
          <a:p>
            <a:r>
              <a:rPr lang="hr-HR" b="1" u="sng" dirty="0" smtClean="0">
                <a:solidFill>
                  <a:srgbClr val="6A037B"/>
                </a:solidFill>
              </a:rPr>
              <a:t>TESE, MESA</a:t>
            </a:r>
          </a:p>
          <a:p>
            <a:r>
              <a:rPr lang="hr-HR" sz="2000" dirty="0" smtClean="0">
                <a:solidFill>
                  <a:srgbClr val="6A037B"/>
                </a:solidFill>
              </a:rPr>
              <a:t>22 države – </a:t>
            </a:r>
            <a:r>
              <a:rPr lang="en-US" sz="2000" dirty="0" smtClean="0">
                <a:solidFill>
                  <a:srgbClr val="6A037B"/>
                </a:solidFill>
              </a:rPr>
              <a:t>9442</a:t>
            </a:r>
            <a:r>
              <a:rPr lang="hr-HR" sz="2000" dirty="0" smtClean="0">
                <a:solidFill>
                  <a:srgbClr val="6A037B"/>
                </a:solidFill>
              </a:rPr>
              <a:t> ciklusa sa sjemenom dobivenim kiruršim putem (3.5%)</a:t>
            </a:r>
          </a:p>
          <a:p>
            <a:endParaRPr lang="hr-HR" sz="2000" dirty="0" smtClean="0">
              <a:solidFill>
                <a:srgbClr val="6A037B"/>
              </a:solidFill>
            </a:endParaRPr>
          </a:p>
          <a:p>
            <a:r>
              <a:rPr lang="hr-HR" sz="2000" b="1" dirty="0" smtClean="0">
                <a:solidFill>
                  <a:srgbClr val="6A037B"/>
                </a:solidFill>
              </a:rPr>
              <a:t>In vitro maturacija</a:t>
            </a:r>
          </a:p>
          <a:p>
            <a:r>
              <a:rPr lang="en-US" sz="2000" dirty="0" smtClean="0">
                <a:solidFill>
                  <a:srgbClr val="6A037B"/>
                </a:solidFill>
              </a:rPr>
              <a:t>IVM </a:t>
            </a:r>
            <a:r>
              <a:rPr lang="hr-HR" sz="2000" dirty="0" smtClean="0">
                <a:solidFill>
                  <a:srgbClr val="6A037B"/>
                </a:solidFill>
              </a:rPr>
              <a:t>u 9 država (ukupno</a:t>
            </a:r>
            <a:r>
              <a:rPr lang="en-US" sz="2000" dirty="0" smtClean="0">
                <a:solidFill>
                  <a:srgbClr val="6A037B"/>
                </a:solidFill>
              </a:rPr>
              <a:t> 1334</a:t>
            </a:r>
            <a:r>
              <a:rPr lang="hr-HR" sz="2000" dirty="0" smtClean="0">
                <a:solidFill>
                  <a:srgbClr val="6A037B"/>
                </a:solidFill>
              </a:rPr>
              <a:t> ciklusa)</a:t>
            </a:r>
            <a:r>
              <a:rPr lang="en-US" sz="2000" dirty="0" smtClean="0">
                <a:solidFill>
                  <a:srgbClr val="6A037B"/>
                </a:solidFill>
              </a:rPr>
              <a:t> 137 </a:t>
            </a:r>
            <a:r>
              <a:rPr lang="hr-HR" sz="2000" dirty="0" smtClean="0">
                <a:solidFill>
                  <a:srgbClr val="6A037B"/>
                </a:solidFill>
              </a:rPr>
              <a:t>trudnoća i 82 porođaja</a:t>
            </a:r>
          </a:p>
          <a:p>
            <a:endParaRPr lang="hr-HR" sz="2000" dirty="0" smtClean="0">
              <a:solidFill>
                <a:srgbClr val="6A037B"/>
              </a:solidFill>
            </a:endParaRPr>
          </a:p>
          <a:p>
            <a:r>
              <a:rPr lang="hr-HR" b="1" u="sng" dirty="0" smtClean="0">
                <a:solidFill>
                  <a:srgbClr val="6A037B"/>
                </a:solidFill>
              </a:rPr>
              <a:t>Kriopohrana oocita  </a:t>
            </a:r>
            <a:r>
              <a:rPr lang="hr-HR" sz="2000" dirty="0" smtClean="0">
                <a:solidFill>
                  <a:srgbClr val="6A037B"/>
                </a:solidFill>
              </a:rPr>
              <a:t>(</a:t>
            </a:r>
            <a:r>
              <a:rPr lang="hr-HR" sz="1800" dirty="0" smtClean="0">
                <a:solidFill>
                  <a:srgbClr val="6A037B"/>
                </a:solidFill>
              </a:rPr>
              <a:t>Frozen oocyte replacement)</a:t>
            </a:r>
            <a:endParaRPr lang="hr-HR" sz="2000" dirty="0" smtClean="0">
              <a:solidFill>
                <a:srgbClr val="6A037B"/>
              </a:solidFill>
            </a:endParaRPr>
          </a:p>
          <a:p>
            <a:r>
              <a:rPr lang="en-US" sz="2000" dirty="0" smtClean="0">
                <a:solidFill>
                  <a:srgbClr val="6A037B"/>
                </a:solidFill>
              </a:rPr>
              <a:t>FOR </a:t>
            </a:r>
            <a:r>
              <a:rPr lang="hr-HR" sz="2000" dirty="0" smtClean="0">
                <a:solidFill>
                  <a:srgbClr val="6A037B"/>
                </a:solidFill>
              </a:rPr>
              <a:t>u </a:t>
            </a:r>
            <a:r>
              <a:rPr lang="en-US" sz="2000" dirty="0" smtClean="0">
                <a:solidFill>
                  <a:srgbClr val="6A037B"/>
                </a:solidFill>
              </a:rPr>
              <a:t>10 </a:t>
            </a:r>
            <a:r>
              <a:rPr lang="hr-HR" sz="2000" dirty="0" smtClean="0">
                <a:solidFill>
                  <a:srgbClr val="6A037B"/>
                </a:solidFill>
              </a:rPr>
              <a:t>država</a:t>
            </a:r>
            <a:r>
              <a:rPr lang="en-US" sz="2000" dirty="0" smtClean="0">
                <a:solidFill>
                  <a:srgbClr val="6A037B"/>
                </a:solidFill>
              </a:rPr>
              <a:t>, </a:t>
            </a:r>
            <a:r>
              <a:rPr lang="hr-HR" sz="2000" dirty="0" smtClean="0">
                <a:solidFill>
                  <a:srgbClr val="6A037B"/>
                </a:solidFill>
              </a:rPr>
              <a:t>ukupno </a:t>
            </a:r>
            <a:r>
              <a:rPr lang="en-US" sz="2000" dirty="0" smtClean="0">
                <a:solidFill>
                  <a:srgbClr val="6A037B"/>
                </a:solidFill>
              </a:rPr>
              <a:t>4278</a:t>
            </a:r>
            <a:r>
              <a:rPr lang="hr-HR" sz="2000" dirty="0" smtClean="0">
                <a:solidFill>
                  <a:srgbClr val="6A037B"/>
                </a:solidFill>
              </a:rPr>
              <a:t> postupka</a:t>
            </a:r>
            <a:r>
              <a:rPr lang="en-US" sz="2000" dirty="0" smtClean="0">
                <a:solidFill>
                  <a:srgbClr val="6A037B"/>
                </a:solidFill>
              </a:rPr>
              <a:t>, 3416</a:t>
            </a:r>
            <a:r>
              <a:rPr lang="hr-HR" sz="2000" dirty="0" smtClean="0">
                <a:solidFill>
                  <a:srgbClr val="6A037B"/>
                </a:solidFill>
              </a:rPr>
              <a:t> ET</a:t>
            </a:r>
            <a:r>
              <a:rPr lang="en-US" sz="2000" dirty="0" smtClean="0">
                <a:solidFill>
                  <a:srgbClr val="6A037B"/>
                </a:solidFill>
              </a:rPr>
              <a:t>, 710 </a:t>
            </a:r>
            <a:r>
              <a:rPr lang="hr-HR" sz="2000" dirty="0" smtClean="0">
                <a:solidFill>
                  <a:srgbClr val="6A037B"/>
                </a:solidFill>
              </a:rPr>
              <a:t>trudnoća i </a:t>
            </a:r>
            <a:r>
              <a:rPr lang="en-US" sz="2000" dirty="0" smtClean="0">
                <a:solidFill>
                  <a:srgbClr val="6A037B"/>
                </a:solidFill>
              </a:rPr>
              <a:t>426 </a:t>
            </a:r>
            <a:r>
              <a:rPr lang="hr-HR" sz="2000" dirty="0" smtClean="0">
                <a:solidFill>
                  <a:srgbClr val="6A037B"/>
                </a:solidFill>
              </a:rPr>
              <a:t>porođaja</a:t>
            </a:r>
            <a:r>
              <a:rPr lang="en-US" sz="2000" dirty="0" smtClean="0">
                <a:solidFill>
                  <a:srgbClr val="6A037B"/>
                </a:solidFill>
              </a:rPr>
              <a:t>. (72%</a:t>
            </a:r>
            <a:r>
              <a:rPr lang="hr-HR" sz="2000" dirty="0" smtClean="0">
                <a:solidFill>
                  <a:srgbClr val="6A037B"/>
                </a:solidFill>
              </a:rPr>
              <a:t> Italija</a:t>
            </a:r>
            <a:r>
              <a:rPr lang="en-US" sz="2000" dirty="0" smtClean="0">
                <a:solidFill>
                  <a:srgbClr val="6A037B"/>
                </a:solidFill>
              </a:rPr>
              <a:t>)</a:t>
            </a:r>
            <a:endParaRPr lang="hr-HR" sz="2000" dirty="0" smtClean="0">
              <a:solidFill>
                <a:srgbClr val="6A037B"/>
              </a:solidFill>
            </a:endParaRPr>
          </a:p>
          <a:p>
            <a:endParaRPr lang="hr-HR" sz="2000" dirty="0" smtClean="0">
              <a:solidFill>
                <a:srgbClr val="6A037B"/>
              </a:solidFill>
            </a:endParaRPr>
          </a:p>
          <a:p>
            <a:r>
              <a:rPr lang="en-US" sz="2000" dirty="0" smtClean="0">
                <a:solidFill>
                  <a:srgbClr val="6A037B"/>
                </a:solidFill>
              </a:rPr>
              <a:t> </a:t>
            </a:r>
            <a:r>
              <a:rPr lang="hr-HR" b="1" dirty="0" smtClean="0">
                <a:solidFill>
                  <a:srgbClr val="6A037B"/>
                </a:solidFill>
              </a:rPr>
              <a:t>PGD/PGS</a:t>
            </a:r>
          </a:p>
          <a:p>
            <a:r>
              <a:rPr lang="en-US" sz="2000" dirty="0" smtClean="0">
                <a:solidFill>
                  <a:srgbClr val="6A037B"/>
                </a:solidFill>
              </a:rPr>
              <a:t>PGD/PGS </a:t>
            </a:r>
            <a:r>
              <a:rPr lang="hr-HR" sz="2000" dirty="0" smtClean="0">
                <a:solidFill>
                  <a:srgbClr val="6A037B"/>
                </a:solidFill>
              </a:rPr>
              <a:t>u </a:t>
            </a:r>
            <a:r>
              <a:rPr lang="en-US" sz="2000" dirty="0" smtClean="0">
                <a:solidFill>
                  <a:srgbClr val="6A037B"/>
                </a:solidFill>
              </a:rPr>
              <a:t>15 </a:t>
            </a:r>
            <a:r>
              <a:rPr lang="hr-HR" sz="2000" dirty="0" smtClean="0">
                <a:solidFill>
                  <a:srgbClr val="6A037B"/>
                </a:solidFill>
              </a:rPr>
              <a:t>država, </a:t>
            </a:r>
            <a:r>
              <a:rPr lang="fr-FR" sz="2000" dirty="0" smtClean="0">
                <a:solidFill>
                  <a:srgbClr val="6A037B"/>
                </a:solidFill>
              </a:rPr>
              <a:t>4278 </a:t>
            </a:r>
            <a:r>
              <a:rPr lang="hr-HR" sz="2000" dirty="0" smtClean="0">
                <a:solidFill>
                  <a:srgbClr val="6A037B"/>
                </a:solidFill>
              </a:rPr>
              <a:t>ciklusa</a:t>
            </a:r>
            <a:r>
              <a:rPr lang="fr-FR" sz="2000" dirty="0" smtClean="0">
                <a:solidFill>
                  <a:srgbClr val="6A037B"/>
                </a:solidFill>
              </a:rPr>
              <a:t>, 2994 </a:t>
            </a:r>
            <a:r>
              <a:rPr lang="hr-HR" sz="2000" dirty="0" smtClean="0">
                <a:solidFill>
                  <a:srgbClr val="6A037B"/>
                </a:solidFill>
              </a:rPr>
              <a:t>ET</a:t>
            </a:r>
            <a:r>
              <a:rPr lang="fr-FR" sz="2000" dirty="0" smtClean="0">
                <a:solidFill>
                  <a:srgbClr val="6A037B"/>
                </a:solidFill>
              </a:rPr>
              <a:t>, 1031 </a:t>
            </a:r>
            <a:r>
              <a:rPr lang="hr-HR" sz="2000" dirty="0" smtClean="0">
                <a:solidFill>
                  <a:srgbClr val="6A037B"/>
                </a:solidFill>
              </a:rPr>
              <a:t>trudnoće </a:t>
            </a:r>
            <a:r>
              <a:rPr lang="en-US" sz="2000" dirty="0" smtClean="0">
                <a:solidFill>
                  <a:srgbClr val="6A037B"/>
                </a:solidFill>
              </a:rPr>
              <a:t>(25.5</a:t>
            </a:r>
            <a:r>
              <a:rPr lang="hr-HR" sz="2000" dirty="0" smtClean="0">
                <a:solidFill>
                  <a:srgbClr val="6A037B"/>
                </a:solidFill>
              </a:rPr>
              <a:t>% po aspiraciji</a:t>
            </a:r>
            <a:r>
              <a:rPr lang="en-US" sz="2000" dirty="0" smtClean="0">
                <a:solidFill>
                  <a:srgbClr val="6A037B"/>
                </a:solidFill>
              </a:rPr>
              <a:t>) </a:t>
            </a:r>
            <a:r>
              <a:rPr lang="hr-HR" sz="2000" dirty="0" smtClean="0">
                <a:solidFill>
                  <a:srgbClr val="6A037B"/>
                </a:solidFill>
              </a:rPr>
              <a:t>i</a:t>
            </a:r>
            <a:r>
              <a:rPr lang="en-US" sz="2000" dirty="0" smtClean="0">
                <a:solidFill>
                  <a:srgbClr val="6A037B"/>
                </a:solidFill>
              </a:rPr>
              <a:t> 660 </a:t>
            </a:r>
            <a:r>
              <a:rPr lang="hr-HR" sz="2000" dirty="0" smtClean="0">
                <a:solidFill>
                  <a:srgbClr val="6A037B"/>
                </a:solidFill>
              </a:rPr>
              <a:t>porođaja</a:t>
            </a:r>
            <a:r>
              <a:rPr lang="en-US" sz="2000" dirty="0" smtClean="0">
                <a:solidFill>
                  <a:srgbClr val="6A037B"/>
                </a:solidFill>
              </a:rPr>
              <a:t> (16.3% </a:t>
            </a:r>
            <a:r>
              <a:rPr lang="hr-HR" sz="2000" dirty="0" smtClean="0">
                <a:solidFill>
                  <a:srgbClr val="6A037B"/>
                </a:solidFill>
              </a:rPr>
              <a:t>po aspiraciji</a:t>
            </a:r>
            <a:r>
              <a:rPr lang="en-US" sz="2000" dirty="0" smtClean="0">
                <a:solidFill>
                  <a:srgbClr val="6A037B"/>
                </a:solidFill>
              </a:rPr>
              <a:t>) </a:t>
            </a:r>
            <a:r>
              <a:rPr lang="hr-HR" sz="2000" dirty="0" smtClean="0">
                <a:solidFill>
                  <a:srgbClr val="6A037B"/>
                </a:solidFill>
              </a:rPr>
              <a:t>(</a:t>
            </a:r>
            <a:r>
              <a:rPr lang="en-US" sz="2000" dirty="0" smtClean="0">
                <a:solidFill>
                  <a:srgbClr val="6A037B"/>
                </a:solidFill>
              </a:rPr>
              <a:t>1706 c</a:t>
            </a:r>
            <a:r>
              <a:rPr lang="hr-HR" sz="2000" dirty="0" smtClean="0">
                <a:solidFill>
                  <a:srgbClr val="6A037B"/>
                </a:solidFill>
              </a:rPr>
              <a:t>iklusa u Španjolskoj)</a:t>
            </a:r>
            <a:endParaRPr lang="hr-HR" sz="2000" dirty="0">
              <a:solidFill>
                <a:srgbClr val="6A037B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51520" y="1628800"/>
            <a:ext cx="3074640" cy="3456384"/>
          </a:xfrm>
          <a:prstGeom prst="mathMultiply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615-hrvatska-zast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1009" y="4437112"/>
            <a:ext cx="1912991" cy="708099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16200000">
            <a:off x="6696236" y="1592796"/>
            <a:ext cx="553216" cy="625224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6200000">
            <a:off x="6696236" y="4473116"/>
            <a:ext cx="625224" cy="697232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39952" y="692696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1920" y="1484784"/>
            <a:ext cx="5085346" cy="3941763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Cross-border reproductive care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“</a:t>
            </a:r>
            <a:r>
              <a:rPr lang="en-US" sz="2800" dirty="0" smtClean="0">
                <a:solidFill>
                  <a:srgbClr val="6A037B"/>
                </a:solidFill>
              </a:rPr>
              <a:t>Only six countries reported data on cross-border patients: </a:t>
            </a:r>
            <a:r>
              <a:rPr lang="en-US" sz="3200" b="1" dirty="0" smtClean="0">
                <a:solidFill>
                  <a:srgbClr val="6A037B"/>
                </a:solidFill>
              </a:rPr>
              <a:t>Croatia</a:t>
            </a:r>
            <a:r>
              <a:rPr lang="en-US" sz="2800" dirty="0" smtClean="0">
                <a:solidFill>
                  <a:srgbClr val="6A037B"/>
                </a:solidFill>
              </a:rPr>
              <a:t>,</a:t>
            </a:r>
            <a:r>
              <a:rPr lang="hr-HR" sz="2800" dirty="0" smtClean="0">
                <a:solidFill>
                  <a:srgbClr val="6A037B"/>
                </a:solidFill>
              </a:rPr>
              <a:t> </a:t>
            </a:r>
            <a:r>
              <a:rPr lang="en-US" sz="2800" dirty="0" smtClean="0">
                <a:solidFill>
                  <a:srgbClr val="6A037B"/>
                </a:solidFill>
              </a:rPr>
              <a:t>Iceland, Ireland, Macedonia, Poland and Spain.</a:t>
            </a:r>
            <a:r>
              <a:rPr lang="hr-HR" sz="2800" dirty="0" smtClean="0">
                <a:solidFill>
                  <a:srgbClr val="6A037B"/>
                </a:solidFill>
              </a:rPr>
              <a:t>”</a:t>
            </a:r>
            <a:endParaRPr lang="hr-HR" sz="2800" dirty="0">
              <a:solidFill>
                <a:srgbClr val="6A037B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51520" y="1628800"/>
            <a:ext cx="3074640" cy="3456384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6A037B"/>
                </a:solidFill>
              </a:rPr>
              <a:t>“</a:t>
            </a:r>
            <a:r>
              <a:rPr lang="en-US" sz="2800" dirty="0" smtClean="0">
                <a:solidFill>
                  <a:srgbClr val="6A037B"/>
                </a:solidFill>
              </a:rPr>
              <a:t>Some countries registered a triplet delivery rate of </a:t>
            </a:r>
            <a:r>
              <a:rPr lang="hr-HR" sz="2800" dirty="0" smtClean="0">
                <a:solidFill>
                  <a:srgbClr val="6A037B"/>
                </a:solidFill>
              </a:rPr>
              <a:t>&gt; </a:t>
            </a:r>
            <a:r>
              <a:rPr lang="en-US" sz="2800" dirty="0" smtClean="0">
                <a:solidFill>
                  <a:srgbClr val="6A037B"/>
                </a:solidFill>
              </a:rPr>
              <a:t>2.5%</a:t>
            </a:r>
            <a:r>
              <a:rPr lang="hr-HR" sz="2800" dirty="0" smtClean="0">
                <a:solidFill>
                  <a:srgbClr val="6A037B"/>
                </a:solidFill>
              </a:rPr>
              <a:t> (Bulgaria, </a:t>
            </a:r>
            <a:r>
              <a:rPr lang="hr-HR" sz="2800" b="1" dirty="0" smtClean="0">
                <a:solidFill>
                  <a:srgbClr val="6A037B"/>
                </a:solidFill>
              </a:rPr>
              <a:t>Croatia</a:t>
            </a:r>
            <a:r>
              <a:rPr lang="hr-HR" sz="2800" dirty="0" smtClean="0">
                <a:solidFill>
                  <a:srgbClr val="6A037B"/>
                </a:solidFill>
              </a:rPr>
              <a:t>, Greece, Lithuania, Romania and Serbia), while </a:t>
            </a:r>
            <a:r>
              <a:rPr lang="en-US" sz="2800" dirty="0" smtClean="0">
                <a:solidFill>
                  <a:srgbClr val="6A037B"/>
                </a:solidFill>
              </a:rPr>
              <a:t>several other countries were able to maintain the triplets deliveries at</a:t>
            </a:r>
            <a:r>
              <a:rPr lang="hr-HR" sz="2800" dirty="0" smtClean="0">
                <a:solidFill>
                  <a:srgbClr val="6A037B"/>
                </a:solidFill>
              </a:rPr>
              <a:t> ≤ 0.2% (Belgium, Denmark, Finland, Iceland, Norway, Slovenia,  </a:t>
            </a:r>
            <a:r>
              <a:rPr lang="en-US" sz="2800" dirty="0" smtClean="0">
                <a:solidFill>
                  <a:srgbClr val="6A037B"/>
                </a:solidFill>
              </a:rPr>
              <a:t>Sweden, Switzerland and The Netherlands).</a:t>
            </a:r>
            <a:r>
              <a:rPr lang="hr-HR" sz="2800" dirty="0" smtClean="0">
                <a:solidFill>
                  <a:srgbClr val="6A037B"/>
                </a:solidFill>
              </a:rPr>
              <a:t>”</a:t>
            </a:r>
            <a:endParaRPr lang="hr-HR" sz="2800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Trigemini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>
              <a:solidFill>
                <a:srgbClr val="6A037B"/>
              </a:solidFill>
            </a:endParaRPr>
          </a:p>
          <a:p>
            <a:endParaRPr lang="hr-HR" dirty="0" smtClean="0"/>
          </a:p>
          <a:p>
            <a:r>
              <a:rPr lang="hr-HR" dirty="0" smtClean="0">
                <a:solidFill>
                  <a:srgbClr val="6A037B"/>
                </a:solidFill>
              </a:rPr>
              <a:t>REPUBLIKA HRVATSKA 2009 UKUPNO 16 (2,7%)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465313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6A037B"/>
                </a:solidFill>
              </a:rPr>
              <a:t>ESHRE 2013 Rezultati EIM (2009) za 34 države, 401705 ciklusa:</a:t>
            </a:r>
          </a:p>
          <a:p>
            <a:r>
              <a:rPr lang="hr-HR" sz="3600" dirty="0" smtClean="0">
                <a:solidFill>
                  <a:srgbClr val="6A037B"/>
                </a:solidFill>
              </a:rPr>
              <a:t>19,4% gemini; </a:t>
            </a:r>
            <a:r>
              <a:rPr lang="hr-HR" sz="3600" b="1" dirty="0" smtClean="0">
                <a:solidFill>
                  <a:srgbClr val="6A037B"/>
                </a:solidFill>
              </a:rPr>
              <a:t>0,8% trigemini</a:t>
            </a:r>
            <a:endParaRPr lang="hr-HR" sz="3600" b="1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elac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79450"/>
            <a:ext cx="7561263" cy="52197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987675" y="6092825"/>
            <a:ext cx="448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>
                <a:solidFill>
                  <a:schemeClr val="hlink"/>
                </a:solidFill>
                <a:latin typeface="Comic Sans MS" pitchFamily="66" charset="0"/>
              </a:rPr>
              <a:t>Paolo, Gabrijel i Adam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KOMPLIKACIJE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4290556" cy="639762"/>
          </a:xfrm>
        </p:spPr>
        <p:txBody>
          <a:bodyPr/>
          <a:lstStyle/>
          <a:p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51759" y="980728"/>
            <a:ext cx="4292241" cy="639762"/>
          </a:xfrm>
        </p:spPr>
        <p:txBody>
          <a:bodyPr/>
          <a:lstStyle/>
          <a:p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2060848"/>
            <a:ext cx="4290556" cy="3941763"/>
          </a:xfrm>
        </p:spPr>
        <p:txBody>
          <a:bodyPr/>
          <a:lstStyle/>
          <a:p>
            <a:r>
              <a:rPr lang="hr-HR" sz="2800" dirty="0" smtClean="0">
                <a:solidFill>
                  <a:srgbClr val="6A037B"/>
                </a:solidFill>
              </a:rPr>
              <a:t>OHSS </a:t>
            </a:r>
            <a:r>
              <a:rPr lang="en-US" sz="2800" dirty="0" smtClean="0">
                <a:solidFill>
                  <a:srgbClr val="6A037B"/>
                </a:solidFill>
              </a:rPr>
              <a:t>0.9%</a:t>
            </a:r>
            <a:endParaRPr lang="hr-HR" sz="2800" dirty="0" smtClean="0">
              <a:solidFill>
                <a:srgbClr val="6A037B"/>
              </a:solidFill>
            </a:endParaRP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Smrtni ishod 1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288536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OHSS 0,8%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Smrtni ishod 1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Fetalna redukcija 484</a:t>
            </a:r>
            <a:endParaRPr lang="hr-HR" sz="2800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OH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5150"/>
            <a:ext cx="9144000" cy="6292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0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OHSS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6A037B"/>
                </a:solidFill>
              </a:rPr>
              <a:t>DA !!</a:t>
            </a:r>
            <a:endParaRPr lang="hr-HR" dirty="0">
              <a:solidFill>
                <a:srgbClr val="6A03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299920" cy="4525963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6A037B"/>
                </a:solidFill>
              </a:rPr>
              <a:t>Više terminske novorođenčadi</a:t>
            </a:r>
          </a:p>
          <a:p>
            <a:endParaRPr lang="hr-HR" sz="3600" b="1" dirty="0" smtClean="0">
              <a:solidFill>
                <a:srgbClr val="6A037B"/>
              </a:solidFill>
            </a:endParaRPr>
          </a:p>
          <a:p>
            <a:r>
              <a:rPr lang="hr-HR" sz="3600" b="1" dirty="0" smtClean="0">
                <a:solidFill>
                  <a:srgbClr val="6A037B"/>
                </a:solidFill>
              </a:rPr>
              <a:t>Manje komplikacija (hiperstimulacija, višeplodnih trudnoća)</a:t>
            </a:r>
            <a:endParaRPr lang="hr-HR" sz="3600" b="1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algn="ctr"/>
            <a:r>
              <a:rPr lang="hr-HR" dirty="0" smtClean="0"/>
              <a:t>OHSS (2003-2013) SV Duh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6A037B"/>
                </a:solidFill>
              </a:rPr>
              <a:t>5 hiperstimulacija koje su zahtjevale prijem u JIL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Od 2011. bez teškog oblika OHSS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Zakon – ciljano manji broj oocita; blaži protokoli</a:t>
            </a:r>
          </a:p>
          <a:p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Antagonistički protokol s agonistom umjesto HCG-a!!!</a:t>
            </a:r>
            <a:endParaRPr lang="hr-HR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H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502400" cy="659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6A037B"/>
                </a:solidFill>
              </a:rPr>
              <a:t>ZAŠTO SMO NAPREDOVALI?</a:t>
            </a:r>
            <a:endParaRPr lang="hr-HR" dirty="0">
              <a:solidFill>
                <a:srgbClr val="6A03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6A037B"/>
                </a:solidFill>
              </a:rPr>
              <a:t>SET (single embryo transfer)</a:t>
            </a:r>
          </a:p>
          <a:p>
            <a:r>
              <a:rPr lang="hr-HR" sz="3600" dirty="0" smtClean="0">
                <a:solidFill>
                  <a:srgbClr val="6A037B"/>
                </a:solidFill>
              </a:rPr>
              <a:t>Kriopohrana (Laboratorij – opremljenost ; ali još značajnije iskustvo i znanje EMBRIOLOGA!)</a:t>
            </a:r>
          </a:p>
          <a:p>
            <a:r>
              <a:rPr lang="hr-HR" sz="3600" dirty="0" smtClean="0">
                <a:solidFill>
                  <a:srgbClr val="6A037B"/>
                </a:solidFill>
              </a:rPr>
              <a:t>Priprema pacijentica / primjereni protokoli </a:t>
            </a:r>
            <a:r>
              <a:rPr lang="hr-HR" sz="3600" dirty="0" smtClean="0">
                <a:solidFill>
                  <a:srgbClr val="6A037B"/>
                </a:solidFill>
              </a:rPr>
              <a:t>stimulacije</a:t>
            </a:r>
          </a:p>
          <a:p>
            <a:r>
              <a:rPr lang="hr-HR" sz="3600" dirty="0" smtClean="0">
                <a:solidFill>
                  <a:srgbClr val="6A037B"/>
                </a:solidFill>
              </a:rPr>
              <a:t>Ulaganja u opremu i prostor</a:t>
            </a:r>
            <a:endParaRPr lang="hr-HR" sz="3600" dirty="0" smtClean="0">
              <a:solidFill>
                <a:srgbClr val="6A037B"/>
              </a:solidFill>
            </a:endParaRPr>
          </a:p>
          <a:p>
            <a:endParaRPr lang="hr-HR" sz="3600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404813"/>
            <a:ext cx="9605963" cy="5484812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9750" y="6237288"/>
            <a:ext cx="8351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/>
              <a:t>Ravnatelj KB Sv. Duh 2014: Gradnja novog IVF centra počinje na ljeto!!!!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014-02-12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192338"/>
            <a:ext cx="6516687" cy="4887912"/>
          </a:xfrm>
          <a:prstGeom prst="rect">
            <a:avLst/>
          </a:prstGeom>
          <a:noFill/>
        </p:spPr>
      </p:pic>
      <p:pic>
        <p:nvPicPr>
          <p:cNvPr id="40965" name="Picture 5" descr="2014-02-12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242888"/>
            <a:ext cx="4652963" cy="349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4525963"/>
          </a:xfrm>
        </p:spPr>
        <p:txBody>
          <a:bodyPr/>
          <a:lstStyle/>
          <a:p>
            <a:r>
              <a:rPr lang="hr-HR" dirty="0" smtClean="0">
                <a:solidFill>
                  <a:srgbClr val="6A037B"/>
                </a:solidFill>
              </a:rPr>
              <a:t>aGnRH uvijek umjesto HCG-a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Odlaganje svih ET (kriopohrana svih zametaka i FET u slijedećem prirodnom ciklusu)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Dvostruka stimulacija za “low respondere” letrazol+klomifen+gonadotropini+aGnRH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DHEA u predikciji ishoda prve stimulacije</a:t>
            </a:r>
            <a:endParaRPr lang="hr-HR" dirty="0">
              <a:solidFill>
                <a:srgbClr val="6A037B"/>
              </a:solidFill>
            </a:endParaRPr>
          </a:p>
        </p:txBody>
      </p:sp>
      <p:pic>
        <p:nvPicPr>
          <p:cNvPr id="4" name="Picture 3" descr="zasta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8508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“Low responders”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2.-4. dan letrazol 2,5 mg/dan</a:t>
            </a:r>
          </a:p>
          <a:p>
            <a:r>
              <a:rPr lang="hr-HR" dirty="0" smtClean="0"/>
              <a:t>potom 150 IU HMG svaki drugi dan</a:t>
            </a:r>
          </a:p>
          <a:p>
            <a:r>
              <a:rPr lang="hr-HR" dirty="0" smtClean="0"/>
              <a:t>Od 2. dana kontinuirano klomifen 25 mg/dan svaki dan do aGnRH</a:t>
            </a:r>
          </a:p>
          <a:p>
            <a:r>
              <a:rPr lang="hr-HR" dirty="0" smtClean="0"/>
              <a:t>/kriopohrana svih zametaka/ </a:t>
            </a:r>
          </a:p>
          <a:p>
            <a:r>
              <a:rPr lang="hr-HR" dirty="0" smtClean="0"/>
              <a:t>Od 2-3 dana nakon punkcije letrazol 2,5 mg/dan sve dok folikuli nisu 14 mm + HMG 225 IU kontinuirano do davanja aGnRH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rgbClr val="6A037B"/>
                </a:solidFill>
              </a:rPr>
              <a:t>DA !!</a:t>
            </a:r>
            <a:endParaRPr lang="hr-HR" dirty="0">
              <a:solidFill>
                <a:srgbClr val="6A037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88840"/>
            <a:ext cx="7299920" cy="45259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6A037B"/>
                </a:solidFill>
              </a:rPr>
              <a:t>Više terminske novorođenčadi</a:t>
            </a:r>
          </a:p>
          <a:p>
            <a:endParaRPr lang="hr-HR" sz="3600" dirty="0" smtClean="0">
              <a:solidFill>
                <a:srgbClr val="6A037B"/>
              </a:solidFill>
            </a:endParaRPr>
          </a:p>
          <a:p>
            <a:r>
              <a:rPr lang="hr-HR" sz="3600" dirty="0" smtClean="0">
                <a:solidFill>
                  <a:srgbClr val="6A037B"/>
                </a:solidFill>
              </a:rPr>
              <a:t>Manje komplikacija (hiperstimulacija, višeplodnih trudnoća)</a:t>
            </a:r>
          </a:p>
          <a:p>
            <a:endParaRPr lang="hr-HR" sz="3600" dirty="0" smtClean="0">
              <a:solidFill>
                <a:srgbClr val="6A037B"/>
              </a:solidFill>
            </a:endParaRPr>
          </a:p>
          <a:p>
            <a:r>
              <a:rPr lang="hr-HR" sz="3600" b="1" dirty="0" smtClean="0">
                <a:solidFill>
                  <a:srgbClr val="6A037B"/>
                </a:solidFill>
              </a:rPr>
              <a:t>MPO REGISTAR !!!</a:t>
            </a:r>
            <a:endParaRPr lang="hr-HR" sz="3600" b="1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1026" name="Picture 2" descr="C:\Users\RB\Desktop\jedrenje\Vis 2012\IMG-20121013-0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0392" y="0"/>
            <a:ext cx="3813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/>
              <a:t>Hvala na pažnji!</a:t>
            </a:r>
            <a:endParaRPr lang="hr-H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aslovna simpozi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13" y="1457836"/>
            <a:ext cx="7624787" cy="54001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473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780928"/>
            <a:ext cx="8229600" cy="4077072"/>
          </a:xfrm>
        </p:spPr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6A037B"/>
                </a:solidFill>
              </a:rPr>
              <a:t>2000. prirodni ciklus IVF</a:t>
            </a:r>
          </a:p>
          <a:p>
            <a:r>
              <a:rPr lang="sr-Latn-CS" sz="3600" b="1" dirty="0" smtClean="0">
                <a:solidFill>
                  <a:srgbClr val="6A037B"/>
                </a:solidFill>
              </a:rPr>
              <a:t>2003. antagonistički protokol</a:t>
            </a:r>
          </a:p>
          <a:p>
            <a:r>
              <a:rPr lang="sr-Latn-CS" sz="3600" b="1" dirty="0" smtClean="0">
                <a:solidFill>
                  <a:srgbClr val="6A037B"/>
                </a:solidFill>
              </a:rPr>
              <a:t>2009. kriopohrana (svi centri)</a:t>
            </a:r>
          </a:p>
          <a:p>
            <a:r>
              <a:rPr lang="sr-Latn-CS" sz="3600" b="1" dirty="0" smtClean="0">
                <a:solidFill>
                  <a:srgbClr val="6A037B"/>
                </a:solidFill>
              </a:rPr>
              <a:t>2009. – 2012. zbog Zakona (– ICSI; kriopohrana oocita i sec. ICSI; &gt; 42 g.)</a:t>
            </a:r>
          </a:p>
          <a:p>
            <a:r>
              <a:rPr lang="sr-Latn-CS" sz="3600" b="1" dirty="0" smtClean="0">
                <a:solidFill>
                  <a:srgbClr val="6A037B"/>
                </a:solidFill>
              </a:rPr>
              <a:t>2012. – ...    kriopohrana BC</a:t>
            </a:r>
            <a:endParaRPr lang="sr-Latn-CS" sz="3600" b="1" dirty="0">
              <a:solidFill>
                <a:srgbClr val="6A037B"/>
              </a:solidFill>
            </a:endParaRPr>
          </a:p>
        </p:txBody>
      </p:sp>
      <p:pic>
        <p:nvPicPr>
          <p:cNvPr id="8" name="Picture 3" descr="cloni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0"/>
            <a:ext cx="4139952" cy="2535536"/>
          </a:xfrm>
          <a:noFill/>
          <a:ln/>
        </p:spPr>
      </p:pic>
      <p:pic>
        <p:nvPicPr>
          <p:cNvPr id="5" name="Picture 4" descr="zastav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004048" cy="25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692696"/>
          </a:xfrm>
        </p:spPr>
        <p:txBody>
          <a:bodyPr/>
          <a:lstStyle/>
          <a:p>
            <a:pPr algn="ctr"/>
            <a:r>
              <a:rPr lang="hr-HR" dirty="0" smtClean="0"/>
              <a:t>EUROPA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427984" y="404664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340768"/>
            <a:ext cx="4716016" cy="5517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A037B"/>
                </a:solidFill>
              </a:rPr>
              <a:t>22 </a:t>
            </a:r>
            <a:r>
              <a:rPr lang="hr-HR" sz="2800" dirty="0" smtClean="0">
                <a:solidFill>
                  <a:srgbClr val="6A037B"/>
                </a:solidFill>
              </a:rPr>
              <a:t>države</a:t>
            </a:r>
            <a:endParaRPr lang="en-US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258 460 IVF ciklusa:  ICSI </a:t>
            </a:r>
            <a:r>
              <a:rPr lang="hr-HR" sz="2800" b="1" dirty="0" smtClean="0">
                <a:solidFill>
                  <a:srgbClr val="6A037B"/>
                </a:solidFill>
              </a:rPr>
              <a:t>(36,8%)</a:t>
            </a:r>
          </a:p>
          <a:p>
            <a:r>
              <a:rPr lang="en-US" sz="2800" dirty="0" smtClean="0">
                <a:solidFill>
                  <a:srgbClr val="6A037B"/>
                </a:solidFill>
              </a:rPr>
              <a:t>943 c</a:t>
            </a:r>
            <a:r>
              <a:rPr lang="hr-HR" sz="2800" dirty="0" smtClean="0">
                <a:solidFill>
                  <a:srgbClr val="6A037B"/>
                </a:solidFill>
              </a:rPr>
              <a:t>iklusa/ 1 mil st</a:t>
            </a:r>
          </a:p>
          <a:p>
            <a:r>
              <a:rPr lang="en-US" sz="2800" dirty="0" smtClean="0">
                <a:solidFill>
                  <a:srgbClr val="6A037B"/>
                </a:solidFill>
              </a:rPr>
              <a:t>3.9 c</a:t>
            </a:r>
            <a:r>
              <a:rPr lang="hr-HR" sz="2800" dirty="0" smtClean="0">
                <a:solidFill>
                  <a:srgbClr val="6A037B"/>
                </a:solidFill>
              </a:rPr>
              <a:t>iklusa /</a:t>
            </a:r>
            <a:r>
              <a:rPr lang="en-US" sz="2800" dirty="0" smtClean="0">
                <a:solidFill>
                  <a:srgbClr val="6A037B"/>
                </a:solidFill>
              </a:rPr>
              <a:t> 1000 </a:t>
            </a:r>
            <a:r>
              <a:rPr lang="hr-HR" sz="2800" dirty="0" smtClean="0">
                <a:solidFill>
                  <a:srgbClr val="6A037B"/>
                </a:solidFill>
              </a:rPr>
              <a:t>žena </a:t>
            </a:r>
            <a:r>
              <a:rPr lang="hr-HR" dirty="0" smtClean="0">
                <a:solidFill>
                  <a:srgbClr val="6A037B"/>
                </a:solidFill>
              </a:rPr>
              <a:t>dobi 15–49 godina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PR ET </a:t>
            </a:r>
            <a:r>
              <a:rPr lang="en-US" sz="3200" b="1" dirty="0" smtClean="0">
                <a:solidFill>
                  <a:srgbClr val="6A037B"/>
                </a:solidFill>
              </a:rPr>
              <a:t>24.2</a:t>
            </a:r>
            <a:r>
              <a:rPr lang="hr-HR" sz="3200" b="1" dirty="0" smtClean="0">
                <a:solidFill>
                  <a:srgbClr val="6A037B"/>
                </a:solidFill>
              </a:rPr>
              <a:t>%</a:t>
            </a:r>
            <a:r>
              <a:rPr lang="hr-HR" sz="2800" dirty="0" smtClean="0">
                <a:solidFill>
                  <a:srgbClr val="6A037B"/>
                </a:solidFill>
              </a:rPr>
              <a:t> i</a:t>
            </a:r>
            <a:r>
              <a:rPr lang="en-US" sz="2800" dirty="0" smtClean="0">
                <a:solidFill>
                  <a:srgbClr val="6A037B"/>
                </a:solidFill>
              </a:rPr>
              <a:t> 27.7% </a:t>
            </a:r>
            <a:r>
              <a:rPr lang="hr-HR" sz="2800" dirty="0" smtClean="0">
                <a:solidFill>
                  <a:srgbClr val="6A037B"/>
                </a:solidFill>
              </a:rPr>
              <a:t> IVF</a:t>
            </a:r>
          </a:p>
          <a:p>
            <a:r>
              <a:rPr lang="en-US" sz="2800" b="1" dirty="0" smtClean="0">
                <a:solidFill>
                  <a:srgbClr val="6A037B"/>
                </a:solidFill>
              </a:rPr>
              <a:t>26.1</a:t>
            </a:r>
            <a:r>
              <a:rPr lang="hr-HR" sz="2800" b="1" dirty="0" smtClean="0">
                <a:solidFill>
                  <a:srgbClr val="6A037B"/>
                </a:solidFill>
              </a:rPr>
              <a:t>% </a:t>
            </a:r>
            <a:r>
              <a:rPr lang="hr-HR" sz="2800" dirty="0" smtClean="0">
                <a:solidFill>
                  <a:srgbClr val="6A037B"/>
                </a:solidFill>
              </a:rPr>
              <a:t> i  27.9% ICSI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495270" cy="5541963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34 države</a:t>
            </a:r>
          </a:p>
          <a:p>
            <a:r>
              <a:rPr lang="hr-HR" sz="2800" dirty="0" smtClean="0">
                <a:solidFill>
                  <a:srgbClr val="6A037B"/>
                </a:solidFill>
              </a:rPr>
              <a:t>401705 ciklusa: </a:t>
            </a:r>
            <a:r>
              <a:rPr lang="en-US" sz="2800" dirty="0" smtClean="0">
                <a:solidFill>
                  <a:srgbClr val="6A037B"/>
                </a:solidFill>
              </a:rPr>
              <a:t>ICSI</a:t>
            </a:r>
            <a:r>
              <a:rPr lang="hr-HR" sz="2800" dirty="0" smtClean="0">
                <a:solidFill>
                  <a:srgbClr val="6A037B"/>
                </a:solidFill>
              </a:rPr>
              <a:t> </a:t>
            </a:r>
            <a:r>
              <a:rPr lang="hr-HR" sz="2800" b="1" dirty="0" smtClean="0">
                <a:solidFill>
                  <a:srgbClr val="6A037B"/>
                </a:solidFill>
              </a:rPr>
              <a:t>(66%)</a:t>
            </a:r>
          </a:p>
          <a:p>
            <a:r>
              <a:rPr lang="hr-HR" sz="2800" dirty="0" smtClean="0">
                <a:solidFill>
                  <a:srgbClr val="6A037B"/>
                </a:solidFill>
              </a:rPr>
              <a:t> 1067/1 mil stanovnika</a:t>
            </a:r>
          </a:p>
          <a:p>
            <a:r>
              <a:rPr lang="hr-HR" sz="2800" dirty="0" smtClean="0">
                <a:solidFill>
                  <a:srgbClr val="6A037B"/>
                </a:solidFill>
              </a:rPr>
              <a:t>5,4 ciklusa/1000 žena </a:t>
            </a:r>
            <a:r>
              <a:rPr lang="hr-HR" dirty="0" smtClean="0">
                <a:solidFill>
                  <a:srgbClr val="6A037B"/>
                </a:solidFill>
              </a:rPr>
              <a:t>15-49 g.</a:t>
            </a:r>
            <a:endParaRPr lang="hr-HR" sz="2800" dirty="0" smtClean="0">
              <a:solidFill>
                <a:srgbClr val="6A037B"/>
              </a:solidFill>
            </a:endParaRP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PR </a:t>
            </a:r>
            <a:r>
              <a:rPr lang="hr-HR" sz="3200" b="1" dirty="0" smtClean="0">
                <a:solidFill>
                  <a:srgbClr val="6A037B"/>
                </a:solidFill>
              </a:rPr>
              <a:t>28.9%</a:t>
            </a:r>
            <a:r>
              <a:rPr lang="hr-HR" sz="2800" dirty="0" smtClean="0">
                <a:solidFill>
                  <a:srgbClr val="6A037B"/>
                </a:solidFill>
              </a:rPr>
              <a:t>  i 32,9% IVF</a:t>
            </a:r>
            <a:r>
              <a:rPr lang="en-US" sz="2800" dirty="0" smtClean="0">
                <a:solidFill>
                  <a:srgbClr val="6A037B"/>
                </a:solidFill>
              </a:rPr>
              <a:t> </a:t>
            </a:r>
            <a:r>
              <a:rPr lang="en-US" sz="2800" b="1" dirty="0" smtClean="0">
                <a:solidFill>
                  <a:srgbClr val="6A037B"/>
                </a:solidFill>
              </a:rPr>
              <a:t>28.7%</a:t>
            </a:r>
            <a:r>
              <a:rPr lang="en-US" sz="2800" dirty="0" smtClean="0">
                <a:solidFill>
                  <a:srgbClr val="6A037B"/>
                </a:solidFill>
              </a:rPr>
              <a:t> </a:t>
            </a:r>
            <a:r>
              <a:rPr lang="hr-HR" sz="2800" dirty="0" smtClean="0">
                <a:solidFill>
                  <a:srgbClr val="6A037B"/>
                </a:solidFill>
              </a:rPr>
              <a:t>i 32% </a:t>
            </a:r>
            <a:r>
              <a:rPr lang="en-US" sz="2800" dirty="0" smtClean="0">
                <a:solidFill>
                  <a:srgbClr val="6A037B"/>
                </a:solidFill>
              </a:rPr>
              <a:t>ICSI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27584" y="270892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7584" y="4509120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rgbClr val="6A037B"/>
                </a:solidFill>
              </a:rPr>
              <a:t>DISTRIBUCIJA BROJA ZAMETAKA ZA TRANSFER I DISTRIBUCIJA VIŠEPLODNIH TRUDNOĆA</a:t>
            </a:r>
            <a:endParaRPr lang="hr-HR" sz="2800" dirty="0">
              <a:solidFill>
                <a:srgbClr val="6A037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4290556" cy="639762"/>
          </a:xfrm>
        </p:spPr>
        <p:txBody>
          <a:bodyPr/>
          <a:lstStyle/>
          <a:p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292241" cy="639762"/>
          </a:xfrm>
        </p:spPr>
        <p:txBody>
          <a:bodyPr/>
          <a:lstStyle/>
          <a:p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844825"/>
            <a:ext cx="4176464" cy="316835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6A037B"/>
                </a:solidFill>
              </a:rPr>
              <a:t>11.9</a:t>
            </a:r>
            <a:r>
              <a:rPr lang="hr-HR" sz="3200" dirty="0" smtClean="0">
                <a:solidFill>
                  <a:srgbClr val="6A037B"/>
                </a:solidFill>
              </a:rPr>
              <a:t>%  (1 zametak)</a:t>
            </a:r>
          </a:p>
          <a:p>
            <a:r>
              <a:rPr lang="en-US" sz="3200" dirty="0" smtClean="0">
                <a:solidFill>
                  <a:srgbClr val="6A037B"/>
                </a:solidFill>
              </a:rPr>
              <a:t>39.2</a:t>
            </a:r>
            <a:r>
              <a:rPr lang="hr-HR" sz="3200" dirty="0" smtClean="0">
                <a:solidFill>
                  <a:srgbClr val="6A037B"/>
                </a:solidFill>
              </a:rPr>
              <a:t>%  (2)</a:t>
            </a:r>
          </a:p>
          <a:p>
            <a:r>
              <a:rPr lang="en-US" sz="3200" dirty="0" smtClean="0">
                <a:solidFill>
                  <a:srgbClr val="6A037B"/>
                </a:solidFill>
              </a:rPr>
              <a:t>39.6</a:t>
            </a:r>
            <a:r>
              <a:rPr lang="hr-HR" sz="3200" dirty="0" smtClean="0">
                <a:solidFill>
                  <a:srgbClr val="6A037B"/>
                </a:solidFill>
              </a:rPr>
              <a:t>%  (3)</a:t>
            </a:r>
          </a:p>
          <a:p>
            <a:r>
              <a:rPr lang="en-US" sz="3200" dirty="0" smtClean="0">
                <a:solidFill>
                  <a:srgbClr val="6A037B"/>
                </a:solidFill>
              </a:rPr>
              <a:t>9.3%</a:t>
            </a:r>
            <a:r>
              <a:rPr lang="hr-HR" sz="3200" dirty="0" smtClean="0">
                <a:solidFill>
                  <a:srgbClr val="6A037B"/>
                </a:solidFill>
              </a:rPr>
              <a:t>   (</a:t>
            </a:r>
            <a:r>
              <a:rPr lang="en-US" sz="3200" dirty="0" smtClean="0">
                <a:solidFill>
                  <a:srgbClr val="6A037B"/>
                </a:solidFill>
              </a:rPr>
              <a:t>≥4 </a:t>
            </a:r>
            <a:r>
              <a:rPr lang="hr-HR" sz="3200" dirty="0" smtClean="0">
                <a:solidFill>
                  <a:srgbClr val="6A037B"/>
                </a:solidFill>
              </a:rPr>
              <a:t>)</a:t>
            </a:r>
          </a:p>
          <a:p>
            <a:endParaRPr lang="hr-HR" sz="3200" dirty="0" smtClean="0">
              <a:solidFill>
                <a:srgbClr val="6A037B"/>
              </a:solidFill>
            </a:endParaRPr>
          </a:p>
          <a:p>
            <a:r>
              <a:rPr lang="en-US" sz="3200" dirty="0" smtClean="0">
                <a:solidFill>
                  <a:srgbClr val="6A037B"/>
                </a:solidFill>
              </a:rPr>
              <a:t>24</a:t>
            </a:r>
            <a:r>
              <a:rPr lang="hr-HR" sz="3200" dirty="0" smtClean="0">
                <a:solidFill>
                  <a:srgbClr val="6A037B"/>
                </a:solidFill>
              </a:rPr>
              <a:t>% blizanaca</a:t>
            </a:r>
          </a:p>
          <a:p>
            <a:r>
              <a:rPr lang="en-US" sz="3200" dirty="0" smtClean="0">
                <a:solidFill>
                  <a:srgbClr val="6A037B"/>
                </a:solidFill>
              </a:rPr>
              <a:t>2.2 </a:t>
            </a:r>
            <a:r>
              <a:rPr lang="hr-HR" sz="3200" dirty="0" smtClean="0">
                <a:solidFill>
                  <a:srgbClr val="6A037B"/>
                </a:solidFill>
              </a:rPr>
              <a:t>% trojki</a:t>
            </a:r>
          </a:p>
          <a:p>
            <a:r>
              <a:rPr lang="en-US" sz="3200" dirty="0" smtClean="0">
                <a:solidFill>
                  <a:srgbClr val="6A037B"/>
                </a:solidFill>
              </a:rPr>
              <a:t>0.1%</a:t>
            </a:r>
            <a:r>
              <a:rPr lang="hr-HR" sz="3200" dirty="0" smtClean="0">
                <a:solidFill>
                  <a:srgbClr val="6A037B"/>
                </a:solidFill>
              </a:rPr>
              <a:t> četvorke</a:t>
            </a:r>
            <a:r>
              <a:rPr lang="en-US" sz="3200" dirty="0" smtClean="0">
                <a:solidFill>
                  <a:srgbClr val="6A037B"/>
                </a:solidFill>
              </a:rPr>
              <a:t>.</a:t>
            </a:r>
            <a:endParaRPr lang="hr-HR" sz="3200" dirty="0" smtClean="0">
              <a:solidFill>
                <a:srgbClr val="6A037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1844824"/>
            <a:ext cx="4288536" cy="4248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3800" dirty="0" smtClean="0">
                <a:solidFill>
                  <a:srgbClr val="6A037B"/>
                </a:solidFill>
              </a:rPr>
              <a:t>24,2%</a:t>
            </a:r>
          </a:p>
          <a:p>
            <a:pPr>
              <a:lnSpc>
                <a:spcPct val="120000"/>
              </a:lnSpc>
            </a:pPr>
            <a:r>
              <a:rPr lang="hr-HR" sz="3800" dirty="0" smtClean="0">
                <a:solidFill>
                  <a:srgbClr val="6A037B"/>
                </a:solidFill>
              </a:rPr>
              <a:t>57,7%</a:t>
            </a:r>
          </a:p>
          <a:p>
            <a:pPr>
              <a:lnSpc>
                <a:spcPct val="120000"/>
              </a:lnSpc>
            </a:pPr>
            <a:r>
              <a:rPr lang="hr-HR" sz="3800" dirty="0" smtClean="0">
                <a:solidFill>
                  <a:srgbClr val="6A037B"/>
                </a:solidFill>
              </a:rPr>
              <a:t>16,9%</a:t>
            </a:r>
          </a:p>
          <a:p>
            <a:pPr>
              <a:lnSpc>
                <a:spcPct val="120000"/>
              </a:lnSpc>
            </a:pPr>
            <a:r>
              <a:rPr lang="hr-HR" sz="3800" dirty="0" smtClean="0">
                <a:solidFill>
                  <a:srgbClr val="6A037B"/>
                </a:solidFill>
              </a:rPr>
              <a:t>1,2%  </a:t>
            </a:r>
          </a:p>
          <a:p>
            <a:endParaRPr lang="hr-HR" sz="3500" dirty="0" smtClean="0">
              <a:solidFill>
                <a:srgbClr val="6A037B"/>
              </a:solidFill>
            </a:endParaRPr>
          </a:p>
          <a:p>
            <a:endParaRPr lang="hr-HR" sz="3500" dirty="0" smtClean="0">
              <a:solidFill>
                <a:srgbClr val="6A037B"/>
              </a:solidFill>
            </a:endParaRPr>
          </a:p>
          <a:p>
            <a:r>
              <a:rPr lang="en-US" sz="3500" dirty="0" smtClean="0">
                <a:solidFill>
                  <a:srgbClr val="6A037B"/>
                </a:solidFill>
              </a:rPr>
              <a:t>19.4% </a:t>
            </a:r>
            <a:r>
              <a:rPr lang="hr-HR" sz="3500" dirty="0" smtClean="0">
                <a:solidFill>
                  <a:srgbClr val="6A037B"/>
                </a:solidFill>
              </a:rPr>
              <a:t>blizanaca</a:t>
            </a:r>
          </a:p>
          <a:p>
            <a:r>
              <a:rPr lang="en-US" sz="3500" dirty="0" smtClean="0">
                <a:solidFill>
                  <a:srgbClr val="6A037B"/>
                </a:solidFill>
              </a:rPr>
              <a:t>0.8% </a:t>
            </a:r>
            <a:r>
              <a:rPr lang="hr-HR" sz="3500" dirty="0" smtClean="0">
                <a:solidFill>
                  <a:srgbClr val="6A037B"/>
                </a:solidFill>
              </a:rPr>
              <a:t>trojki</a:t>
            </a:r>
          </a:p>
          <a:p>
            <a:endParaRPr lang="hr-H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72200" y="2060848"/>
            <a:ext cx="2016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 smtClean="0">
                <a:solidFill>
                  <a:srgbClr val="6A037B"/>
                </a:solidFill>
              </a:rPr>
              <a:t>&gt; 80% !</a:t>
            </a:r>
            <a:endParaRPr lang="hr-HR" sz="4400" b="1" dirty="0">
              <a:solidFill>
                <a:srgbClr val="6A037B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084168" y="2204864"/>
            <a:ext cx="288032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Dob pacijentica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355976" y="1340768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1560" y="2060848"/>
            <a:ext cx="4290556" cy="3941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A037B"/>
                </a:solidFill>
              </a:rPr>
              <a:t>29 </a:t>
            </a:r>
            <a:r>
              <a:rPr lang="hr-HR" sz="2800" dirty="0" smtClean="0">
                <a:solidFill>
                  <a:srgbClr val="6A037B"/>
                </a:solidFill>
              </a:rPr>
              <a:t>godina </a:t>
            </a:r>
            <a:r>
              <a:rPr lang="en-US" sz="2800" dirty="0" smtClean="0">
                <a:solidFill>
                  <a:srgbClr val="6A037B"/>
                </a:solidFill>
              </a:rPr>
              <a:t>6–45%;</a:t>
            </a:r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en-US" sz="2800" dirty="0" smtClean="0">
                <a:solidFill>
                  <a:srgbClr val="6A037B"/>
                </a:solidFill>
              </a:rPr>
              <a:t>30–34 </a:t>
            </a:r>
            <a:r>
              <a:rPr lang="hr-HR" sz="2800" dirty="0" smtClean="0">
                <a:solidFill>
                  <a:srgbClr val="6A037B"/>
                </a:solidFill>
              </a:rPr>
              <a:t>godina</a:t>
            </a:r>
            <a:r>
              <a:rPr lang="en-US" sz="2800" dirty="0" smtClean="0">
                <a:solidFill>
                  <a:srgbClr val="6A037B"/>
                </a:solidFill>
              </a:rPr>
              <a:t> 31–44%</a:t>
            </a:r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en-US" sz="2800" dirty="0" smtClean="0">
                <a:solidFill>
                  <a:srgbClr val="6A037B"/>
                </a:solidFill>
              </a:rPr>
              <a:t>35–39</a:t>
            </a:r>
            <a:r>
              <a:rPr lang="hr-HR" sz="2800" dirty="0" smtClean="0">
                <a:solidFill>
                  <a:srgbClr val="6A037B"/>
                </a:solidFill>
              </a:rPr>
              <a:t> godina </a:t>
            </a:r>
            <a:r>
              <a:rPr lang="en-US" sz="2800" dirty="0" smtClean="0">
                <a:solidFill>
                  <a:srgbClr val="6A037B"/>
                </a:solidFill>
              </a:rPr>
              <a:t>18–44% </a:t>
            </a:r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&gt;</a:t>
            </a:r>
            <a:r>
              <a:rPr lang="en-US" sz="2800" dirty="0" smtClean="0">
                <a:solidFill>
                  <a:srgbClr val="6A037B"/>
                </a:solidFill>
              </a:rPr>
              <a:t>40 </a:t>
            </a:r>
            <a:r>
              <a:rPr lang="hr-HR" sz="2800" dirty="0" smtClean="0">
                <a:solidFill>
                  <a:srgbClr val="6A037B"/>
                </a:solidFill>
              </a:rPr>
              <a:t>godina</a:t>
            </a:r>
            <a:r>
              <a:rPr lang="en-US" sz="2800" dirty="0" smtClean="0">
                <a:solidFill>
                  <a:srgbClr val="6A037B"/>
                </a:solidFill>
              </a:rPr>
              <a:t> 4–18%</a:t>
            </a:r>
            <a:endParaRPr lang="hr-HR" sz="2800" dirty="0">
              <a:solidFill>
                <a:srgbClr val="6A037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464" y="2060848"/>
            <a:ext cx="4288536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&lt; 34 godine 46,7%</a:t>
            </a:r>
          </a:p>
          <a:p>
            <a:r>
              <a:rPr lang="hr-HR" sz="2800" dirty="0" smtClean="0">
                <a:solidFill>
                  <a:srgbClr val="6A037B"/>
                </a:solidFill>
              </a:rPr>
              <a:t>35-39 godina 37,4%</a:t>
            </a:r>
          </a:p>
          <a:p>
            <a:r>
              <a:rPr lang="hr-HR" sz="2800" dirty="0" smtClean="0">
                <a:solidFill>
                  <a:srgbClr val="6A037B"/>
                </a:solidFill>
              </a:rPr>
              <a:t>&gt; 40 godina 16%</a:t>
            </a:r>
            <a:endParaRPr lang="hr-HR" sz="2800" dirty="0">
              <a:solidFill>
                <a:srgbClr val="6A03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DOSTUPNOST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Eshre 1999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412776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ESHRE 2009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2060848"/>
            <a:ext cx="4290556" cy="3941763"/>
          </a:xfrm>
        </p:spPr>
        <p:txBody>
          <a:bodyPr/>
          <a:lstStyle/>
          <a:p>
            <a:r>
              <a:rPr lang="en-US" sz="2800" dirty="0" smtClean="0">
                <a:solidFill>
                  <a:srgbClr val="6A037B"/>
                </a:solidFill>
              </a:rPr>
              <a:t>3.9 </a:t>
            </a:r>
            <a:r>
              <a:rPr lang="hr-HR" sz="2800" dirty="0" smtClean="0">
                <a:solidFill>
                  <a:srgbClr val="6A037B"/>
                </a:solidFill>
              </a:rPr>
              <a:t>ciklusa / 1</a:t>
            </a:r>
            <a:r>
              <a:rPr lang="en-US" sz="2800" dirty="0" smtClean="0">
                <a:solidFill>
                  <a:srgbClr val="6A037B"/>
                </a:solidFill>
              </a:rPr>
              <a:t>000 </a:t>
            </a:r>
            <a:r>
              <a:rPr lang="hr-HR" sz="2800" dirty="0" smtClean="0">
                <a:solidFill>
                  <a:srgbClr val="6A037B"/>
                </a:solidFill>
              </a:rPr>
              <a:t>žena u dobi </a:t>
            </a:r>
            <a:r>
              <a:rPr lang="en-US" sz="2800" dirty="0" smtClean="0">
                <a:solidFill>
                  <a:srgbClr val="6A037B"/>
                </a:solidFill>
              </a:rPr>
              <a:t>15</a:t>
            </a:r>
            <a:r>
              <a:rPr lang="hr-HR" sz="2800" dirty="0" smtClean="0">
                <a:solidFill>
                  <a:srgbClr val="6A037B"/>
                </a:solidFill>
              </a:rPr>
              <a:t>.- </a:t>
            </a:r>
            <a:r>
              <a:rPr lang="en-US" sz="2800" dirty="0" smtClean="0">
                <a:solidFill>
                  <a:srgbClr val="6A037B"/>
                </a:solidFill>
              </a:rPr>
              <a:t>49.</a:t>
            </a:r>
            <a:r>
              <a:rPr lang="hr-HR" sz="2800" dirty="0" smtClean="0">
                <a:solidFill>
                  <a:srgbClr val="6A037B"/>
                </a:solidFill>
              </a:rPr>
              <a:t> godine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en-US" sz="2800" dirty="0" smtClean="0">
                <a:solidFill>
                  <a:srgbClr val="6A037B"/>
                </a:solidFill>
              </a:rPr>
              <a:t> </a:t>
            </a:r>
            <a:r>
              <a:rPr lang="hr-HR" sz="2800" dirty="0" smtClean="0">
                <a:solidFill>
                  <a:srgbClr val="6A037B"/>
                </a:solidFill>
              </a:rPr>
              <a:t>1,6% djece iz MPO</a:t>
            </a:r>
            <a:endParaRPr lang="hr-HR" dirty="0" smtClean="0">
              <a:solidFill>
                <a:srgbClr val="6A037B"/>
              </a:solidFill>
            </a:endParaRP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0848"/>
            <a:ext cx="4288536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6A037B"/>
                </a:solidFill>
              </a:rPr>
              <a:t>5,4 ciklusa / 1000 žena u dobi 15. - 49 godine</a:t>
            </a:r>
          </a:p>
          <a:p>
            <a:endParaRPr lang="hr-HR" sz="2800" dirty="0" smtClean="0">
              <a:solidFill>
                <a:srgbClr val="6A037B"/>
              </a:solidFill>
            </a:endParaRPr>
          </a:p>
          <a:p>
            <a:r>
              <a:rPr lang="hr-HR" sz="2800" dirty="0" smtClean="0">
                <a:solidFill>
                  <a:srgbClr val="6A037B"/>
                </a:solidFill>
              </a:rPr>
              <a:t>2% djece iz MPO</a:t>
            </a:r>
            <a:endParaRPr lang="hr-HR" sz="2800" dirty="0">
              <a:solidFill>
                <a:srgbClr val="6A03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79715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6A037B"/>
                </a:solidFill>
              </a:rPr>
              <a:t>RH 2009: 4,8 ciklusa/1000 žena</a:t>
            </a: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6A037B"/>
                </a:solidFill>
              </a:rPr>
              <a:t>                  2% djece iz MPO</a:t>
            </a:r>
            <a:endParaRPr lang="hr-HR" sz="2800" dirty="0">
              <a:solidFill>
                <a:srgbClr val="6A037B"/>
              </a:solidFill>
            </a:endParaRPr>
          </a:p>
        </p:txBody>
      </p:sp>
      <p:pic>
        <p:nvPicPr>
          <p:cNvPr id="8" name="Picture 7" descr="615-hrvatska-zast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2248695" cy="832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610600" cy="882650"/>
          </a:xfrm>
        </p:spPr>
        <p:txBody>
          <a:bodyPr/>
          <a:lstStyle/>
          <a:p>
            <a:pPr algn="ctr"/>
            <a:r>
              <a:rPr lang="hr-HR" dirty="0" smtClean="0"/>
              <a:t>ESHRE 2009.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290556" cy="639762"/>
          </a:xfrm>
        </p:spPr>
        <p:txBody>
          <a:bodyPr/>
          <a:lstStyle/>
          <a:p>
            <a:pPr algn="ctr"/>
            <a:r>
              <a:rPr lang="hr-HR" dirty="0" smtClean="0"/>
              <a:t>Europa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99992" y="836712"/>
            <a:ext cx="4292241" cy="639762"/>
          </a:xfrm>
        </p:spPr>
        <p:txBody>
          <a:bodyPr/>
          <a:lstStyle/>
          <a:p>
            <a:pPr algn="ctr"/>
            <a:r>
              <a:rPr lang="hr-HR" dirty="0" smtClean="0"/>
              <a:t>Republika hrvatska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290556" cy="3941763"/>
          </a:xfrm>
        </p:spPr>
        <p:txBody>
          <a:bodyPr/>
          <a:lstStyle/>
          <a:p>
            <a:r>
              <a:rPr lang="hr-HR" dirty="0" smtClean="0">
                <a:solidFill>
                  <a:srgbClr val="6A037B"/>
                </a:solidFill>
              </a:rPr>
              <a:t>401705 ciklusa: 135621 </a:t>
            </a:r>
            <a:r>
              <a:rPr lang="en-US" dirty="0" smtClean="0">
                <a:solidFill>
                  <a:srgbClr val="6A037B"/>
                </a:solidFill>
              </a:rPr>
              <a:t>IVF (34%)</a:t>
            </a:r>
            <a:r>
              <a:rPr lang="hr-HR" dirty="0" smtClean="0">
                <a:solidFill>
                  <a:srgbClr val="6A037B"/>
                </a:solidFill>
              </a:rPr>
              <a:t>;</a:t>
            </a:r>
            <a:r>
              <a:rPr lang="en-US" dirty="0" smtClean="0">
                <a:solidFill>
                  <a:srgbClr val="6A037B"/>
                </a:solidFill>
              </a:rPr>
              <a:t> 2</a:t>
            </a:r>
            <a:r>
              <a:rPr lang="hr-HR" dirty="0" smtClean="0">
                <a:solidFill>
                  <a:srgbClr val="6A037B"/>
                </a:solidFill>
              </a:rPr>
              <a:t>6</a:t>
            </a:r>
            <a:r>
              <a:rPr lang="en-US" dirty="0" smtClean="0">
                <a:solidFill>
                  <a:srgbClr val="6A037B"/>
                </a:solidFill>
              </a:rPr>
              <a:t>6</a:t>
            </a:r>
            <a:r>
              <a:rPr lang="hr-HR" dirty="0" smtClean="0">
                <a:solidFill>
                  <a:srgbClr val="6A037B"/>
                </a:solidFill>
              </a:rPr>
              <a:t>084</a:t>
            </a:r>
            <a:r>
              <a:rPr lang="en-US" dirty="0" smtClean="0">
                <a:solidFill>
                  <a:srgbClr val="6A037B"/>
                </a:solidFill>
              </a:rPr>
              <a:t> ICSI</a:t>
            </a:r>
            <a:r>
              <a:rPr lang="hr-HR" dirty="0" smtClean="0">
                <a:solidFill>
                  <a:srgbClr val="6A037B"/>
                </a:solidFill>
              </a:rPr>
              <a:t> (66%).</a:t>
            </a:r>
          </a:p>
          <a:p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IVF </a:t>
            </a:r>
            <a:r>
              <a:rPr lang="hr-HR" b="1" dirty="0" smtClean="0">
                <a:solidFill>
                  <a:srgbClr val="6A037B"/>
                </a:solidFill>
              </a:rPr>
              <a:t>28,9%</a:t>
            </a:r>
            <a:r>
              <a:rPr lang="hr-HR" dirty="0" smtClean="0">
                <a:solidFill>
                  <a:srgbClr val="6A037B"/>
                </a:solidFill>
              </a:rPr>
              <a:t> po aspiraciji; 32,9%  po ET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IVF-ICSI </a:t>
            </a:r>
            <a:r>
              <a:rPr lang="hr-HR" b="1" dirty="0" smtClean="0">
                <a:solidFill>
                  <a:srgbClr val="6A037B"/>
                </a:solidFill>
              </a:rPr>
              <a:t>28,7%</a:t>
            </a:r>
            <a:r>
              <a:rPr lang="hr-HR" dirty="0" smtClean="0">
                <a:solidFill>
                  <a:srgbClr val="6A037B"/>
                </a:solidFill>
              </a:rPr>
              <a:t> po aspiraciji; 32,0% po ET</a:t>
            </a: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288536" cy="3941763"/>
          </a:xfrm>
        </p:spPr>
        <p:txBody>
          <a:bodyPr/>
          <a:lstStyle/>
          <a:p>
            <a:r>
              <a:rPr lang="hr-HR" dirty="0" smtClean="0">
                <a:solidFill>
                  <a:srgbClr val="6A037B"/>
                </a:solidFill>
              </a:rPr>
              <a:t>3862 ciklusa : 1495 IVF (38,7%); 2367 ICSI (61,3%)</a:t>
            </a:r>
          </a:p>
          <a:p>
            <a:endParaRPr lang="hr-HR" dirty="0" smtClean="0">
              <a:solidFill>
                <a:srgbClr val="6A037B"/>
              </a:solidFill>
            </a:endParaRPr>
          </a:p>
          <a:p>
            <a:r>
              <a:rPr lang="hr-HR" dirty="0" smtClean="0">
                <a:solidFill>
                  <a:srgbClr val="6A037B"/>
                </a:solidFill>
              </a:rPr>
              <a:t>IVF </a:t>
            </a:r>
            <a:r>
              <a:rPr lang="hr-HR" b="1" dirty="0" smtClean="0">
                <a:solidFill>
                  <a:srgbClr val="6A037B"/>
                </a:solidFill>
              </a:rPr>
              <a:t>21%</a:t>
            </a:r>
            <a:r>
              <a:rPr lang="hr-HR" dirty="0" smtClean="0">
                <a:solidFill>
                  <a:srgbClr val="6A037B"/>
                </a:solidFill>
              </a:rPr>
              <a:t> po aspiraciji; 27% po ET</a:t>
            </a:r>
          </a:p>
          <a:p>
            <a:r>
              <a:rPr lang="hr-HR" dirty="0" smtClean="0">
                <a:solidFill>
                  <a:srgbClr val="6A037B"/>
                </a:solidFill>
              </a:rPr>
              <a:t>IVF-ICSI </a:t>
            </a:r>
            <a:r>
              <a:rPr lang="hr-HR" b="1" dirty="0" smtClean="0">
                <a:solidFill>
                  <a:srgbClr val="6A037B"/>
                </a:solidFill>
              </a:rPr>
              <a:t>23.8%</a:t>
            </a:r>
            <a:r>
              <a:rPr lang="hr-HR" dirty="0" smtClean="0">
                <a:solidFill>
                  <a:srgbClr val="6A037B"/>
                </a:solidFill>
              </a:rPr>
              <a:t> po aspiraciji; 24% po ET</a:t>
            </a:r>
            <a:endParaRPr lang="hr-HR" dirty="0">
              <a:solidFill>
                <a:srgbClr val="6A037B"/>
              </a:solidFill>
            </a:endParaRPr>
          </a:p>
        </p:txBody>
      </p:sp>
      <p:pic>
        <p:nvPicPr>
          <p:cNvPr id="7" name="Picture 6" descr="croatia-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9029" y="4365104"/>
            <a:ext cx="448497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973</Words>
  <Application>Microsoft Office PowerPoint</Application>
  <PresentationFormat>On-screen Show (4:3)</PresentationFormat>
  <Paragraphs>186</Paragraphs>
  <Slides>28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JESMO LI NAPREDOVALI U IVF-U?</vt:lpstr>
      <vt:lpstr>DA !!</vt:lpstr>
      <vt:lpstr>Slide 3</vt:lpstr>
      <vt:lpstr>Slide 4</vt:lpstr>
      <vt:lpstr>EUROPA</vt:lpstr>
      <vt:lpstr>DISTRIBUCIJA BROJA ZAMETAKA ZA TRANSFER I DISTRIBUCIJA VIŠEPLODNIH TRUDNOĆA</vt:lpstr>
      <vt:lpstr>Dob pacijentica</vt:lpstr>
      <vt:lpstr>DOSTUPNOST</vt:lpstr>
      <vt:lpstr>ESHRE 2009.</vt:lpstr>
      <vt:lpstr>KRIOPROGRAM   i  DONACIJA OOCITA</vt:lpstr>
      <vt:lpstr>ESHRE 2009. FET</vt:lpstr>
      <vt:lpstr>Kriopohrana zametaka - Sv DUH</vt:lpstr>
      <vt:lpstr>Slide 13</vt:lpstr>
      <vt:lpstr>Slide 14</vt:lpstr>
      <vt:lpstr>ESHRE 2009</vt:lpstr>
      <vt:lpstr>Trigemini </vt:lpstr>
      <vt:lpstr>Slide 17</vt:lpstr>
      <vt:lpstr>KOMPLIKACIJE</vt:lpstr>
      <vt:lpstr>Slide 19</vt:lpstr>
      <vt:lpstr>OHSS (2003-2013) SV Duh</vt:lpstr>
      <vt:lpstr>Slide 21</vt:lpstr>
      <vt:lpstr>ZAŠTO SMO NAPREDOVALI?</vt:lpstr>
      <vt:lpstr>Slide 23</vt:lpstr>
      <vt:lpstr>Slide 24</vt:lpstr>
      <vt:lpstr>Slide 25</vt:lpstr>
      <vt:lpstr>“Low responders”</vt:lpstr>
      <vt:lpstr>DA !!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</dc:creator>
  <cp:lastModifiedBy>RB</cp:lastModifiedBy>
  <cp:revision>60</cp:revision>
  <dcterms:created xsi:type="dcterms:W3CDTF">2014-05-13T08:26:36Z</dcterms:created>
  <dcterms:modified xsi:type="dcterms:W3CDTF">2014-05-17T06:04:22Z</dcterms:modified>
</cp:coreProperties>
</file>