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sldIdLst>
    <p:sldId id="256" r:id="rId2"/>
    <p:sldId id="289" r:id="rId3"/>
    <p:sldId id="279" r:id="rId4"/>
    <p:sldId id="290" r:id="rId5"/>
    <p:sldId id="292" r:id="rId6"/>
    <p:sldId id="275" r:id="rId7"/>
    <p:sldId id="276" r:id="rId8"/>
    <p:sldId id="306" r:id="rId9"/>
    <p:sldId id="307" r:id="rId10"/>
    <p:sldId id="308" r:id="rId11"/>
    <p:sldId id="309" r:id="rId12"/>
    <p:sldId id="297" r:id="rId13"/>
    <p:sldId id="291" r:id="rId14"/>
    <p:sldId id="287" r:id="rId15"/>
    <p:sldId id="294" r:id="rId16"/>
    <p:sldId id="300" r:id="rId17"/>
    <p:sldId id="295" r:id="rId18"/>
    <p:sldId id="315" r:id="rId19"/>
    <p:sldId id="317" r:id="rId20"/>
    <p:sldId id="318" r:id="rId21"/>
    <p:sldId id="314" r:id="rId22"/>
    <p:sldId id="316" r:id="rId23"/>
    <p:sldId id="277" r:id="rId24"/>
    <p:sldId id="278" r:id="rId25"/>
    <p:sldId id="280" r:id="rId26"/>
    <p:sldId id="288" r:id="rId27"/>
    <p:sldId id="286" r:id="rId28"/>
    <p:sldId id="267" r:id="rId29"/>
    <p:sldId id="282" r:id="rId30"/>
    <p:sldId id="266" r:id="rId31"/>
    <p:sldId id="268" r:id="rId32"/>
    <p:sldId id="269" r:id="rId33"/>
    <p:sldId id="265" r:id="rId34"/>
    <p:sldId id="263" r:id="rId35"/>
    <p:sldId id="262" r:id="rId36"/>
    <p:sldId id="257" r:id="rId37"/>
    <p:sldId id="258" r:id="rId38"/>
    <p:sldId id="259" r:id="rId39"/>
    <p:sldId id="260" r:id="rId40"/>
    <p:sldId id="261" r:id="rId41"/>
    <p:sldId id="301" r:id="rId42"/>
    <p:sldId id="302" r:id="rId43"/>
    <p:sldId id="303" r:id="rId44"/>
    <p:sldId id="304" r:id="rId45"/>
    <p:sldId id="305" r:id="rId46"/>
    <p:sldId id="310" r:id="rId47"/>
    <p:sldId id="311" r:id="rId48"/>
    <p:sldId id="312" r:id="rId49"/>
    <p:sldId id="313" r:id="rId5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0"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0"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0"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0"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0" charset="-128"/>
        <a:cs typeface="+mn-cs"/>
      </a:defRPr>
    </a:lvl5pPr>
    <a:lvl6pPr marL="2286000" algn="l" defTabSz="914400" rtl="0" eaLnBrk="1" latinLnBrk="0" hangingPunct="1">
      <a:defRPr kern="1200">
        <a:solidFill>
          <a:schemeClr val="tx1"/>
        </a:solidFill>
        <a:latin typeface="Arial" charset="0"/>
        <a:ea typeface="ＭＳ Ｐゴシック" pitchFamily="-100" charset="-128"/>
        <a:cs typeface="+mn-cs"/>
      </a:defRPr>
    </a:lvl6pPr>
    <a:lvl7pPr marL="2743200" algn="l" defTabSz="914400" rtl="0" eaLnBrk="1" latinLnBrk="0" hangingPunct="1">
      <a:defRPr kern="1200">
        <a:solidFill>
          <a:schemeClr val="tx1"/>
        </a:solidFill>
        <a:latin typeface="Arial" charset="0"/>
        <a:ea typeface="ＭＳ Ｐゴシック" pitchFamily="-100" charset="-128"/>
        <a:cs typeface="+mn-cs"/>
      </a:defRPr>
    </a:lvl7pPr>
    <a:lvl8pPr marL="3200400" algn="l" defTabSz="914400" rtl="0" eaLnBrk="1" latinLnBrk="0" hangingPunct="1">
      <a:defRPr kern="1200">
        <a:solidFill>
          <a:schemeClr val="tx1"/>
        </a:solidFill>
        <a:latin typeface="Arial" charset="0"/>
        <a:ea typeface="ＭＳ Ｐゴシック" pitchFamily="-100" charset="-128"/>
        <a:cs typeface="+mn-cs"/>
      </a:defRPr>
    </a:lvl8pPr>
    <a:lvl9pPr marL="3657600" algn="l" defTabSz="914400" rtl="0" eaLnBrk="1" latinLnBrk="0" hangingPunct="1">
      <a:defRPr kern="1200">
        <a:solidFill>
          <a:schemeClr val="tx1"/>
        </a:solidFill>
        <a:latin typeface="Arial" charset="0"/>
        <a:ea typeface="ＭＳ Ｐゴシック" pitchFamily="-10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2D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60" d="100"/>
          <a:sy n="60" d="100"/>
        </p:scale>
        <p:origin x="-1350" y="-2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00" charset="0"/>
              </a:defRPr>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0" charset="0"/>
              </a:defRPr>
            </a:lvl1pPr>
          </a:lstStyle>
          <a:p>
            <a:fld id="{396CE89B-EE05-4F22-BE16-85C5A7A8E4E2}" type="datetime1">
              <a:rPr lang="en-US" altLang="en-US"/>
              <a:pPr/>
              <a:t>5/17/2014</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00" charset="0"/>
              </a:defRPr>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0" charset="0"/>
              </a:defRPr>
            </a:lvl1pPr>
          </a:lstStyle>
          <a:p>
            <a:fld id="{510ABC7B-0E4F-4D5C-9B8D-DCEB765DD2DE}" type="slidenum">
              <a:rPr lang="en-US" altLang="en-US"/>
              <a:pPr/>
              <a:t>‹#›</a:t>
            </a:fld>
            <a:endParaRPr lang="en-US" altLang="en-US"/>
          </a:p>
        </p:txBody>
      </p:sp>
    </p:spTree>
    <p:extLst>
      <p:ext uri="{BB962C8B-B14F-4D97-AF65-F5344CB8AC3E}">
        <p14:creationId xmlns:p14="http://schemas.microsoft.com/office/powerpoint/2010/main" val="170359589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0" charset="-128"/>
        <a:cs typeface="ＭＳ Ｐゴシック" pitchFamily="-10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4E3CFE7D-DA3C-48C4-AC4D-20E00D571894}" type="slidenum">
              <a:rPr lang="en-US" altLang="en-US" sz="1200">
                <a:latin typeface="Calibri" pitchFamily="-100" charset="0"/>
              </a:rPr>
              <a:pPr eaLnBrk="1" hangingPunct="1"/>
              <a:t>1</a:t>
            </a:fld>
            <a:endParaRPr lang="en-US" altLang="en-US" sz="1200">
              <a:latin typeface="Calibri" pitchFamily="-100"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Clinical choice of gonadotrophin should depend on availability, convenience and costs. Differences between urinary gonadotrophins were considered unlikely to be clinically significant. Further research on these comparisons is unlikely to identify substantive differences in effectiveness or safety.</a:t>
            </a:r>
          </a:p>
        </p:txBody>
      </p:sp>
      <p:sp>
        <p:nvSpPr>
          <p:cNvPr id="3277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9060FEEC-92A9-4281-B938-ACD7AF1DD79C}" type="slidenum">
              <a:rPr lang="en-US" altLang="en-US" sz="1200">
                <a:latin typeface="Calibri" pitchFamily="-100" charset="0"/>
              </a:rPr>
              <a:pPr eaLnBrk="1" hangingPunct="1"/>
              <a:t>39</a:t>
            </a:fld>
            <a:endParaRPr lang="en-US" altLang="en-US" sz="1200">
              <a:latin typeface="Calibri" pitchFamily="-100"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hangingPunct="1">
              <a:lnSpc>
                <a:spcPct val="80000"/>
              </a:lnSpc>
            </a:pPr>
            <a:r>
              <a:rPr lang="en-US" altLang="en-US" sz="1600" smtClean="0"/>
              <a:t>Historical developments</a:t>
            </a:r>
          </a:p>
          <a:p>
            <a:pPr eaLnBrk="1" hangingPunct="1">
              <a:lnSpc>
                <a:spcPct val="80000"/>
              </a:lnSpc>
            </a:pPr>
            <a:r>
              <a:rPr lang="en-US" altLang="en-US" sz="1600" smtClean="0"/>
              <a:t>The frst hMG was approved in the United States in 1970, for follicular development in anovulatory and oligovulatory women (Nichols et al., 2001). It remained the mainstay of fertility treatment for almost 20 years.</a:t>
            </a:r>
          </a:p>
          <a:p>
            <a:pPr eaLnBrk="1" hangingPunct="1">
              <a:lnSpc>
                <a:spcPct val="80000"/>
              </a:lnSpc>
            </a:pPr>
            <a:r>
              <a:rPr lang="en-US" altLang="en-US" sz="1600" smtClean="0"/>
              <a:t>This product was obtained from the urine of postmenopausal women. Postmenopausal urine contains both FSH and LH in high concentrations. </a:t>
            </a:r>
          </a:p>
          <a:p>
            <a:pPr eaLnBrk="1" hangingPunct="1">
              <a:lnSpc>
                <a:spcPct val="80000"/>
              </a:lnSpc>
            </a:pPr>
            <a:r>
              <a:rPr lang="en-US" altLang="en-US" sz="1600" smtClean="0"/>
              <a:t>hMG, indeed, consists of approximately one half FSH and LH, though intermixed with a relatively high concentration of co-purified urinary proteins. </a:t>
            </a:r>
          </a:p>
          <a:p>
            <a:pPr eaLnBrk="1" hangingPunct="1">
              <a:lnSpc>
                <a:spcPct val="80000"/>
              </a:lnSpc>
            </a:pPr>
            <a:r>
              <a:rPr lang="en-US" altLang="en-US" sz="1600" smtClean="0"/>
              <a:t>Until recently, hMG was administered exclusively by i.m. injection. Its clinical efficacy in achieving ovulation, or so-called `controlled ovarian hyperstimulation', has been established beyond any reasonable doubt (Lunenfeld et al., 1962; Tsapoulis et al., 1978; Goldfarb et al., 1982) and pregnancy rates of ~11.7% per;Bug Workaround; ;Bug Workaround; treatment cycle have been reported in the literature (Lunenfeld</a:t>
            </a:r>
          </a:p>
          <a:p>
            <a:pPr eaLnBrk="1" hangingPunct="1">
              <a:lnSpc>
                <a:spcPct val="80000"/>
              </a:lnSpc>
            </a:pPr>
            <a:r>
              <a:rPr lang="en-US" altLang="en-US" sz="1600" smtClean="0"/>
              <a:t>and Lunenfeld, 1997). In combination with intrauterine inseminations (IUI), they may approach 15% (Gleicher and Karande, 2000).  </a:t>
            </a:r>
          </a:p>
          <a:p>
            <a:pPr eaLnBrk="1" hangingPunct="1">
              <a:lnSpc>
                <a:spcPct val="80000"/>
              </a:lnSpc>
            </a:pPr>
            <a:r>
              <a:rPr lang="en-US" altLang="en-US" sz="1600" smtClean="0"/>
              <a:t>; Bug Workaround; </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2540F0CA-FE0E-4A40-A97F-2CD6537F057B}" type="slidenum">
              <a:rPr lang="en-US" altLang="en-US" sz="1200">
                <a:latin typeface="Calibri" pitchFamily="-100" charset="0"/>
              </a:rPr>
              <a:pPr eaLnBrk="1" hangingPunct="1"/>
              <a:t>3</a:t>
            </a:fld>
            <a:endParaRPr lang="en-US" altLang="en-US" sz="1200">
              <a:latin typeface="Calibri" pitchFamily="-100"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1377C61B-589C-410E-84DE-9C2F3CDC17DC}" type="slidenum">
              <a:rPr lang="en-US" altLang="en-US" sz="1200">
                <a:latin typeface="Calibri" pitchFamily="-100" charset="0"/>
              </a:rPr>
              <a:pPr eaLnBrk="1" hangingPunct="1"/>
              <a:t>6</a:t>
            </a:fld>
            <a:endParaRPr lang="en-US" altLang="en-US" sz="1200">
              <a:latin typeface="Calibri" pitchFamily="-100"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1946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6FFAA503-C8FD-4454-8ED5-C39F90CBD6ED}" type="slidenum">
              <a:rPr lang="en-US" altLang="en-US" sz="1200">
                <a:latin typeface="Calibri" pitchFamily="-100" charset="0"/>
              </a:rPr>
              <a:pPr eaLnBrk="1" hangingPunct="1"/>
              <a:t>28</a:t>
            </a:fld>
            <a:endParaRPr lang="en-US" altLang="en-US" sz="1200">
              <a:latin typeface="Calibri" pitchFamily="-100"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1946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09A915D4-DB32-4492-86E0-886E7198C591}" type="slidenum">
              <a:rPr lang="en-US" altLang="en-US" sz="1200">
                <a:latin typeface="Calibri" pitchFamily="-100" charset="0"/>
              </a:rPr>
              <a:pPr eaLnBrk="1" hangingPunct="1"/>
              <a:t>29</a:t>
            </a:fld>
            <a:endParaRPr lang="en-US" altLang="en-US" sz="1200">
              <a:latin typeface="Calibri" pitchFamily="-100"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hangingPunct="1">
              <a:lnSpc>
                <a:spcPct val="80000"/>
              </a:lnSpc>
              <a:spcBef>
                <a:spcPct val="0"/>
              </a:spcBef>
            </a:pPr>
            <a:r>
              <a:rPr lang="en-US" altLang="en-US" sz="700" b="1" smtClean="0"/>
              <a:t>[Intervention Review]</a:t>
            </a:r>
          </a:p>
          <a:p>
            <a:pPr eaLnBrk="1" hangingPunct="1">
              <a:lnSpc>
                <a:spcPct val="80000"/>
              </a:lnSpc>
              <a:spcBef>
                <a:spcPct val="0"/>
              </a:spcBef>
            </a:pPr>
            <a:r>
              <a:rPr lang="en-US" altLang="en-US" sz="700" b="1" smtClean="0"/>
              <a:t>Recombinant versus urinary gonadotrophin for ovarian</a:t>
            </a:r>
          </a:p>
          <a:p>
            <a:pPr eaLnBrk="1" hangingPunct="1">
              <a:lnSpc>
                <a:spcPct val="80000"/>
              </a:lnSpc>
              <a:spcBef>
                <a:spcPct val="0"/>
              </a:spcBef>
            </a:pPr>
            <a:r>
              <a:rPr lang="en-US" altLang="en-US" sz="700" b="1" smtClean="0"/>
              <a:t>stimulation in assisted reproductive technology cycles</a:t>
            </a:r>
          </a:p>
          <a:p>
            <a:pPr eaLnBrk="1" hangingPunct="1">
              <a:lnSpc>
                <a:spcPct val="80000"/>
              </a:lnSpc>
              <a:spcBef>
                <a:spcPct val="0"/>
              </a:spcBef>
            </a:pPr>
            <a:r>
              <a:rPr lang="en-US" altLang="en-US" sz="700" smtClean="0"/>
              <a:t>Madelon van Wely1, Irene Kwan2, Anna L Burt3, Jane Thomas4, Andy Vail5, Fulco Van der Veen6, Hesham G Al-Inany7</a:t>
            </a:r>
          </a:p>
          <a:p>
            <a:pPr eaLnBrk="1" hangingPunct="1">
              <a:lnSpc>
                <a:spcPct val="80000"/>
              </a:lnSpc>
              <a:spcBef>
                <a:spcPct val="0"/>
              </a:spcBef>
            </a:pPr>
            <a:r>
              <a:rPr lang="en-US" altLang="en-US" sz="700" smtClean="0"/>
              <a:t>1Centre for ReproductiveMedicine, Department of Obstetrics and Gynaecology, AcademicMedical Centre, University of Amsterdam,</a:t>
            </a:r>
          </a:p>
          <a:p>
            <a:pPr eaLnBrk="1" hangingPunct="1">
              <a:lnSpc>
                <a:spcPct val="80000"/>
              </a:lnSpc>
              <a:spcBef>
                <a:spcPct val="0"/>
              </a:spcBef>
            </a:pPr>
            <a:r>
              <a:rPr lang="en-US" altLang="en-US" sz="700" smtClean="0"/>
              <a:t>Amsterdam, Netherlands. 2Evidence for Policy and Practice Information and Coordinating Centre (EPPI-Centre), Social Science</a:t>
            </a:r>
          </a:p>
          <a:p>
            <a:pPr eaLnBrk="1" hangingPunct="1">
              <a:lnSpc>
                <a:spcPct val="80000"/>
              </a:lnSpc>
              <a:spcBef>
                <a:spcPct val="0"/>
              </a:spcBef>
            </a:pPr>
            <a:r>
              <a:rPr lang="en-US" altLang="en-US" sz="700" smtClean="0"/>
              <a:t>Research Unit (SSRU), Institute of Education, University of London, London, UK. 3National Collaborating Centre for Women‘s</a:t>
            </a:r>
          </a:p>
          <a:p>
            <a:pPr eaLnBrk="1" hangingPunct="1">
              <a:lnSpc>
                <a:spcPct val="80000"/>
              </a:lnSpc>
              <a:spcBef>
                <a:spcPct val="0"/>
              </a:spcBef>
            </a:pPr>
            <a:r>
              <a:rPr lang="en-US" altLang="en-US" sz="700" smtClean="0"/>
              <a:t>and Children‘s Health, The Royal College of Obstetricians &amp; Gynaecologists, London, UK. 4Cochrane MSDG FMHS, Auckland</a:t>
            </a:r>
          </a:p>
          <a:p>
            <a:pPr eaLnBrk="1" hangingPunct="1">
              <a:lnSpc>
                <a:spcPct val="80000"/>
              </a:lnSpc>
              <a:spcBef>
                <a:spcPct val="0"/>
              </a:spcBef>
            </a:pPr>
            <a:r>
              <a:rPr lang="en-US" altLang="en-US" sz="700" smtClean="0"/>
              <a:t>University, Auckland, New Zealand. 5Health Methodology Research Group, University of Manchester, Salford, UK. 6Center for</a:t>
            </a:r>
          </a:p>
          <a:p>
            <a:pPr eaLnBrk="1" hangingPunct="1">
              <a:lnSpc>
                <a:spcPct val="80000"/>
              </a:lnSpc>
              <a:spcBef>
                <a:spcPct val="0"/>
              </a:spcBef>
            </a:pPr>
            <a:r>
              <a:rPr lang="en-US" altLang="en-US" sz="700" smtClean="0"/>
              <a:t>Reproductive Medicine, Department of Obstetrics &amp; Gynaecology, Academic Medical Center, University of Amsterdam, Amsterdam,</a:t>
            </a:r>
          </a:p>
          <a:p>
            <a:pPr eaLnBrk="1" hangingPunct="1">
              <a:lnSpc>
                <a:spcPct val="80000"/>
              </a:lnSpc>
              <a:spcBef>
                <a:spcPct val="0"/>
              </a:spcBef>
            </a:pPr>
            <a:r>
              <a:rPr lang="en-US" altLang="en-US" sz="700" smtClean="0"/>
              <a:t>Netherlands. 7Obstetrics &amp; Gynaecology, Faculty of Medicine, Cairo University, Cairo, Egypt</a:t>
            </a:r>
          </a:p>
          <a:p>
            <a:pPr eaLnBrk="1" hangingPunct="1">
              <a:lnSpc>
                <a:spcPct val="80000"/>
              </a:lnSpc>
              <a:spcBef>
                <a:spcPct val="0"/>
              </a:spcBef>
            </a:pPr>
            <a:r>
              <a:rPr lang="en-US" altLang="en-US" sz="700" smtClean="0"/>
              <a:t>Contact address:Madelon vanWely,Centre for ReproductiveMedicine,Department ofObstetrics andGynaecology, AcademicMedical</a:t>
            </a:r>
          </a:p>
          <a:p>
            <a:pPr eaLnBrk="1" hangingPunct="1">
              <a:lnSpc>
                <a:spcPct val="80000"/>
              </a:lnSpc>
              <a:spcBef>
                <a:spcPct val="0"/>
              </a:spcBef>
            </a:pPr>
            <a:r>
              <a:rPr lang="en-US" altLang="en-US" sz="700" smtClean="0"/>
              <a:t>Centre, University of Amsterdam, Center Meibergdreef 9, Amsterdam, 1105 AZ, Netherlands. m.vanwely@amc.uva.nl.</a:t>
            </a:r>
          </a:p>
          <a:p>
            <a:pPr eaLnBrk="1" hangingPunct="1">
              <a:lnSpc>
                <a:spcPct val="80000"/>
              </a:lnSpc>
              <a:spcBef>
                <a:spcPct val="0"/>
              </a:spcBef>
            </a:pPr>
            <a:r>
              <a:rPr lang="en-US" altLang="en-US" sz="700" b="1" smtClean="0"/>
              <a:t>Editorial group: Cochrane Menstrual Disorders and Subfertility Group.</a:t>
            </a:r>
          </a:p>
          <a:p>
            <a:pPr eaLnBrk="1" hangingPunct="1">
              <a:lnSpc>
                <a:spcPct val="80000"/>
              </a:lnSpc>
              <a:spcBef>
                <a:spcPct val="0"/>
              </a:spcBef>
            </a:pPr>
            <a:r>
              <a:rPr lang="en-US" altLang="en-US" sz="700" b="1" smtClean="0"/>
              <a:t>Publication status and date: Edited (no change to conclusions), comment added to review, published in Issue 12, 2012.</a:t>
            </a:r>
          </a:p>
          <a:p>
            <a:pPr eaLnBrk="1" hangingPunct="1">
              <a:lnSpc>
                <a:spcPct val="80000"/>
              </a:lnSpc>
              <a:spcBef>
                <a:spcPct val="0"/>
              </a:spcBef>
            </a:pPr>
            <a:r>
              <a:rPr lang="en-US" altLang="en-US" sz="700" b="1" smtClean="0"/>
              <a:t>Review content assessed as up-to-date: 20 October 2010.</a:t>
            </a:r>
          </a:p>
          <a:p>
            <a:pPr eaLnBrk="1" hangingPunct="1">
              <a:lnSpc>
                <a:spcPct val="80000"/>
              </a:lnSpc>
              <a:spcBef>
                <a:spcPct val="0"/>
              </a:spcBef>
            </a:pPr>
            <a:r>
              <a:rPr lang="en-US" altLang="en-US" sz="700" b="1" smtClean="0"/>
              <a:t>Citation: vanWelyM, Kwan I, Burt AL, Thomas J, Vail A, Van der Veen F, Al-Inany HG. Recombinant versus urinary gonadotrophin</a:t>
            </a:r>
          </a:p>
          <a:p>
            <a:pPr eaLnBrk="1" hangingPunct="1">
              <a:lnSpc>
                <a:spcPct val="80000"/>
              </a:lnSpc>
              <a:spcBef>
                <a:spcPct val="0"/>
              </a:spcBef>
            </a:pPr>
            <a:r>
              <a:rPr lang="en-US" altLang="en-US" sz="700" smtClean="0"/>
              <a:t>for ovarian stimulation in assisted reproductive technology cycles. </a:t>
            </a:r>
            <a:r>
              <a:rPr lang="en-US" altLang="en-US" sz="700" i="1" smtClean="0"/>
              <a:t>Cochrane Database of Systematic Reviews 2011, Issue 2. Art. No.:</a:t>
            </a:r>
          </a:p>
          <a:p>
            <a:pPr eaLnBrk="1" hangingPunct="1">
              <a:lnSpc>
                <a:spcPct val="80000"/>
              </a:lnSpc>
              <a:spcBef>
                <a:spcPct val="0"/>
              </a:spcBef>
            </a:pPr>
            <a:r>
              <a:rPr lang="en-US" altLang="en-US" sz="700" smtClean="0"/>
              <a:t>CD005354. DOI: 10.1002/14651858.CD005354.pub2.</a:t>
            </a:r>
          </a:p>
          <a:p>
            <a:pPr eaLnBrk="1" hangingPunct="1">
              <a:lnSpc>
                <a:spcPct val="80000"/>
              </a:lnSpc>
              <a:spcBef>
                <a:spcPct val="0"/>
              </a:spcBef>
            </a:pPr>
            <a:r>
              <a:rPr lang="en-US" altLang="en-US" sz="700" smtClean="0"/>
              <a:t>Copyright © 2012 The Cochrane Collaboration. Published by JohnWiley &amp; Sons, Ltd.</a:t>
            </a:r>
          </a:p>
          <a:p>
            <a:pPr eaLnBrk="1" hangingPunct="1">
              <a:lnSpc>
                <a:spcPct val="80000"/>
              </a:lnSpc>
              <a:spcBef>
                <a:spcPct val="0"/>
              </a:spcBef>
            </a:pPr>
            <a:r>
              <a:rPr lang="en-US" altLang="en-US" sz="700" b="1" smtClean="0"/>
              <a:t>A B S T R A C T</a:t>
            </a:r>
          </a:p>
          <a:p>
            <a:pPr eaLnBrk="1" hangingPunct="1">
              <a:lnSpc>
                <a:spcPct val="80000"/>
              </a:lnSpc>
              <a:spcBef>
                <a:spcPct val="0"/>
              </a:spcBef>
            </a:pPr>
            <a:r>
              <a:rPr lang="en-US" altLang="en-US" sz="700" b="1" smtClean="0"/>
              <a:t>Background</a:t>
            </a:r>
          </a:p>
          <a:p>
            <a:pPr eaLnBrk="1" hangingPunct="1">
              <a:lnSpc>
                <a:spcPct val="80000"/>
              </a:lnSpc>
              <a:spcBef>
                <a:spcPct val="0"/>
              </a:spcBef>
            </a:pPr>
            <a:r>
              <a:rPr lang="en-US" altLang="en-US" sz="700" smtClean="0"/>
              <a:t>Several systematic reviews compared recombinant gonadotrophin with urinary gonadotrophins (HMG, purified FSH, highly purified</a:t>
            </a:r>
          </a:p>
          <a:p>
            <a:pPr eaLnBrk="1" hangingPunct="1">
              <a:lnSpc>
                <a:spcPct val="80000"/>
              </a:lnSpc>
              <a:spcBef>
                <a:spcPct val="0"/>
              </a:spcBef>
            </a:pPr>
            <a:r>
              <a:rPr lang="en-US" altLang="en-US" sz="700" smtClean="0"/>
              <a:t>FSH) for ovarian hyperstimulation in IVF and ICSI cycles and these reported conflicting results. Each of these reviews used different</a:t>
            </a:r>
          </a:p>
          <a:p>
            <a:pPr eaLnBrk="1" hangingPunct="1">
              <a:lnSpc>
                <a:spcPct val="80000"/>
              </a:lnSpc>
              <a:spcBef>
                <a:spcPct val="0"/>
              </a:spcBef>
            </a:pPr>
            <a:r>
              <a:rPr lang="en-US" altLang="en-US" sz="700" smtClean="0"/>
              <a:t>inclusion and exclusion criteria for trials. Our aim in producing this review was to bring together all randomised studies in this field</a:t>
            </a:r>
          </a:p>
          <a:p>
            <a:pPr eaLnBrk="1" hangingPunct="1">
              <a:lnSpc>
                <a:spcPct val="80000"/>
              </a:lnSpc>
              <a:spcBef>
                <a:spcPct val="0"/>
              </a:spcBef>
            </a:pPr>
            <a:r>
              <a:rPr lang="en-US" altLang="en-US" sz="700" smtClean="0"/>
              <a:t>under common inclusion criteria with consistent and valid statistical methods.</a:t>
            </a:r>
          </a:p>
          <a:p>
            <a:pPr eaLnBrk="1" hangingPunct="1">
              <a:lnSpc>
                <a:spcPct val="80000"/>
              </a:lnSpc>
              <a:spcBef>
                <a:spcPct val="0"/>
              </a:spcBef>
            </a:pPr>
            <a:r>
              <a:rPr lang="en-US" altLang="en-US" sz="700" b="1" smtClean="0"/>
              <a:t>Objectives</a:t>
            </a:r>
          </a:p>
          <a:p>
            <a:pPr eaLnBrk="1" hangingPunct="1">
              <a:lnSpc>
                <a:spcPct val="80000"/>
              </a:lnSpc>
              <a:spcBef>
                <a:spcPct val="0"/>
              </a:spcBef>
            </a:pPr>
            <a:r>
              <a:rPr lang="en-US" altLang="en-US" sz="700" smtClean="0"/>
              <a:t>To compare the effectiveness of recombinant gonadotrophin (rFSH) with the three main types of urinary gonadotrophins (i.e. HMG,</a:t>
            </a:r>
          </a:p>
          <a:p>
            <a:pPr eaLnBrk="1" hangingPunct="1">
              <a:lnSpc>
                <a:spcPct val="80000"/>
              </a:lnSpc>
              <a:spcBef>
                <a:spcPct val="0"/>
              </a:spcBef>
            </a:pPr>
            <a:r>
              <a:rPr lang="en-US" altLang="en-US" sz="700" smtClean="0"/>
              <a:t>FSH-P and FSH-HP) for ovarian stimulation in women undergoing IVF or ICSI treatment cycles.</a:t>
            </a:r>
          </a:p>
          <a:p>
            <a:pPr eaLnBrk="1" hangingPunct="1">
              <a:lnSpc>
                <a:spcPct val="80000"/>
              </a:lnSpc>
              <a:spcBef>
                <a:spcPct val="0"/>
              </a:spcBef>
            </a:pPr>
            <a:r>
              <a:rPr lang="en-US" altLang="en-US" sz="700" b="1" smtClean="0"/>
              <a:t>Search methods</a:t>
            </a:r>
          </a:p>
          <a:p>
            <a:pPr eaLnBrk="1" hangingPunct="1">
              <a:lnSpc>
                <a:spcPct val="80000"/>
              </a:lnSpc>
              <a:spcBef>
                <a:spcPct val="0"/>
              </a:spcBef>
            </a:pPr>
            <a:r>
              <a:rPr lang="en-US" altLang="en-US" sz="700" smtClean="0"/>
              <a:t>An extended search was done according to Cochrane guidelines including the Menstrual Disorders &amp; Subfertility Group’s Specialised</a:t>
            </a:r>
          </a:p>
          <a:p>
            <a:pPr eaLnBrk="1" hangingPunct="1">
              <a:lnSpc>
                <a:spcPct val="80000"/>
              </a:lnSpc>
              <a:spcBef>
                <a:spcPct val="0"/>
              </a:spcBef>
            </a:pPr>
            <a:r>
              <a:rPr lang="en-US" altLang="en-US" sz="700" smtClean="0"/>
              <a:t>Register of controlled trials (up toMay 2010), The Cochrane Central Register of Controlled Trials (up toMay 2010),MEDLINE (1966</a:t>
            </a:r>
          </a:p>
          <a:p>
            <a:pPr eaLnBrk="1" hangingPunct="1">
              <a:lnSpc>
                <a:spcPct val="80000"/>
              </a:lnSpc>
              <a:spcBef>
                <a:spcPct val="0"/>
              </a:spcBef>
            </a:pPr>
            <a:r>
              <a:rPr lang="en-US" altLang="en-US" sz="700" smtClean="0"/>
              <a:t>to May 2010), EMBASE (1980 to May 2010), CINAHL (1982 to May 2010), National Research Register, and Current Controlled</a:t>
            </a:r>
          </a:p>
          <a:p>
            <a:pPr eaLnBrk="1" hangingPunct="1">
              <a:lnSpc>
                <a:spcPct val="80000"/>
              </a:lnSpc>
              <a:spcBef>
                <a:spcPct val="0"/>
              </a:spcBef>
            </a:pPr>
            <a:r>
              <a:rPr lang="en-US" altLang="en-US" sz="700" smtClean="0"/>
              <a:t>Trials (up to May 2010).</a:t>
            </a:r>
          </a:p>
          <a:p>
            <a:pPr eaLnBrk="1" hangingPunct="1">
              <a:lnSpc>
                <a:spcPct val="80000"/>
              </a:lnSpc>
              <a:spcBef>
                <a:spcPct val="0"/>
              </a:spcBef>
            </a:pPr>
            <a:r>
              <a:rPr lang="en-US" altLang="en-US" sz="700" b="1" smtClean="0"/>
              <a:t>Selection criteria</a:t>
            </a:r>
          </a:p>
          <a:p>
            <a:pPr eaLnBrk="1" hangingPunct="1">
              <a:lnSpc>
                <a:spcPct val="80000"/>
              </a:lnSpc>
              <a:spcBef>
                <a:spcPct val="0"/>
              </a:spcBef>
            </a:pPr>
            <a:r>
              <a:rPr lang="en-US" altLang="en-US" sz="700" smtClean="0"/>
              <a:t>All randomised controlled trials reporting data comparing clinical outcomes for women undergoing IVF/ICSI cycles and using recombinant</a:t>
            </a:r>
          </a:p>
          <a:p>
            <a:pPr eaLnBrk="1" hangingPunct="1">
              <a:lnSpc>
                <a:spcPct val="80000"/>
              </a:lnSpc>
              <a:spcBef>
                <a:spcPct val="0"/>
              </a:spcBef>
            </a:pPr>
            <a:r>
              <a:rPr lang="en-US" altLang="en-US" sz="700" smtClean="0"/>
              <a:t>FSH in comparison with HMG or highly purified HMG, purified urinary FSH (FSH-P), and highly purified urinary FSH</a:t>
            </a:r>
          </a:p>
          <a:p>
            <a:pPr eaLnBrk="1" hangingPunct="1">
              <a:lnSpc>
                <a:spcPct val="80000"/>
              </a:lnSpc>
              <a:spcBef>
                <a:spcPct val="0"/>
              </a:spcBef>
            </a:pPr>
            <a:r>
              <a:rPr lang="en-US" altLang="en-US" sz="700" smtClean="0"/>
              <a:t>(FSH-HP) for ovarian hyperstimulation in IVF or ICSI cycles were included.</a:t>
            </a:r>
          </a:p>
          <a:p>
            <a:pPr eaLnBrk="1" hangingPunct="1">
              <a:lnSpc>
                <a:spcPct val="80000"/>
              </a:lnSpc>
              <a:spcBef>
                <a:spcPct val="0"/>
              </a:spcBef>
            </a:pPr>
            <a:r>
              <a:rPr lang="en-US" altLang="en-US" sz="700" b="1" smtClean="0"/>
              <a:t>Recombinant versus urinary gonadotrophin for ovarian stimulation in assisted reproductive technology cycles (Review)</a:t>
            </a:r>
          </a:p>
          <a:p>
            <a:pPr eaLnBrk="1" hangingPunct="1">
              <a:lnSpc>
                <a:spcPct val="80000"/>
              </a:lnSpc>
              <a:spcBef>
                <a:spcPct val="0"/>
              </a:spcBef>
            </a:pPr>
            <a:r>
              <a:rPr lang="en-US" altLang="en-US" sz="700" b="1" smtClean="0"/>
              <a:t>Copyright © 2012 The Cochrane Collaboration. Published by JohnWiley &amp; Sons, Ltd.</a:t>
            </a:r>
            <a:endParaRPr lang="en-US" altLang="en-US" sz="700"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06B19B25-F718-4D79-B90D-4C172D03B74A}" type="slidenum">
              <a:rPr lang="en-US" altLang="en-US" sz="1200">
                <a:latin typeface="Calibri" pitchFamily="-100" charset="0"/>
              </a:rPr>
              <a:pPr eaLnBrk="1" hangingPunct="1"/>
              <a:t>35</a:t>
            </a:fld>
            <a:endParaRPr lang="en-US" altLang="en-US" sz="1200">
              <a:latin typeface="Calibri" pitchFamily="-100"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Several systematic reviews compared recombinant gonadotrophin with urinary gonadotrophins (HMG, purified FSH, highly purified FSH) for ovarian hyperstimulation in IVF and ICSI cycles and these reported conflicting results. Each of these reviews used different inclusion and exclusion criteria for trials. Our aim in producing this review was to bring together all randomised studies in this field under common inclusion criteria with consistent and valid statistical methods.</a:t>
            </a:r>
          </a:p>
        </p:txBody>
      </p:sp>
      <p:sp>
        <p:nvSpPr>
          <p:cNvPr id="26628"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9D616125-C759-4417-BC92-66A8F123A3F8}" type="slidenum">
              <a:rPr lang="en-US" altLang="en-US" sz="1200">
                <a:latin typeface="Calibri" pitchFamily="-100" charset="0"/>
              </a:rPr>
              <a:pPr eaLnBrk="1" hangingPunct="1"/>
              <a:t>36</a:t>
            </a:fld>
            <a:endParaRPr lang="en-US" altLang="en-US" sz="1200">
              <a:latin typeface="Calibri" pitchFamily="-100"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We included 42 trials with a total of 9606 couples. Comparing rFSH to all other gonadotrophins combined, irrespective of the down-regulation protocol used, did not result in any evidence of a statistically significant difference in live birth rate (28 trials, 7339 couples, odds ratio (OR) 0.97, 95% CI 0.87 to 1.08). This suggests that for a group with a 25% live birth rate using urinary gonadotrophins the rate would be between 22.5% and 26.5% using rFSH. There was also no evidence of a difference in the OHSS rate (32 trials, 7740 couples, OR 1.18, 95% CI 0.86 to 1.61). This means that for a group with 2% risk of OHSS using urinary gonadotrophins, the risk would be between 1.7% and 3.2% using rFSH.</a:t>
            </a:r>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16A20705-16FC-46FE-B811-787ED0828CD8}" type="slidenum">
              <a:rPr lang="en-US" altLang="en-US" sz="1200">
                <a:latin typeface="Calibri" pitchFamily="-100" charset="0"/>
              </a:rPr>
              <a:pPr eaLnBrk="1" hangingPunct="1"/>
              <a:t>37</a:t>
            </a:fld>
            <a:endParaRPr lang="en-US" altLang="en-US" sz="1200">
              <a:latin typeface="Calibri" pitchFamily="-100"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When different urinary gonadotrophins were considered separately, there were significantly fewer live births after rFSH than HMG (11 trials, N=3197, OR 0.84, 95% CI 0.72 to 0.99). This means that for a live birth rate of 25% using HMG, use of rFSH instead would be expected to result in a rate between 19% and 25%. There was no evidence of a difference in live births when rFSH was compared with FSH-P (5 trials, N=1430, OR 1.26, 95% CI 0.96 to 1.64) or when rFSH was compared with FSH-HP (13 trials, N=2712; OR 1.03, 95% CI 0.86 to 1.22).</a:t>
            </a:r>
          </a:p>
        </p:txBody>
      </p:sp>
      <p:sp>
        <p:nvSpPr>
          <p:cNvPr id="30724"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fld id="{E611390E-381C-42D9-AAF4-DD1085F7C60B}" type="slidenum">
              <a:rPr lang="en-US" altLang="en-US" sz="1200">
                <a:latin typeface="Calibri" pitchFamily="-100" charset="0"/>
              </a:rPr>
              <a:pPr eaLnBrk="1" hangingPunct="1"/>
              <a:t>38</a:t>
            </a:fld>
            <a:endParaRPr lang="en-US" altLang="en-US" sz="1200">
              <a:latin typeface="Calibri" pitchFamily="-100"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D639FE7F-C301-45C1-8DC3-85950713DB22}" type="datetime1">
              <a:rPr lang="en-US" altLang="en-US"/>
              <a:pPr/>
              <a:t>5/17/2014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1B129E1-3EC2-4962-BDF2-37F75FDDFE2D}" type="slidenum">
              <a:rPr lang="en-US" altLang="en-US"/>
              <a:pPr/>
              <a:t>‹#›</a:t>
            </a:fld>
            <a:endParaRPr lang="en-US" altLang="en-US"/>
          </a:p>
        </p:txBody>
      </p:sp>
    </p:spTree>
    <p:extLst>
      <p:ext uri="{BB962C8B-B14F-4D97-AF65-F5344CB8AC3E}">
        <p14:creationId xmlns:p14="http://schemas.microsoft.com/office/powerpoint/2010/main" val="1700809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F652F69-63F0-489A-BBD6-9E03BF253302}" type="datetime1">
              <a:rPr lang="en-US" altLang="en-US"/>
              <a:pPr/>
              <a:t>5/17/2014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9BF76BD-6938-4771-A799-A1B74B09E6B6}" type="slidenum">
              <a:rPr lang="en-US" altLang="en-US"/>
              <a:pPr/>
              <a:t>‹#›</a:t>
            </a:fld>
            <a:endParaRPr lang="en-US" altLang="en-US"/>
          </a:p>
        </p:txBody>
      </p:sp>
    </p:spTree>
    <p:extLst>
      <p:ext uri="{BB962C8B-B14F-4D97-AF65-F5344CB8AC3E}">
        <p14:creationId xmlns:p14="http://schemas.microsoft.com/office/powerpoint/2010/main" val="2403965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D7C6E0B-74EB-4F67-90C9-BBEB2EE8647E}" type="datetime1">
              <a:rPr lang="en-US" altLang="en-US"/>
              <a:pPr/>
              <a:t>5/17/2014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FF391C6-AD99-4FDF-B31B-E1F193257897}" type="slidenum">
              <a:rPr lang="en-US" altLang="en-US"/>
              <a:pPr/>
              <a:t>‹#›</a:t>
            </a:fld>
            <a:endParaRPr lang="en-US" altLang="en-US"/>
          </a:p>
        </p:txBody>
      </p:sp>
    </p:spTree>
    <p:extLst>
      <p:ext uri="{BB962C8B-B14F-4D97-AF65-F5344CB8AC3E}">
        <p14:creationId xmlns:p14="http://schemas.microsoft.com/office/powerpoint/2010/main" val="2294785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3CABD62-37B3-411E-9CEC-1ADA81DF8799}" type="datetime1">
              <a:rPr lang="en-US" altLang="en-US"/>
              <a:pPr/>
              <a:t>5/17/2014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4A29D76-495B-4E56-A19D-84D74D00CB42}" type="slidenum">
              <a:rPr lang="en-US" altLang="en-US"/>
              <a:pPr/>
              <a:t>‹#›</a:t>
            </a:fld>
            <a:endParaRPr lang="en-US" altLang="en-US"/>
          </a:p>
        </p:txBody>
      </p:sp>
    </p:spTree>
    <p:extLst>
      <p:ext uri="{BB962C8B-B14F-4D97-AF65-F5344CB8AC3E}">
        <p14:creationId xmlns:p14="http://schemas.microsoft.com/office/powerpoint/2010/main" val="385475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35990AC-ED48-4087-942C-2DCBBA1661E9}" type="datetime1">
              <a:rPr lang="en-US" altLang="en-US"/>
              <a:pPr/>
              <a:t>5/17/2014</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F76E261-3B7F-4D63-A2C3-DE625E4C70CF}" type="slidenum">
              <a:rPr lang="en-US" altLang="en-US"/>
              <a:pPr/>
              <a:t>‹#›</a:t>
            </a:fld>
            <a:endParaRPr lang="en-US" altLang="en-US"/>
          </a:p>
        </p:txBody>
      </p:sp>
    </p:spTree>
    <p:extLst>
      <p:ext uri="{BB962C8B-B14F-4D97-AF65-F5344CB8AC3E}">
        <p14:creationId xmlns:p14="http://schemas.microsoft.com/office/powerpoint/2010/main" val="392415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0BB2D99D-7F68-41FE-8950-18FD29AEB30A}" type="datetime1">
              <a:rPr lang="en-US" altLang="en-US"/>
              <a:pPr/>
              <a:t>5/17/2014</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B37621E7-7DA6-415E-9942-E812B16D1A55}" type="slidenum">
              <a:rPr lang="en-US" altLang="en-US"/>
              <a:pPr/>
              <a:t>‹#›</a:t>
            </a:fld>
            <a:endParaRPr lang="en-US" altLang="en-US"/>
          </a:p>
        </p:txBody>
      </p:sp>
    </p:spTree>
    <p:extLst>
      <p:ext uri="{BB962C8B-B14F-4D97-AF65-F5344CB8AC3E}">
        <p14:creationId xmlns:p14="http://schemas.microsoft.com/office/powerpoint/2010/main" val="64196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7544ED93-038F-4CBC-8CAE-0D2F92CE8D16}" type="datetime1">
              <a:rPr lang="en-US" altLang="en-US"/>
              <a:pPr/>
              <a:t>5/17/2014</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64164D90-132C-4371-9385-7DEBD65429A5}" type="slidenum">
              <a:rPr lang="en-US" altLang="en-US"/>
              <a:pPr/>
              <a:t>‹#›</a:t>
            </a:fld>
            <a:endParaRPr lang="en-US" altLang="en-US"/>
          </a:p>
        </p:txBody>
      </p:sp>
    </p:spTree>
    <p:extLst>
      <p:ext uri="{BB962C8B-B14F-4D97-AF65-F5344CB8AC3E}">
        <p14:creationId xmlns:p14="http://schemas.microsoft.com/office/powerpoint/2010/main" val="290114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BF0DC09E-135D-42D7-81FC-04F6F21F277F}" type="datetime1">
              <a:rPr lang="en-US" altLang="en-US"/>
              <a:pPr/>
              <a:t>5/17/2014</a:t>
            </a:fld>
            <a:endParaRPr lang="en-US" altLang="en-US"/>
          </a:p>
        </p:txBody>
      </p:sp>
      <p:sp>
        <p:nvSpPr>
          <p:cNvPr id="4" name="Footer Placeholder 4"/>
          <p:cNvSpPr>
            <a:spLocks noGrp="1"/>
          </p:cNvSpPr>
          <p:nvPr>
            <p:ph type="ftr" sz="quarter" idx="11"/>
          </p:nvPr>
        </p:nvSpPr>
        <p:spPr/>
        <p:txBody>
          <a:bodyPr/>
          <a:lstStyle>
            <a:lvl1pPr>
              <a:defRPr/>
            </a:lvl1pPr>
          </a:lstStyle>
          <a:p>
            <a:endParaRPr lang="en-US" altLang="en-US"/>
          </a:p>
        </p:txBody>
      </p:sp>
      <p:sp>
        <p:nvSpPr>
          <p:cNvPr id="5" name="Slide Number Placeholder 5"/>
          <p:cNvSpPr>
            <a:spLocks noGrp="1"/>
          </p:cNvSpPr>
          <p:nvPr>
            <p:ph type="sldNum" sz="quarter" idx="12"/>
          </p:nvPr>
        </p:nvSpPr>
        <p:spPr/>
        <p:txBody>
          <a:bodyPr/>
          <a:lstStyle>
            <a:lvl1pPr>
              <a:defRPr/>
            </a:lvl1pPr>
          </a:lstStyle>
          <a:p>
            <a:fld id="{32B6BFD1-68AA-4110-B95F-9E3677E6A2EF}" type="slidenum">
              <a:rPr lang="en-US" altLang="en-US"/>
              <a:pPr/>
              <a:t>‹#›</a:t>
            </a:fld>
            <a:endParaRPr lang="en-US" altLang="en-US"/>
          </a:p>
        </p:txBody>
      </p:sp>
    </p:spTree>
    <p:extLst>
      <p:ext uri="{BB962C8B-B14F-4D97-AF65-F5344CB8AC3E}">
        <p14:creationId xmlns:p14="http://schemas.microsoft.com/office/powerpoint/2010/main" val="1965252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E3B11DB-BE95-4671-9AE1-FC9E5EA4CB57}" type="datetime1">
              <a:rPr lang="en-US" altLang="en-US"/>
              <a:pPr/>
              <a:t>5/17/2014</a:t>
            </a:fld>
            <a:endParaRPr lang="en-US" altLang="en-US"/>
          </a:p>
        </p:txBody>
      </p:sp>
      <p:sp>
        <p:nvSpPr>
          <p:cNvPr id="3" name="Footer Placeholder 4"/>
          <p:cNvSpPr>
            <a:spLocks noGrp="1"/>
          </p:cNvSpPr>
          <p:nvPr>
            <p:ph type="ftr" sz="quarter" idx="11"/>
          </p:nvPr>
        </p:nvSpPr>
        <p:spPr/>
        <p:txBody>
          <a:bodyPr/>
          <a:lstStyle>
            <a:lvl1pPr>
              <a:defRPr/>
            </a:lvl1pPr>
          </a:lstStyle>
          <a:p>
            <a:endParaRPr lang="en-US" altLang="en-US"/>
          </a:p>
        </p:txBody>
      </p:sp>
      <p:sp>
        <p:nvSpPr>
          <p:cNvPr id="4" name="Slide Number Placeholder 5"/>
          <p:cNvSpPr>
            <a:spLocks noGrp="1"/>
          </p:cNvSpPr>
          <p:nvPr>
            <p:ph type="sldNum" sz="quarter" idx="12"/>
          </p:nvPr>
        </p:nvSpPr>
        <p:spPr/>
        <p:txBody>
          <a:bodyPr/>
          <a:lstStyle>
            <a:lvl1pPr>
              <a:defRPr/>
            </a:lvl1pPr>
          </a:lstStyle>
          <a:p>
            <a:fld id="{CDAED424-365D-4147-B958-E654433C66CD}" type="slidenum">
              <a:rPr lang="en-US" altLang="en-US"/>
              <a:pPr/>
              <a:t>‹#›</a:t>
            </a:fld>
            <a:endParaRPr lang="en-US" altLang="en-US"/>
          </a:p>
        </p:txBody>
      </p:sp>
    </p:spTree>
    <p:extLst>
      <p:ext uri="{BB962C8B-B14F-4D97-AF65-F5344CB8AC3E}">
        <p14:creationId xmlns:p14="http://schemas.microsoft.com/office/powerpoint/2010/main" val="143462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647B6C8-7851-4330-841F-EAA1B2F8ED60}" type="datetime1">
              <a:rPr lang="en-US" altLang="en-US"/>
              <a:pPr/>
              <a:t>5/17/2014</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88505EBE-9DD7-4737-8B1C-8FAE0554DA1B}" type="slidenum">
              <a:rPr lang="en-US" altLang="en-US"/>
              <a:pPr/>
              <a:t>‹#›</a:t>
            </a:fld>
            <a:endParaRPr lang="en-US" altLang="en-US"/>
          </a:p>
        </p:txBody>
      </p:sp>
    </p:spTree>
    <p:extLst>
      <p:ext uri="{BB962C8B-B14F-4D97-AF65-F5344CB8AC3E}">
        <p14:creationId xmlns:p14="http://schemas.microsoft.com/office/powerpoint/2010/main" val="320877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B9694212-065D-461F-B8DA-B97FCACA3F26}" type="datetime1">
              <a:rPr lang="en-US" altLang="en-US"/>
              <a:pPr/>
              <a:t>5/17/2014</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3E88A24C-AD1A-40BA-BC60-8860E7BF7EFB}" type="slidenum">
              <a:rPr lang="en-US" altLang="en-US"/>
              <a:pPr/>
              <a:t>‹#›</a:t>
            </a:fld>
            <a:endParaRPr lang="en-US" altLang="en-US"/>
          </a:p>
        </p:txBody>
      </p:sp>
    </p:spTree>
    <p:extLst>
      <p:ext uri="{BB962C8B-B14F-4D97-AF65-F5344CB8AC3E}">
        <p14:creationId xmlns:p14="http://schemas.microsoft.com/office/powerpoint/2010/main" val="3834424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100" charset="0"/>
              </a:defRPr>
            </a:lvl1pPr>
          </a:lstStyle>
          <a:p>
            <a:fld id="{D570E346-9BF5-497A-A40E-58FB9E90B1E9}" type="datetime1">
              <a:rPr lang="en-US" altLang="en-US"/>
              <a:pPr/>
              <a:t>5/17/2014</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100" charset="0"/>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00" charset="0"/>
              </a:defRPr>
            </a:lvl1pPr>
          </a:lstStyle>
          <a:p>
            <a:fld id="{A0A34F77-FE34-44CE-9409-A695F0D3129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00" charset="-128"/>
          <a:cs typeface="ＭＳ Ｐゴシック" pitchFamily="-100" charset="-128"/>
        </a:defRPr>
      </a:lvl1pPr>
      <a:lvl2pPr algn="ctr" defTabSz="457200" rtl="0" eaLnBrk="0" fontAlgn="base" hangingPunct="0">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2pPr>
      <a:lvl3pPr algn="ctr" defTabSz="457200" rtl="0" eaLnBrk="0" fontAlgn="base" hangingPunct="0">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3pPr>
      <a:lvl4pPr algn="ctr" defTabSz="457200" rtl="0" eaLnBrk="0" fontAlgn="base" hangingPunct="0">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4pPr>
      <a:lvl5pPr algn="ctr" defTabSz="457200" rtl="0" eaLnBrk="0" fontAlgn="base" hangingPunct="0">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5pPr>
      <a:lvl6pPr marL="457200" algn="ctr" defTabSz="457200" rtl="0" fontAlgn="base">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6pPr>
      <a:lvl7pPr marL="914400" algn="ctr" defTabSz="457200" rtl="0" fontAlgn="base">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7pPr>
      <a:lvl8pPr marL="1371600" algn="ctr" defTabSz="457200" rtl="0" fontAlgn="base">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8pPr>
      <a:lvl9pPr marL="1828800" algn="ctr" defTabSz="457200" rtl="0" fontAlgn="base">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0" charset="-128"/>
          <a:cs typeface="ＭＳ Ｐゴシック" pitchFamily="-10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0"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0"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humrep.oxfordjournals.org/search?author1=S.+Guaschino&amp;sortspec=date&amp;submit=Submit" TargetMode="External"/><Relationship Id="rId3" Type="http://schemas.openxmlformats.org/officeDocument/2006/relationships/hyperlink" Target="http://humrep.oxfordjournals.org/search?author1=R.+Simeone&amp;sortspec=date&amp;submit=Submit" TargetMode="External"/><Relationship Id="rId7" Type="http://schemas.openxmlformats.org/officeDocument/2006/relationships/hyperlink" Target="http://humrep.oxfordjournals.org/search?author1=R.+Pregazzi&amp;sortspec=date&amp;submit=Submit" TargetMode="External"/><Relationship Id="rId2" Type="http://schemas.openxmlformats.org/officeDocument/2006/relationships/hyperlink" Target="http://humrep.oxfordjournals.org/search?author1=G.+Ricci&amp;sortspec=date&amp;submit=Submit" TargetMode="External"/><Relationship Id="rId1" Type="http://schemas.openxmlformats.org/officeDocument/2006/relationships/slideLayout" Target="../slideLayouts/slideLayout2.xml"/><Relationship Id="rId6" Type="http://schemas.openxmlformats.org/officeDocument/2006/relationships/hyperlink" Target="http://humrep.oxfordjournals.org/search?author1=A.+Sartore&amp;sortspec=date&amp;submit=Submit" TargetMode="External"/><Relationship Id="rId5" Type="http://schemas.openxmlformats.org/officeDocument/2006/relationships/hyperlink" Target="http://humrep.oxfordjournals.org/search?author1=S.+Guarnieri&amp;sortspec=date&amp;submit=Submit" TargetMode="External"/><Relationship Id="rId4" Type="http://schemas.openxmlformats.org/officeDocument/2006/relationships/hyperlink" Target="http://humrep.oxfordjournals.org/search?author1=C.+Pozzobon&amp;sortspec=date&amp;submit=Submi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humrep.oxfordjournals.org/search?author1=S.+Guaschino&amp;sortspec=date&amp;submit=Submit" TargetMode="External"/><Relationship Id="rId3" Type="http://schemas.openxmlformats.org/officeDocument/2006/relationships/hyperlink" Target="http://humrep.oxfordjournals.org/search?author1=R.+Simeone&amp;sortspec=date&amp;submit=Submit" TargetMode="External"/><Relationship Id="rId7" Type="http://schemas.openxmlformats.org/officeDocument/2006/relationships/hyperlink" Target="http://humrep.oxfordjournals.org/search?author1=R.+Pregazzi&amp;sortspec=date&amp;submit=Submit" TargetMode="External"/><Relationship Id="rId2" Type="http://schemas.openxmlformats.org/officeDocument/2006/relationships/hyperlink" Target="http://humrep.oxfordjournals.org/search?author1=G.+Ricci&amp;sortspec=date&amp;submit=Submit" TargetMode="External"/><Relationship Id="rId1" Type="http://schemas.openxmlformats.org/officeDocument/2006/relationships/slideLayout" Target="../slideLayouts/slideLayout2.xml"/><Relationship Id="rId6" Type="http://schemas.openxmlformats.org/officeDocument/2006/relationships/hyperlink" Target="http://humrep.oxfordjournals.org/search?author1=A.+Sartore&amp;sortspec=date&amp;submit=Submit" TargetMode="External"/><Relationship Id="rId5" Type="http://schemas.openxmlformats.org/officeDocument/2006/relationships/hyperlink" Target="http://humrep.oxfordjournals.org/search?author1=S.+Guarnieri&amp;sortspec=date&amp;submit=Submit" TargetMode="External"/><Relationship Id="rId4" Type="http://schemas.openxmlformats.org/officeDocument/2006/relationships/hyperlink" Target="http://humrep.oxfordjournals.org/search?author1=C.+Pozzobon&amp;sortspec=date&amp;submit=Submi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180528" y="2060848"/>
            <a:ext cx="9577064" cy="1470025"/>
          </a:xfrm>
          <a:noFill/>
          <a:ln w="31750" cmpd="thinThick">
            <a:solidFill>
              <a:srgbClr val="002060"/>
            </a:solidFill>
          </a:ln>
        </p:spPr>
        <p:txBody>
          <a:bodyPr/>
          <a:lstStyle/>
          <a:p>
            <a:pPr eaLnBrk="1" hangingPunct="1"/>
            <a:r>
              <a:rPr lang="en-US" altLang="en-US" b="1" dirty="0" smtClean="0">
                <a:ln w="18000">
                  <a:solidFill>
                    <a:srgbClr val="692DE1"/>
                  </a:solidFill>
                  <a:prstDash val="solid"/>
                  <a:miter lim="800000"/>
                </a:ln>
                <a:noFill/>
                <a:effectLst>
                  <a:outerShdw blurRad="25500" dist="23000" dir="7020000" algn="tl">
                    <a:srgbClr val="000000">
                      <a:alpha val="50000"/>
                    </a:srgbClr>
                  </a:outerShdw>
                </a:effectLst>
              </a:rPr>
              <a:t>Is any place for urinary derived </a:t>
            </a:r>
            <a:r>
              <a:rPr lang="en-US" altLang="en-US" b="1" dirty="0" err="1" smtClean="0">
                <a:ln w="18000">
                  <a:solidFill>
                    <a:srgbClr val="692DE1"/>
                  </a:solidFill>
                  <a:prstDash val="solid"/>
                  <a:miter lim="800000"/>
                </a:ln>
                <a:noFill/>
                <a:effectLst>
                  <a:outerShdw blurRad="25500" dist="23000" dir="7020000" algn="tl">
                    <a:srgbClr val="000000">
                      <a:alpha val="50000"/>
                    </a:srgbClr>
                  </a:outerShdw>
                </a:effectLst>
              </a:rPr>
              <a:t>gonadotrophins</a:t>
            </a:r>
            <a:r>
              <a:rPr lang="en-US" altLang="en-US" b="1" dirty="0" smtClean="0">
                <a:ln w="18000">
                  <a:solidFill>
                    <a:srgbClr val="692DE1"/>
                  </a:solidFill>
                  <a:prstDash val="solid"/>
                  <a:miter lim="800000"/>
                </a:ln>
                <a:noFill/>
                <a:effectLst>
                  <a:outerShdw blurRad="25500" dist="23000" dir="7020000" algn="tl">
                    <a:srgbClr val="000000">
                      <a:alpha val="50000"/>
                    </a:srgbClr>
                  </a:outerShdw>
                </a:effectLst>
              </a:rPr>
              <a:t> in ART?</a:t>
            </a:r>
          </a:p>
        </p:txBody>
      </p:sp>
      <p:sp>
        <p:nvSpPr>
          <p:cNvPr id="3" name="Subtitle 2"/>
          <p:cNvSpPr>
            <a:spLocks noGrp="1"/>
          </p:cNvSpPr>
          <p:nvPr>
            <p:ph type="subTitle" idx="1"/>
          </p:nvPr>
        </p:nvSpPr>
        <p:spPr>
          <a:xfrm>
            <a:off x="1371600" y="4268688"/>
            <a:ext cx="6400800" cy="1752600"/>
          </a:xfrm>
        </p:spPr>
        <p:txBody>
          <a:bodyPr>
            <a:normAutofit/>
          </a:bodyPr>
          <a:lstStyle/>
          <a:p>
            <a:pPr eaLnBrk="1" hangingPunct="1"/>
            <a:r>
              <a:rPr lang="en-US" altLang="en-US" b="1" dirty="0" smtClean="0">
                <a:solidFill>
                  <a:srgbClr val="0000FF"/>
                </a:solidFill>
              </a:rPr>
              <a:t>Prof </a:t>
            </a:r>
            <a:r>
              <a:rPr lang="en-US" altLang="en-US" b="1" dirty="0" err="1" smtClean="0">
                <a:solidFill>
                  <a:srgbClr val="0000FF"/>
                </a:solidFill>
              </a:rPr>
              <a:t>dr</a:t>
            </a:r>
            <a:r>
              <a:rPr lang="en-US" altLang="en-US" b="1" dirty="0" smtClean="0">
                <a:solidFill>
                  <a:srgbClr val="0000FF"/>
                </a:solidFill>
              </a:rPr>
              <a:t> Nebojsa Radunovic</a:t>
            </a:r>
          </a:p>
          <a:p>
            <a:pPr eaLnBrk="1" hangingPunct="1"/>
            <a:r>
              <a:rPr lang="en-US" altLang="en-US" sz="2800" b="1" dirty="0" err="1" smtClean="0">
                <a:solidFill>
                  <a:srgbClr val="0000FF"/>
                </a:solidFill>
              </a:rPr>
              <a:t>Sibenik</a:t>
            </a:r>
            <a:r>
              <a:rPr lang="en-US" altLang="en-US" sz="2800" b="1" dirty="0" smtClean="0">
                <a:solidFill>
                  <a:srgbClr val="0000FF"/>
                </a:solidFill>
              </a:rPr>
              <a:t> 17.05.2014</a:t>
            </a:r>
          </a:p>
          <a:p>
            <a:pPr eaLnBrk="1" hangingPunct="1"/>
            <a:endParaRPr lang="en-US" altLang="en-US" dirty="0" smtClean="0">
              <a:solidFill>
                <a:srgbClr val="0000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274638"/>
            <a:ext cx="9144000" cy="1143000"/>
          </a:xfrm>
          <a:solidFill>
            <a:schemeClr val="tx2">
              <a:lumMod val="20000"/>
              <a:lumOff val="80000"/>
            </a:schemeClr>
          </a:solidFill>
        </p:spPr>
        <p:txBody>
          <a:bodyPr/>
          <a:lstStyle/>
          <a:p>
            <a:pPr eaLnBrk="1" hangingPunct="1"/>
            <a:r>
              <a:rPr lang="sr-Cyrl-CS" altLang="en-US" sz="2400" b="1" dirty="0" smtClean="0">
                <a:solidFill>
                  <a:srgbClr val="0000FF"/>
                </a:solidFill>
                <a:latin typeface="Helvetica" pitchFamily="-100" charset="0"/>
                <a:cs typeface="Helvetica" pitchFamily="-100" charset="0"/>
              </a:rPr>
              <a:t/>
            </a:r>
            <a:br>
              <a:rPr lang="sr-Cyrl-CS" altLang="en-US" sz="2400" b="1" dirty="0" smtClean="0">
                <a:solidFill>
                  <a:srgbClr val="0000FF"/>
                </a:solidFill>
                <a:latin typeface="Helvetica" pitchFamily="-100" charset="0"/>
                <a:cs typeface="Helvetica" pitchFamily="-100" charset="0"/>
              </a:rPr>
            </a:br>
            <a:r>
              <a:rPr lang="en-US" altLang="en-US" sz="2400" b="1" dirty="0" smtClean="0">
                <a:solidFill>
                  <a:srgbClr val="0000FF"/>
                </a:solidFill>
                <a:latin typeface="Helvetica" pitchFamily="-100" charset="0"/>
                <a:cs typeface="Helvetica" pitchFamily="-100" charset="0"/>
              </a:rPr>
              <a:t>Bye-bye urinary </a:t>
            </a:r>
            <a:r>
              <a:rPr lang="en-US" altLang="en-US" sz="2400" b="1" dirty="0" err="1" smtClean="0">
                <a:solidFill>
                  <a:srgbClr val="0000FF"/>
                </a:solidFill>
                <a:latin typeface="Helvetica" pitchFamily="-100" charset="0"/>
                <a:cs typeface="Helvetica" pitchFamily="-100" charset="0"/>
              </a:rPr>
              <a:t>gonadotrophins</a:t>
            </a:r>
            <a:r>
              <a:rPr lang="en-US" altLang="en-US" sz="2400" b="1" dirty="0" smtClean="0">
                <a:solidFill>
                  <a:srgbClr val="0000FF"/>
                </a:solidFill>
                <a:latin typeface="Helvetica" pitchFamily="-100" charset="0"/>
                <a:cs typeface="Helvetica" pitchFamily="-100" charset="0"/>
              </a:rPr>
              <a:t>? Recombinant FSH: </a:t>
            </a:r>
            <a:br>
              <a:rPr lang="en-US" altLang="en-US" sz="2400" b="1" dirty="0" smtClean="0">
                <a:solidFill>
                  <a:srgbClr val="0000FF"/>
                </a:solidFill>
                <a:latin typeface="Helvetica" pitchFamily="-100" charset="0"/>
                <a:cs typeface="Helvetica" pitchFamily="-100" charset="0"/>
              </a:rPr>
            </a:br>
            <a:r>
              <a:rPr lang="en-US" altLang="en-US" sz="2400" b="1" dirty="0" smtClean="0">
                <a:solidFill>
                  <a:srgbClr val="0000FF"/>
                </a:solidFill>
                <a:latin typeface="Helvetica" pitchFamily="-100" charset="0"/>
                <a:cs typeface="Helvetica" pitchFamily="-100" charset="0"/>
              </a:rPr>
              <a:t>A real progress in ovulation induction and IVF?</a:t>
            </a:r>
            <a:r>
              <a:rPr lang="en-US" altLang="en-US" sz="2000" b="1" dirty="0" smtClean="0">
                <a:solidFill>
                  <a:srgbClr val="0000FF"/>
                </a:solidFill>
                <a:latin typeface="Helvetica" pitchFamily="-100" charset="0"/>
                <a:cs typeface="Helvetica" pitchFamily="-100" charset="0"/>
              </a:rPr>
              <a:t>*</a:t>
            </a:r>
            <a:r>
              <a:rPr lang="en-US" altLang="en-US" sz="2000" dirty="0" smtClean="0">
                <a:solidFill>
                  <a:srgbClr val="000000"/>
                </a:solidFill>
                <a:latin typeface="Helvetica" pitchFamily="-100" charset="0"/>
                <a:cs typeface="Helvetica" pitchFamily="-100" charset="0"/>
              </a:rPr>
              <a:t/>
            </a:r>
            <a:br>
              <a:rPr lang="en-US" altLang="en-US" sz="2000" dirty="0" smtClean="0">
                <a:solidFill>
                  <a:srgbClr val="000000"/>
                </a:solidFill>
                <a:latin typeface="Helvetica" pitchFamily="-100" charset="0"/>
                <a:cs typeface="Helvetica" pitchFamily="-100" charset="0"/>
              </a:rPr>
            </a:br>
            <a:r>
              <a:rPr lang="en-US" altLang="en-US" sz="2000" i="1" dirty="0" smtClean="0">
                <a:solidFill>
                  <a:srgbClr val="000000"/>
                </a:solidFill>
                <a:latin typeface="Helvetica" pitchFamily="-100" charset="0"/>
                <a:cs typeface="Helvetica" pitchFamily="-100" charset="0"/>
              </a:rPr>
              <a:t>Norbert </a:t>
            </a:r>
            <a:r>
              <a:rPr lang="en-US" altLang="en-US" sz="2000" i="1" dirty="0" err="1" smtClean="0">
                <a:solidFill>
                  <a:srgbClr val="000000"/>
                </a:solidFill>
                <a:latin typeface="Helvetica" pitchFamily="-100" charset="0"/>
                <a:cs typeface="Helvetica" pitchFamily="-100" charset="0"/>
              </a:rPr>
              <a:t>Gleicher</a:t>
            </a:r>
            <a:r>
              <a:rPr lang="en-US" altLang="en-US" sz="2000" i="1" dirty="0" smtClean="0">
                <a:solidFill>
                  <a:srgbClr val="000000"/>
                </a:solidFill>
                <a:latin typeface="Helvetica" pitchFamily="-100" charset="0"/>
                <a:cs typeface="Helvetica" pitchFamily="-100" charset="0"/>
              </a:rPr>
              <a:t>, Mary </a:t>
            </a:r>
            <a:r>
              <a:rPr lang="en-US" altLang="en-US" sz="2000" i="1" dirty="0" err="1" smtClean="0">
                <a:solidFill>
                  <a:srgbClr val="000000"/>
                </a:solidFill>
                <a:latin typeface="Helvetica" pitchFamily="-100" charset="0"/>
                <a:cs typeface="Helvetica" pitchFamily="-100" charset="0"/>
              </a:rPr>
              <a:t>Vietzke</a:t>
            </a:r>
            <a:r>
              <a:rPr lang="en-US" altLang="en-US" sz="2000" i="1" dirty="0" smtClean="0">
                <a:solidFill>
                  <a:srgbClr val="000000"/>
                </a:solidFill>
                <a:latin typeface="Helvetica" pitchFamily="-100" charset="0"/>
                <a:cs typeface="Helvetica" pitchFamily="-100" charset="0"/>
              </a:rPr>
              <a:t> and Andrea </a:t>
            </a:r>
            <a:r>
              <a:rPr lang="en-US" altLang="en-US" sz="2000" i="1" dirty="0" err="1" smtClean="0">
                <a:solidFill>
                  <a:srgbClr val="000000"/>
                </a:solidFill>
                <a:latin typeface="Helvetica" pitchFamily="-100" charset="0"/>
                <a:cs typeface="Helvetica" pitchFamily="-100" charset="0"/>
              </a:rPr>
              <a:t>Vidal</a:t>
            </a:r>
            <a:r>
              <a:rPr lang="en-US" altLang="en-US" sz="2000" dirty="0" err="1" smtClean="0">
                <a:solidFill>
                  <a:srgbClr val="000000"/>
                </a:solidFill>
                <a:latin typeface="Helvetica" pitchFamily="-100" charset="0"/>
                <a:cs typeface="Helvetica" pitchFamily="-100" charset="0"/>
              </a:rPr>
              <a:t>i</a:t>
            </a:r>
            <a:r>
              <a:rPr lang="en-US" altLang="en-US" sz="2000" b="1" dirty="0" smtClean="0"/>
              <a:t/>
            </a:r>
            <a:br>
              <a:rPr lang="en-US" altLang="en-US" sz="2000" b="1" dirty="0" smtClean="0"/>
            </a:br>
            <a:endParaRPr lang="en-US" altLang="en-US" sz="2000" dirty="0" smtClean="0"/>
          </a:p>
        </p:txBody>
      </p:sp>
      <p:sp>
        <p:nvSpPr>
          <p:cNvPr id="37891" name="Content Placeholder 2"/>
          <p:cNvSpPr>
            <a:spLocks noGrp="1"/>
          </p:cNvSpPr>
          <p:nvPr>
            <p:ph idx="1"/>
          </p:nvPr>
        </p:nvSpPr>
        <p:spPr>
          <a:xfrm>
            <a:off x="0" y="1600200"/>
            <a:ext cx="9144000" cy="4525963"/>
          </a:xfrm>
        </p:spPr>
        <p:txBody>
          <a:bodyPr/>
          <a:lstStyle/>
          <a:p>
            <a:pPr eaLnBrk="1" hangingPunct="1"/>
            <a:r>
              <a:rPr lang="en-US" altLang="en-US" sz="2400" i="1" smtClean="0">
                <a:solidFill>
                  <a:srgbClr val="FF6600"/>
                </a:solidFill>
                <a:latin typeface="Helvetica" pitchFamily="-100" charset="0"/>
                <a:cs typeface="Helvetica" pitchFamily="-100" charset="0"/>
              </a:rPr>
              <a:t>Human Reproduction Vol.18, No.3 pp. 476±482, 2003</a:t>
            </a:r>
          </a:p>
          <a:p>
            <a:pPr eaLnBrk="1" hangingPunct="1"/>
            <a:r>
              <a:rPr lang="en-US" altLang="en-US" sz="2400" smtClean="0">
                <a:solidFill>
                  <a:srgbClr val="000000"/>
                </a:solidFill>
                <a:latin typeface="Helvetica" pitchFamily="-100" charset="0"/>
                <a:cs typeface="Helvetica" pitchFamily="-100" charset="0"/>
              </a:rPr>
              <a:t>Young women with poor ovarian reserve may be best stimulated with a pure FSH/ antagonist protocol. </a:t>
            </a:r>
          </a:p>
          <a:p>
            <a:pPr eaLnBrk="1" hangingPunct="1"/>
            <a:r>
              <a:rPr lang="en-US" altLang="en-US" sz="2400" b="1" smtClean="0">
                <a:solidFill>
                  <a:srgbClr val="0000FF"/>
                </a:solidFill>
                <a:latin typeface="Helvetica" pitchFamily="-100" charset="0"/>
                <a:cs typeface="Helvetica" pitchFamily="-100" charset="0"/>
              </a:rPr>
              <a:t>Conclusion:</a:t>
            </a:r>
            <a:r>
              <a:rPr lang="en-US" altLang="en-US" sz="2400" smtClean="0">
                <a:solidFill>
                  <a:srgbClr val="000000"/>
                </a:solidFill>
                <a:latin typeface="Helvetica" pitchFamily="-100" charset="0"/>
                <a:cs typeface="Helvetica" pitchFamily="-100" charset="0"/>
              </a:rPr>
              <a:t> under current pricing structures in the US recombinant gonadotrophins </a:t>
            </a:r>
            <a:r>
              <a:rPr lang="en-US" altLang="en-US" sz="2400" b="1" smtClean="0">
                <a:solidFill>
                  <a:srgbClr val="000000"/>
                </a:solidFill>
                <a:latin typeface="Helvetica" pitchFamily="-100" charset="0"/>
                <a:cs typeface="Helvetica" pitchFamily="-100" charset="0"/>
              </a:rPr>
              <a:t>do not represent </a:t>
            </a:r>
            <a:r>
              <a:rPr lang="en-US" altLang="en-US" sz="2400" u="sng" smtClean="0">
                <a:solidFill>
                  <a:srgbClr val="000000"/>
                </a:solidFill>
                <a:latin typeface="Helvetica" pitchFamily="-100" charset="0"/>
                <a:cs typeface="Helvetica" pitchFamily="-100" charset="0"/>
              </a:rPr>
              <a:t>a major progress</a:t>
            </a:r>
            <a:r>
              <a:rPr lang="en-US" altLang="en-US" sz="2400" smtClean="0">
                <a:solidFill>
                  <a:srgbClr val="000000"/>
                </a:solidFill>
                <a:latin typeface="Helvetica" pitchFamily="-100" charset="0"/>
                <a:cs typeface="Helvetica" pitchFamily="-100" charset="0"/>
              </a:rPr>
              <a:t> for the treatments of ovulation induction and IVF. </a:t>
            </a:r>
          </a:p>
          <a:p>
            <a:pPr eaLnBrk="1" hangingPunct="1"/>
            <a:r>
              <a:rPr lang="en-US" altLang="en-US" sz="2400" smtClean="0">
                <a:solidFill>
                  <a:srgbClr val="000000"/>
                </a:solidFill>
                <a:latin typeface="Helvetica" pitchFamily="-100" charset="0"/>
                <a:cs typeface="Helvetica" pitchFamily="-100" charset="0"/>
              </a:rPr>
              <a:t>They, however, allow for an improved selectivity of stimulation protocols. </a:t>
            </a:r>
          </a:p>
          <a:p>
            <a:pPr eaLnBrk="1" hangingPunct="1"/>
            <a:r>
              <a:rPr lang="en-US" altLang="en-US" sz="2400" smtClean="0">
                <a:solidFill>
                  <a:srgbClr val="000000"/>
                </a:solidFill>
                <a:latin typeface="Helvetica" pitchFamily="-100" charset="0"/>
                <a:cs typeface="Helvetica" pitchFamily="-100" charset="0"/>
              </a:rPr>
              <a:t>The creation of recombinant FSH/LH products and cost adjustments for recombinant products, may affect these conclusions in favour of recombinant products.</a:t>
            </a:r>
            <a:endParaRPr lang="en-US" altLang="en-US" sz="2400" smtClean="0">
              <a:solidFill>
                <a:srgbClr val="0000FF"/>
              </a:solidFill>
            </a:endParaRPr>
          </a:p>
        </p:txBody>
      </p:sp>
    </p:spTree>
    <p:extLst>
      <p:ext uri="{BB962C8B-B14F-4D97-AF65-F5344CB8AC3E}">
        <p14:creationId xmlns:p14="http://schemas.microsoft.com/office/powerpoint/2010/main" val="3581944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0" y="274638"/>
            <a:ext cx="9144000" cy="1143000"/>
          </a:xfrm>
          <a:solidFill>
            <a:schemeClr val="tx2">
              <a:lumMod val="20000"/>
              <a:lumOff val="80000"/>
            </a:schemeClr>
          </a:solidFill>
        </p:spPr>
        <p:txBody>
          <a:bodyPr/>
          <a:lstStyle/>
          <a:p>
            <a:pPr eaLnBrk="1" hangingPunct="1"/>
            <a:r>
              <a:rPr lang="sr-Cyrl-CS" altLang="en-US" sz="2400" b="1" dirty="0" smtClean="0">
                <a:solidFill>
                  <a:srgbClr val="0000FF"/>
                </a:solidFill>
                <a:latin typeface="Helvetica" pitchFamily="-100" charset="0"/>
                <a:cs typeface="Helvetica" pitchFamily="-100" charset="0"/>
              </a:rPr>
              <a:t/>
            </a:r>
            <a:br>
              <a:rPr lang="sr-Cyrl-CS" altLang="en-US" sz="2400" b="1" dirty="0" smtClean="0">
                <a:solidFill>
                  <a:srgbClr val="0000FF"/>
                </a:solidFill>
                <a:latin typeface="Helvetica" pitchFamily="-100" charset="0"/>
                <a:cs typeface="Helvetica" pitchFamily="-100" charset="0"/>
              </a:rPr>
            </a:br>
            <a:r>
              <a:rPr lang="sr-Cyrl-CS" altLang="en-US" sz="2400" b="1" dirty="0" smtClean="0">
                <a:solidFill>
                  <a:srgbClr val="0000FF"/>
                </a:solidFill>
                <a:latin typeface="Helvetica" pitchFamily="-100" charset="0"/>
                <a:cs typeface="Helvetica" pitchFamily="-100" charset="0"/>
              </a:rPr>
              <a:t/>
            </a:r>
            <a:br>
              <a:rPr lang="sr-Cyrl-CS" altLang="en-US" sz="2400" b="1" dirty="0" smtClean="0">
                <a:solidFill>
                  <a:srgbClr val="0000FF"/>
                </a:solidFill>
                <a:latin typeface="Helvetica" pitchFamily="-100" charset="0"/>
                <a:cs typeface="Helvetica" pitchFamily="-100" charset="0"/>
              </a:rPr>
            </a:br>
            <a:r>
              <a:rPr lang="en-US" altLang="en-US" sz="2400" b="1" dirty="0" smtClean="0">
                <a:solidFill>
                  <a:srgbClr val="0000FF"/>
                </a:solidFill>
                <a:latin typeface="Helvetica" pitchFamily="-100" charset="0"/>
                <a:cs typeface="Helvetica" pitchFamily="-100" charset="0"/>
              </a:rPr>
              <a:t>Impact of highly purified urinary FSH and recombinant FSH on </a:t>
            </a:r>
            <a:r>
              <a:rPr lang="en-US" altLang="en-US" sz="2400" b="1" dirty="0" err="1" smtClean="0">
                <a:solidFill>
                  <a:srgbClr val="0000FF"/>
                </a:solidFill>
                <a:latin typeface="Helvetica" pitchFamily="-100" charset="0"/>
                <a:cs typeface="Helvetica" pitchFamily="-100" charset="0"/>
              </a:rPr>
              <a:t>haemostasis</a:t>
            </a:r>
            <a:r>
              <a:rPr lang="en-US" altLang="en-US" sz="2400" b="1" dirty="0" smtClean="0">
                <a:solidFill>
                  <a:srgbClr val="0000FF"/>
                </a:solidFill>
                <a:latin typeface="Helvetica" pitchFamily="-100" charset="0"/>
                <a:cs typeface="Helvetica" pitchFamily="-100" charset="0"/>
              </a:rPr>
              <a:t>: an open‐label, randomized, controlled trial</a:t>
            </a:r>
            <a:r>
              <a:rPr lang="en-US" altLang="en-US" b="1" dirty="0" smtClean="0"/>
              <a:t/>
            </a:r>
            <a:br>
              <a:rPr lang="en-US" altLang="en-US" b="1" dirty="0" smtClean="0"/>
            </a:br>
            <a:endParaRPr lang="en-US" altLang="en-US" dirty="0" smtClean="0"/>
          </a:p>
        </p:txBody>
      </p:sp>
      <p:sp>
        <p:nvSpPr>
          <p:cNvPr id="38915" name="Content Placeholder 2"/>
          <p:cNvSpPr>
            <a:spLocks noGrp="1"/>
          </p:cNvSpPr>
          <p:nvPr>
            <p:ph idx="1"/>
          </p:nvPr>
        </p:nvSpPr>
        <p:spPr>
          <a:xfrm>
            <a:off x="0" y="1600200"/>
            <a:ext cx="9144000" cy="4525963"/>
          </a:xfrm>
        </p:spPr>
        <p:txBody>
          <a:bodyPr/>
          <a:lstStyle/>
          <a:p>
            <a:pPr eaLnBrk="1" hangingPunct="1"/>
            <a:r>
              <a:rPr lang="en-US" altLang="en-US" sz="2400" i="1" smtClean="0">
                <a:solidFill>
                  <a:srgbClr val="FF6600"/>
                </a:solidFill>
              </a:rPr>
              <a:t> Human Reproduction Volume 19, Issue 4 Pp. 838-848, 2004</a:t>
            </a:r>
          </a:p>
          <a:p>
            <a:pPr eaLnBrk="1" hangingPunct="1"/>
            <a:r>
              <a:rPr lang="en-US" altLang="en-US" sz="2400" smtClean="0">
                <a:hlinkClick r:id="rId2"/>
              </a:rPr>
              <a:t>G. Ricci</a:t>
            </a:r>
            <a:r>
              <a:rPr lang="en-US" altLang="en-US" sz="2400" smtClean="0"/>
              <a:t>  </a:t>
            </a:r>
            <a:r>
              <a:rPr lang="en-US" altLang="en-US" sz="2400" smtClean="0">
                <a:hlinkClick r:id="rId3"/>
              </a:rPr>
              <a:t>R. Simeone</a:t>
            </a:r>
            <a:r>
              <a:rPr lang="en-US" altLang="en-US" sz="2400" smtClean="0"/>
              <a:t> </a:t>
            </a:r>
            <a:r>
              <a:rPr lang="en-US" altLang="en-US" sz="2400" smtClean="0">
                <a:hlinkClick r:id="rId4"/>
              </a:rPr>
              <a:t>C. Pozzobon</a:t>
            </a:r>
            <a:r>
              <a:rPr lang="en-US" altLang="en-US" sz="2400" smtClean="0"/>
              <a:t> </a:t>
            </a:r>
            <a:r>
              <a:rPr lang="en-US" altLang="en-US" sz="2400" smtClean="0">
                <a:hlinkClick r:id="rId5"/>
              </a:rPr>
              <a:t>S. Guarnieri</a:t>
            </a:r>
            <a:r>
              <a:rPr lang="en-US" altLang="en-US" sz="2400" smtClean="0"/>
              <a:t> </a:t>
            </a:r>
            <a:r>
              <a:rPr lang="en-US" altLang="en-US" sz="2400" smtClean="0">
                <a:hlinkClick r:id="rId6"/>
              </a:rPr>
              <a:t>A. Sartore</a:t>
            </a:r>
            <a:r>
              <a:rPr lang="en-US" altLang="en-US" sz="2400" smtClean="0"/>
              <a:t> </a:t>
            </a:r>
            <a:r>
              <a:rPr lang="en-US" altLang="en-US" sz="2400" smtClean="0">
                <a:hlinkClick r:id="rId7"/>
              </a:rPr>
              <a:t>R. Pregazzi</a:t>
            </a:r>
            <a:r>
              <a:rPr lang="en-US" altLang="en-US" sz="2400" smtClean="0"/>
              <a:t> </a:t>
            </a:r>
            <a:r>
              <a:rPr lang="en-US" altLang="en-US" sz="2400" smtClean="0">
                <a:hlinkClick r:id="rId8"/>
              </a:rPr>
              <a:t>S. Guaschino</a:t>
            </a:r>
            <a:endParaRPr lang="en-US" altLang="en-US" sz="2400" smtClean="0"/>
          </a:p>
          <a:p>
            <a:pPr eaLnBrk="1" hangingPunct="1"/>
            <a:endParaRPr lang="en-US" altLang="en-US" sz="2000" b="1" smtClean="0"/>
          </a:p>
          <a:p>
            <a:pPr eaLnBrk="1" hangingPunct="1"/>
            <a:r>
              <a:rPr lang="en-US" altLang="en-US" sz="2400" b="1" smtClean="0"/>
              <a:t>CONCLUSIONS:</a:t>
            </a:r>
            <a:r>
              <a:rPr lang="en-US" altLang="en-US" sz="2400" smtClean="0"/>
              <a:t> </a:t>
            </a:r>
          </a:p>
          <a:p>
            <a:pPr eaLnBrk="1" hangingPunct="1"/>
            <a:r>
              <a:rPr lang="en-US" altLang="en-US" sz="2400" smtClean="0">
                <a:solidFill>
                  <a:srgbClr val="0000FF"/>
                </a:solidFill>
              </a:rPr>
              <a:t>Ovarian stimulation with recombinant FSH </a:t>
            </a:r>
            <a:r>
              <a:rPr lang="en-US" altLang="en-US" sz="2400" b="1" smtClean="0">
                <a:solidFill>
                  <a:srgbClr val="0000FF"/>
                </a:solidFill>
              </a:rPr>
              <a:t>does not influence </a:t>
            </a:r>
            <a:r>
              <a:rPr lang="en-US" altLang="en-US" sz="2400" u="sng" smtClean="0">
                <a:solidFill>
                  <a:srgbClr val="0000FF"/>
                </a:solidFill>
              </a:rPr>
              <a:t>coagulation</a:t>
            </a:r>
            <a:r>
              <a:rPr lang="en-US" altLang="en-US" sz="2400" smtClean="0">
                <a:solidFill>
                  <a:srgbClr val="0000FF"/>
                </a:solidFill>
              </a:rPr>
              <a:t> and </a:t>
            </a:r>
            <a:r>
              <a:rPr lang="en-US" altLang="en-US" sz="2400" u="sng" smtClean="0">
                <a:solidFill>
                  <a:srgbClr val="0000FF"/>
                </a:solidFill>
              </a:rPr>
              <a:t>fibrinolysis</a:t>
            </a:r>
            <a:r>
              <a:rPr lang="en-US" altLang="en-US" sz="2400" smtClean="0">
                <a:solidFill>
                  <a:srgbClr val="0000FF"/>
                </a:solidFill>
              </a:rPr>
              <a:t> significantly, </a:t>
            </a:r>
            <a:r>
              <a:rPr lang="en-US" altLang="en-US" sz="2400" b="1" smtClean="0">
                <a:solidFill>
                  <a:srgbClr val="0000FF"/>
                </a:solidFill>
              </a:rPr>
              <a:t>as already reported fo</a:t>
            </a:r>
            <a:r>
              <a:rPr lang="en-US" altLang="en-US" sz="2400" smtClean="0">
                <a:solidFill>
                  <a:srgbClr val="0000FF"/>
                </a:solidFill>
              </a:rPr>
              <a:t>r urinary gonadotrophins. </a:t>
            </a:r>
          </a:p>
          <a:p>
            <a:pPr eaLnBrk="1" hangingPunct="1"/>
            <a:r>
              <a:rPr lang="en-US" altLang="en-US" sz="2400" smtClean="0">
                <a:solidFill>
                  <a:srgbClr val="0000FF"/>
                </a:solidFill>
              </a:rPr>
              <a:t>The </a:t>
            </a:r>
            <a:r>
              <a:rPr lang="en-US" altLang="en-US" sz="2400" b="1" smtClean="0">
                <a:solidFill>
                  <a:srgbClr val="0000FF"/>
                </a:solidFill>
              </a:rPr>
              <a:t>moderate changes induced by both treatments </a:t>
            </a:r>
            <a:r>
              <a:rPr lang="en-US" altLang="en-US" sz="2400" smtClean="0">
                <a:solidFill>
                  <a:srgbClr val="0000FF"/>
                </a:solidFill>
              </a:rPr>
              <a:t>are </a:t>
            </a:r>
            <a:r>
              <a:rPr lang="en-US" altLang="en-US" sz="2400" u="sng" smtClean="0">
                <a:solidFill>
                  <a:srgbClr val="0000FF"/>
                </a:solidFill>
              </a:rPr>
              <a:t>no longer detectable after 4 weeks. </a:t>
            </a:r>
            <a:endParaRPr lang="en-US" altLang="en-US" sz="2400" i="1" u="sng" smtClean="0">
              <a:solidFill>
                <a:srgbClr val="0000FF"/>
              </a:solidFill>
            </a:endParaRPr>
          </a:p>
        </p:txBody>
      </p:sp>
    </p:spTree>
    <p:extLst>
      <p:ext uri="{BB962C8B-B14F-4D97-AF65-F5344CB8AC3E}">
        <p14:creationId xmlns:p14="http://schemas.microsoft.com/office/powerpoint/2010/main" val="3242767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274638"/>
            <a:ext cx="9144000" cy="1143000"/>
          </a:xfrm>
          <a:solidFill>
            <a:schemeClr val="accent1">
              <a:lumMod val="20000"/>
              <a:lumOff val="80000"/>
            </a:schemeClr>
          </a:solidFill>
        </p:spPr>
        <p:txBody>
          <a:bodyPr/>
          <a:lstStyle/>
          <a:p>
            <a:pPr eaLnBrk="1" hangingPunct="1"/>
            <a:r>
              <a:rPr lang="en-US" altLang="en-US" b="1" dirty="0" err="1" smtClean="0">
                <a:ln w="18000">
                  <a:solidFill>
                    <a:srgbClr val="0070C0"/>
                  </a:solidFill>
                  <a:prstDash val="solid"/>
                  <a:miter lim="800000"/>
                </a:ln>
                <a:noFill/>
                <a:effectLst>
                  <a:outerShdw blurRad="25500" dist="23000" dir="7020000" algn="tl">
                    <a:srgbClr val="000000">
                      <a:alpha val="50000"/>
                    </a:srgbClr>
                  </a:outerShdw>
                </a:effectLst>
              </a:rPr>
              <a:t>Sistematic</a:t>
            </a:r>
            <a:r>
              <a:rPr lang="en-US" altLang="en-US" b="1" dirty="0" smtClean="0">
                <a:ln w="18000">
                  <a:solidFill>
                    <a:srgbClr val="0070C0"/>
                  </a:solidFill>
                  <a:prstDash val="solid"/>
                  <a:miter lim="800000"/>
                </a:ln>
                <a:noFill/>
                <a:effectLst>
                  <a:outerShdw blurRad="25500" dist="23000" dir="7020000" algn="tl">
                    <a:srgbClr val="000000">
                      <a:alpha val="50000"/>
                    </a:srgbClr>
                  </a:outerShdw>
                </a:effectLst>
              </a:rPr>
              <a:t> review</a:t>
            </a:r>
          </a:p>
        </p:txBody>
      </p:sp>
      <p:sp>
        <p:nvSpPr>
          <p:cNvPr id="20483" name="Content Placeholder 2"/>
          <p:cNvSpPr>
            <a:spLocks noGrp="1"/>
          </p:cNvSpPr>
          <p:nvPr>
            <p:ph idx="1"/>
          </p:nvPr>
        </p:nvSpPr>
        <p:spPr/>
        <p:txBody>
          <a:bodyPr/>
          <a:lstStyle/>
          <a:p>
            <a:pPr eaLnBrk="1" hangingPunct="1"/>
            <a:r>
              <a:rPr lang="en-US" altLang="en-US" smtClean="0">
                <a:solidFill>
                  <a:srgbClr val="0000FF"/>
                </a:solidFill>
                <a:latin typeface="Arial" charset="0"/>
                <a:ea typeface="Times" pitchFamily="-100" charset="0"/>
              </a:rPr>
              <a:t>Several </a:t>
            </a:r>
            <a:r>
              <a:rPr lang="en-US" altLang="en-US" u="sng" smtClean="0">
                <a:solidFill>
                  <a:srgbClr val="000090"/>
                </a:solidFill>
                <a:latin typeface="Arial" charset="0"/>
                <a:ea typeface="Times" pitchFamily="-100" charset="0"/>
              </a:rPr>
              <a:t>systematic reviews </a:t>
            </a:r>
            <a:r>
              <a:rPr lang="en-US" altLang="en-US" smtClean="0">
                <a:solidFill>
                  <a:srgbClr val="0000FF"/>
                </a:solidFill>
                <a:latin typeface="Arial" charset="0"/>
                <a:ea typeface="Times" pitchFamily="-100" charset="0"/>
              </a:rPr>
              <a:t>compared recombinant gonadotrophin with urinary gonadotrophins (HMG, purified FSH, highly purified FSH) for ovarian hyperstimulation in IVF and ICSI cycles and these </a:t>
            </a:r>
            <a:r>
              <a:rPr lang="en-US" altLang="en-US" u="sng" smtClean="0">
                <a:solidFill>
                  <a:srgbClr val="000090"/>
                </a:solidFill>
                <a:latin typeface="Arial" charset="0"/>
                <a:ea typeface="Times" pitchFamily="-100" charset="0"/>
              </a:rPr>
              <a:t>reported conflicting results</a:t>
            </a:r>
            <a:r>
              <a:rPr lang="en-US" altLang="en-US" smtClean="0">
                <a:solidFill>
                  <a:srgbClr val="0000FF"/>
                </a:solidFill>
                <a:latin typeface="Arial" charset="0"/>
                <a:ea typeface="Times" pitchFamily="-100" charset="0"/>
              </a:rPr>
              <a:t>.</a:t>
            </a:r>
          </a:p>
          <a:p>
            <a:pPr lvl="4" eaLnBrk="1" hangingPunct="1">
              <a:buFont typeface="Arial" charset="0"/>
              <a:buNone/>
            </a:pPr>
            <a:r>
              <a:rPr lang="en-US" altLang="en-US" smtClean="0">
                <a:solidFill>
                  <a:srgbClr val="0000FF"/>
                </a:solidFill>
                <a:latin typeface="Arial" charset="0"/>
                <a:ea typeface="Times" pitchFamily="-100" charset="0"/>
              </a:rPr>
              <a:t> </a:t>
            </a:r>
          </a:p>
          <a:p>
            <a:pPr eaLnBrk="1" hangingPunct="1"/>
            <a:r>
              <a:rPr lang="en-US" altLang="en-US" smtClean="0">
                <a:solidFill>
                  <a:srgbClr val="0000FF"/>
                </a:solidFill>
                <a:latin typeface="Arial" charset="0"/>
                <a:ea typeface="Times" pitchFamily="-100" charset="0"/>
              </a:rPr>
              <a:t>Each of these reviews used different inclusion and exclusion criteria for trials</a:t>
            </a:r>
            <a:endParaRPr lang="en-US" altLang="en-US" smtClean="0">
              <a:solidFill>
                <a:srgbClr val="0000FF"/>
              </a:solidFill>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274638"/>
            <a:ext cx="9144000" cy="1143000"/>
          </a:xfrm>
          <a:solidFill>
            <a:schemeClr val="tx2">
              <a:lumMod val="20000"/>
              <a:lumOff val="80000"/>
            </a:schemeClr>
          </a:solidFill>
        </p:spPr>
        <p:txBody>
          <a:bodyPr/>
          <a:lstStyle/>
          <a:p>
            <a:pPr eaLnBrk="1" hangingPunct="1"/>
            <a:r>
              <a:rPr lang="en-US" altLang="en-US" b="1" dirty="0" smtClean="0">
                <a:ln w="18000">
                  <a:solidFill>
                    <a:schemeClr val="tx2">
                      <a:lumMod val="75000"/>
                    </a:schemeClr>
                  </a:solidFill>
                  <a:prstDash val="solid"/>
                  <a:miter lim="800000"/>
                </a:ln>
                <a:noFill/>
                <a:effectLst>
                  <a:outerShdw blurRad="25500" dist="23000" dir="7020000" algn="tl">
                    <a:srgbClr val="000000">
                      <a:alpha val="50000"/>
                    </a:srgbClr>
                  </a:outerShdw>
                </a:effectLst>
              </a:rPr>
              <a:t>Systematic review</a:t>
            </a:r>
          </a:p>
        </p:txBody>
      </p:sp>
      <p:sp>
        <p:nvSpPr>
          <p:cNvPr id="21507" name="Content Placeholder 2"/>
          <p:cNvSpPr>
            <a:spLocks noGrp="1"/>
          </p:cNvSpPr>
          <p:nvPr>
            <p:ph idx="1"/>
          </p:nvPr>
        </p:nvSpPr>
        <p:spPr/>
        <p:txBody>
          <a:bodyPr/>
          <a:lstStyle/>
          <a:p>
            <a:pPr eaLnBrk="1" hangingPunct="1"/>
            <a:r>
              <a:rPr lang="en-US" altLang="en-US" smtClean="0">
                <a:solidFill>
                  <a:srgbClr val="0000FF"/>
                </a:solidFill>
                <a:latin typeface="Arial" charset="0"/>
                <a:ea typeface="Times" pitchFamily="-100" charset="0"/>
              </a:rPr>
              <a:t>An early systematic review </a:t>
            </a:r>
            <a:r>
              <a:rPr lang="en-US" altLang="en-US" sz="2800" i="1" smtClean="0">
                <a:solidFill>
                  <a:srgbClr val="0000FF"/>
                </a:solidFill>
                <a:latin typeface="Arial" charset="0"/>
                <a:ea typeface="Times" pitchFamily="-100" charset="0"/>
              </a:rPr>
              <a:t>(Daya 1995</a:t>
            </a:r>
            <a:r>
              <a:rPr lang="en-US" altLang="en-US" smtClean="0">
                <a:solidFill>
                  <a:srgbClr val="0000FF"/>
                </a:solidFill>
                <a:latin typeface="Arial" charset="0"/>
                <a:ea typeface="Times" pitchFamily="-100" charset="0"/>
              </a:rPr>
              <a:t>) reported a </a:t>
            </a:r>
            <a:r>
              <a:rPr lang="en-US" altLang="en-US" b="1" smtClean="0">
                <a:solidFill>
                  <a:srgbClr val="0000FF"/>
                </a:solidFill>
                <a:latin typeface="Arial" charset="0"/>
                <a:ea typeface="Times" pitchFamily="-100" charset="0"/>
              </a:rPr>
              <a:t>higher clinical pregnancy </a:t>
            </a:r>
            <a:r>
              <a:rPr lang="en-US" altLang="en-US" smtClean="0">
                <a:solidFill>
                  <a:srgbClr val="0000FF"/>
                </a:solidFill>
                <a:latin typeface="Arial" charset="0"/>
                <a:ea typeface="Times" pitchFamily="-100" charset="0"/>
              </a:rPr>
              <a:t>rate per cycle </a:t>
            </a:r>
            <a:r>
              <a:rPr lang="en-US" altLang="en-US" b="1" smtClean="0">
                <a:solidFill>
                  <a:srgbClr val="0000FF"/>
                </a:solidFill>
                <a:latin typeface="Arial" charset="0"/>
                <a:ea typeface="Times" pitchFamily="-100" charset="0"/>
              </a:rPr>
              <a:t>with</a:t>
            </a:r>
            <a:r>
              <a:rPr lang="en-US" altLang="en-US" smtClean="0">
                <a:solidFill>
                  <a:srgbClr val="0000FF"/>
                </a:solidFill>
                <a:latin typeface="Arial" charset="0"/>
                <a:ea typeface="Times" pitchFamily="-100" charset="0"/>
              </a:rPr>
              <a:t> FSH-P and FSH-HP when compared with HMG</a:t>
            </a:r>
          </a:p>
          <a:p>
            <a:pPr lvl="3" eaLnBrk="1" hangingPunct="1"/>
            <a:endParaRPr lang="en-US" altLang="en-US" smtClean="0">
              <a:solidFill>
                <a:srgbClr val="0000FF"/>
              </a:solidFill>
              <a:latin typeface="Arial" charset="0"/>
              <a:ea typeface="Times" pitchFamily="-100" charset="0"/>
            </a:endParaRPr>
          </a:p>
          <a:p>
            <a:pPr eaLnBrk="1" hangingPunct="1"/>
            <a:r>
              <a:rPr lang="en-US" altLang="en-US" smtClean="0">
                <a:solidFill>
                  <a:srgbClr val="0000FF"/>
                </a:solidFill>
                <a:latin typeface="Arial" charset="0"/>
                <a:ea typeface="Times" pitchFamily="-100" charset="0"/>
              </a:rPr>
              <a:t> A later review </a:t>
            </a:r>
            <a:r>
              <a:rPr lang="en-US" altLang="en-US" sz="2800" i="1" smtClean="0">
                <a:solidFill>
                  <a:srgbClr val="0000FF"/>
                </a:solidFill>
                <a:latin typeface="Arial" charset="0"/>
                <a:ea typeface="Times" pitchFamily="-100" charset="0"/>
              </a:rPr>
              <a:t>(Agrawal 2000</a:t>
            </a:r>
            <a:r>
              <a:rPr lang="en-US" altLang="en-US" smtClean="0">
                <a:solidFill>
                  <a:srgbClr val="0000FF"/>
                </a:solidFill>
                <a:latin typeface="Arial" charset="0"/>
                <a:ea typeface="Times" pitchFamily="-100" charset="0"/>
              </a:rPr>
              <a:t>) reported </a:t>
            </a:r>
            <a:r>
              <a:rPr lang="en-US" altLang="en-US" b="1" smtClean="0">
                <a:solidFill>
                  <a:srgbClr val="0000FF"/>
                </a:solidFill>
                <a:latin typeface="Arial" charset="0"/>
                <a:ea typeface="Times" pitchFamily="-100" charset="0"/>
              </a:rPr>
              <a:t>no difference </a:t>
            </a:r>
            <a:r>
              <a:rPr lang="en-US" altLang="en-US" smtClean="0">
                <a:solidFill>
                  <a:srgbClr val="0000FF"/>
                </a:solidFill>
                <a:latin typeface="Arial" charset="0"/>
                <a:ea typeface="Times" pitchFamily="-100" charset="0"/>
              </a:rPr>
              <a:t>between these urinary gonadotrophin products</a:t>
            </a:r>
            <a:r>
              <a:rPr lang="en-US" altLang="en-US" smtClean="0">
                <a:solidFill>
                  <a:srgbClr val="000000"/>
                </a:solidFill>
                <a:latin typeface="Times" pitchFamily="-100" charset="0"/>
                <a:cs typeface="Times" pitchFamily="-100"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endParaRPr lang="en-US" altLang="en-US" smtClean="0"/>
          </a:p>
        </p:txBody>
      </p:sp>
      <p:sp>
        <p:nvSpPr>
          <p:cNvPr id="39939" name="Content Placeholder 2"/>
          <p:cNvSpPr>
            <a:spLocks noGrp="1"/>
          </p:cNvSpPr>
          <p:nvPr>
            <p:ph idx="1"/>
          </p:nvPr>
        </p:nvSpPr>
        <p:spPr/>
        <p:txBody>
          <a:bodyPr/>
          <a:lstStyle/>
          <a:p>
            <a:pPr eaLnBrk="1" hangingPunct="1"/>
            <a:endParaRPr lang="en-US" altLang="en-US" smtClean="0"/>
          </a:p>
        </p:txBody>
      </p:sp>
      <p:pic>
        <p:nvPicPr>
          <p:cNvPr id="3994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219200"/>
            <a:ext cx="3505200" cy="403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1" name="TextBox 5"/>
          <p:cNvSpPr txBox="1">
            <a:spLocks noChangeArrowheads="1"/>
          </p:cNvSpPr>
          <p:nvPr/>
        </p:nvSpPr>
        <p:spPr bwMode="auto">
          <a:xfrm>
            <a:off x="2057400" y="5486400"/>
            <a:ext cx="4648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algn="ctr" eaLnBrk="1" hangingPunct="1"/>
            <a:r>
              <a:rPr lang="en-US" altLang="en-US" sz="2800" b="1" spc="300" dirty="0">
                <a:ln w="18000">
                  <a:solidFill>
                    <a:srgbClr val="692DE1"/>
                  </a:solidFill>
                  <a:prstDash val="solid"/>
                  <a:miter lim="800000"/>
                </a:ln>
                <a:noFill/>
                <a:effectLst>
                  <a:outerShdw blurRad="25500" dist="23000" dir="7020000" algn="tl">
                    <a:srgbClr val="000000">
                      <a:alpha val="50000"/>
                    </a:srgbClr>
                  </a:outerShdw>
                </a:effectLst>
              </a:rPr>
              <a:t>2012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274638"/>
            <a:ext cx="9144000" cy="1143000"/>
          </a:xfrm>
          <a:solidFill>
            <a:schemeClr val="tx2">
              <a:lumMod val="40000"/>
              <a:lumOff val="60000"/>
            </a:schemeClr>
          </a:solidFill>
        </p:spPr>
        <p:txBody>
          <a:bodyPr/>
          <a:lstStyle/>
          <a:p>
            <a:pPr eaLnBrk="1" hangingPunct="1"/>
            <a:r>
              <a:rPr lang="en-US" altLang="en-US" b="1" dirty="0" smtClean="0">
                <a:ln w="18000">
                  <a:solidFill>
                    <a:schemeClr val="tx2">
                      <a:lumMod val="75000"/>
                    </a:schemeClr>
                  </a:solidFill>
                  <a:prstDash val="solid"/>
                  <a:miter lim="800000"/>
                </a:ln>
                <a:noFill/>
                <a:effectLst>
                  <a:outerShdw blurRad="25500" dist="23000" dir="7020000" algn="tl">
                    <a:srgbClr val="000000">
                      <a:alpha val="50000"/>
                    </a:srgbClr>
                  </a:outerShdw>
                </a:effectLst>
              </a:rPr>
              <a:t>Latest &amp; final review</a:t>
            </a:r>
          </a:p>
        </p:txBody>
      </p:sp>
      <p:sp>
        <p:nvSpPr>
          <p:cNvPr id="22531" name="Content Placeholder 2"/>
          <p:cNvSpPr>
            <a:spLocks noGrp="1"/>
          </p:cNvSpPr>
          <p:nvPr>
            <p:ph idx="1"/>
          </p:nvPr>
        </p:nvSpPr>
        <p:spPr/>
        <p:txBody>
          <a:bodyPr/>
          <a:lstStyle/>
          <a:p>
            <a:pPr eaLnBrk="1" hangingPunct="1"/>
            <a:endParaRPr lang="en-US" altLang="en-US" b="1" dirty="0" smtClean="0">
              <a:solidFill>
                <a:srgbClr val="0000FF"/>
              </a:solidFill>
              <a:latin typeface="Arial" charset="0"/>
              <a:ea typeface="Gill Sans" pitchFamily="-100" charset="0"/>
            </a:endParaRPr>
          </a:p>
          <a:p>
            <a:pPr eaLnBrk="1" hangingPunct="1"/>
            <a:r>
              <a:rPr lang="en-US" altLang="en-US" b="1" dirty="0" smtClean="0">
                <a:solidFill>
                  <a:srgbClr val="0000FF"/>
                </a:solidFill>
                <a:latin typeface="Arial" charset="0"/>
                <a:ea typeface="Gill Sans" pitchFamily="-100" charset="0"/>
              </a:rPr>
              <a:t>Recombinant versus urinary </a:t>
            </a:r>
            <a:r>
              <a:rPr lang="en-US" altLang="en-US" b="1" dirty="0" err="1" smtClean="0">
                <a:solidFill>
                  <a:srgbClr val="0000FF"/>
                </a:solidFill>
                <a:latin typeface="Arial" charset="0"/>
                <a:ea typeface="Gill Sans" pitchFamily="-100" charset="0"/>
              </a:rPr>
              <a:t>gonadotrophin</a:t>
            </a:r>
            <a:r>
              <a:rPr lang="en-US" altLang="en-US" b="1" dirty="0" smtClean="0">
                <a:solidFill>
                  <a:srgbClr val="0000FF"/>
                </a:solidFill>
                <a:latin typeface="Arial" charset="0"/>
                <a:ea typeface="Gill Sans" pitchFamily="-100" charset="0"/>
              </a:rPr>
              <a:t> for ovarian stimulation in assisted reproductive technology cycles</a:t>
            </a:r>
          </a:p>
          <a:p>
            <a:pPr eaLnBrk="1" hangingPunct="1"/>
            <a:endParaRPr lang="en-US" altLang="en-US" b="1" dirty="0" smtClean="0">
              <a:solidFill>
                <a:srgbClr val="000000"/>
              </a:solidFill>
              <a:latin typeface="Gill Sans" pitchFamily="-100" charset="0"/>
              <a:ea typeface="Gill Sans" pitchFamily="-100" charset="0"/>
            </a:endParaRPr>
          </a:p>
          <a:p>
            <a:pPr eaLnBrk="1" hangingPunct="1"/>
            <a:r>
              <a:rPr lang="sr-Cyrl-CS" altLang="en-US" sz="2800" b="1" dirty="0" smtClean="0">
                <a:ln w="18000">
                  <a:solidFill>
                    <a:schemeClr val="tx2">
                      <a:lumMod val="60000"/>
                      <a:lumOff val="40000"/>
                    </a:schemeClr>
                  </a:solidFill>
                  <a:prstDash val="solid"/>
                  <a:miter lim="800000"/>
                </a:ln>
                <a:noFill/>
                <a:effectLst>
                  <a:outerShdw blurRad="25500" dist="23000" dir="7020000" algn="tl">
                    <a:srgbClr val="000000">
                      <a:alpha val="50000"/>
                    </a:srgbClr>
                  </a:outerShdw>
                </a:effectLst>
                <a:latin typeface="Gill Sans" pitchFamily="-100" charset="0"/>
                <a:ea typeface="Gill Sans" pitchFamily="-100" charset="0"/>
              </a:rPr>
              <a:t>2012</a:t>
            </a:r>
            <a:endParaRPr lang="en-US" altLang="en-US" sz="2800" b="1" dirty="0" smtClean="0">
              <a:ln w="18000">
                <a:solidFill>
                  <a:schemeClr val="tx2">
                    <a:lumMod val="60000"/>
                    <a:lumOff val="40000"/>
                  </a:schemeClr>
                </a:solidFill>
                <a:prstDash val="solid"/>
                <a:miter lim="800000"/>
              </a:ln>
              <a:noFill/>
              <a:effectLst>
                <a:outerShdw blurRad="25500" dist="23000" dir="7020000" algn="tl">
                  <a:srgbClr val="000000">
                    <a:alpha val="50000"/>
                  </a:srgbClr>
                </a:outerShdw>
              </a:effectLst>
              <a:latin typeface="Gill Sans" pitchFamily="-100" charset="0"/>
              <a:ea typeface="Gill Sans" pitchFamily="-100" charset="0"/>
            </a:endParaRPr>
          </a:p>
          <a:p>
            <a:pPr eaLnBrk="1" hangingPunct="1"/>
            <a:r>
              <a:rPr lang="en-US" altLang="en-US" sz="2000" dirty="0" err="1" smtClean="0">
                <a:solidFill>
                  <a:srgbClr val="0000FF"/>
                </a:solidFill>
                <a:latin typeface="Gill Sans" pitchFamily="-100" charset="0"/>
                <a:ea typeface="Gill Sans" pitchFamily="-100" charset="0"/>
              </a:rPr>
              <a:t>Madelon</a:t>
            </a:r>
            <a:r>
              <a:rPr lang="en-US" altLang="en-US" sz="2000" dirty="0" smtClean="0">
                <a:solidFill>
                  <a:srgbClr val="0000FF"/>
                </a:solidFill>
                <a:latin typeface="Gill Sans" pitchFamily="-100" charset="0"/>
                <a:ea typeface="Gill Sans" pitchFamily="-100" charset="0"/>
              </a:rPr>
              <a:t> van </a:t>
            </a:r>
            <a:r>
              <a:rPr lang="en-US" altLang="en-US" sz="2000" dirty="0" err="1" smtClean="0">
                <a:solidFill>
                  <a:srgbClr val="0000FF"/>
                </a:solidFill>
                <a:latin typeface="Gill Sans" pitchFamily="-100" charset="0"/>
                <a:ea typeface="Gill Sans" pitchFamily="-100" charset="0"/>
              </a:rPr>
              <a:t>Wely</a:t>
            </a:r>
            <a:r>
              <a:rPr lang="en-US" altLang="en-US" sz="2000" dirty="0" smtClean="0">
                <a:solidFill>
                  <a:srgbClr val="0000FF"/>
                </a:solidFill>
                <a:latin typeface="Gill Sans" pitchFamily="-100" charset="0"/>
                <a:ea typeface="Gill Sans" pitchFamily="-100" charset="0"/>
              </a:rPr>
              <a:t>, Irene Kwan, Anna L Burt, Jane Thomas, Andy Vail, </a:t>
            </a:r>
            <a:r>
              <a:rPr lang="en-US" altLang="en-US" sz="2000" dirty="0" err="1" smtClean="0">
                <a:solidFill>
                  <a:srgbClr val="0000FF"/>
                </a:solidFill>
                <a:latin typeface="Gill Sans" pitchFamily="-100" charset="0"/>
                <a:ea typeface="Gill Sans" pitchFamily="-100" charset="0"/>
              </a:rPr>
              <a:t>Fulco</a:t>
            </a:r>
            <a:r>
              <a:rPr lang="en-US" altLang="en-US" sz="2000" dirty="0" smtClean="0">
                <a:solidFill>
                  <a:srgbClr val="0000FF"/>
                </a:solidFill>
                <a:latin typeface="Gill Sans" pitchFamily="-100" charset="0"/>
                <a:ea typeface="Gill Sans" pitchFamily="-100" charset="0"/>
              </a:rPr>
              <a:t> Van der </a:t>
            </a:r>
            <a:r>
              <a:rPr lang="en-US" altLang="en-US" sz="2000" dirty="0" err="1" smtClean="0">
                <a:solidFill>
                  <a:srgbClr val="0000FF"/>
                </a:solidFill>
                <a:latin typeface="Gill Sans" pitchFamily="-100" charset="0"/>
                <a:ea typeface="Gill Sans" pitchFamily="-100" charset="0"/>
              </a:rPr>
              <a:t>Veen</a:t>
            </a:r>
            <a:r>
              <a:rPr lang="en-US" altLang="en-US" sz="2000" dirty="0" smtClean="0">
                <a:solidFill>
                  <a:srgbClr val="0000FF"/>
                </a:solidFill>
                <a:latin typeface="Gill Sans" pitchFamily="-100" charset="0"/>
                <a:ea typeface="Gill Sans" pitchFamily="-100" charset="0"/>
              </a:rPr>
              <a:t>, </a:t>
            </a:r>
            <a:r>
              <a:rPr lang="en-US" altLang="en-US" sz="2000" dirty="0" err="1" smtClean="0">
                <a:solidFill>
                  <a:srgbClr val="0000FF"/>
                </a:solidFill>
                <a:latin typeface="Gill Sans" pitchFamily="-100" charset="0"/>
                <a:ea typeface="Gill Sans" pitchFamily="-100" charset="0"/>
              </a:rPr>
              <a:t>Hesham</a:t>
            </a:r>
            <a:r>
              <a:rPr lang="en-US" altLang="en-US" sz="2000" dirty="0" smtClean="0">
                <a:solidFill>
                  <a:srgbClr val="0000FF"/>
                </a:solidFill>
                <a:latin typeface="Gill Sans" pitchFamily="-100" charset="0"/>
                <a:ea typeface="Gill Sans" pitchFamily="-100" charset="0"/>
              </a:rPr>
              <a:t> G. Al-</a:t>
            </a:r>
            <a:r>
              <a:rPr lang="en-US" altLang="en-US" sz="2000" dirty="0" err="1" smtClean="0">
                <a:solidFill>
                  <a:srgbClr val="0000FF"/>
                </a:solidFill>
                <a:latin typeface="Gill Sans" pitchFamily="-100" charset="0"/>
                <a:ea typeface="Gill Sans" pitchFamily="-100" charset="0"/>
              </a:rPr>
              <a:t>Inany</a:t>
            </a:r>
            <a:endParaRPr lang="en-US" altLang="en-US" sz="2000" dirty="0" smtClean="0">
              <a:solidFill>
                <a:srgbClr val="0000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274638"/>
            <a:ext cx="9036496" cy="1143000"/>
          </a:xfrm>
          <a:solidFill>
            <a:schemeClr val="tx2">
              <a:lumMod val="20000"/>
              <a:lumOff val="80000"/>
            </a:schemeClr>
          </a:solidFill>
        </p:spPr>
        <p:txBody>
          <a:bodyPr/>
          <a:lstStyle/>
          <a:p>
            <a:pPr eaLnBrk="1" hangingPunct="1"/>
            <a:r>
              <a:rPr lang="sr-Cyrl-CS" altLang="en-US" sz="3600" b="1" dirty="0" smtClean="0">
                <a:solidFill>
                  <a:srgbClr val="0000FF"/>
                </a:solidFill>
                <a:latin typeface="Arial" charset="0"/>
                <a:ea typeface="Gill Sans" pitchFamily="-100" charset="0"/>
              </a:rPr>
              <a:t/>
            </a:r>
            <a:br>
              <a:rPr lang="sr-Cyrl-CS" altLang="en-US" sz="3600" b="1" dirty="0" smtClean="0">
                <a:solidFill>
                  <a:srgbClr val="0000FF"/>
                </a:solidFill>
                <a:latin typeface="Arial" charset="0"/>
                <a:ea typeface="Gill Sans" pitchFamily="-100" charset="0"/>
              </a:rPr>
            </a:br>
            <a:r>
              <a:rPr lang="en-US" altLang="en-US" sz="3600" b="1" dirty="0" smtClean="0">
                <a:ln w="18000">
                  <a:solidFill>
                    <a:srgbClr val="692DE1"/>
                  </a:solidFill>
                  <a:prstDash val="solid"/>
                  <a:miter lim="800000"/>
                </a:ln>
                <a:noFill/>
                <a:effectLst>
                  <a:outerShdw blurRad="25500" dist="23000" dir="7020000" algn="tl">
                    <a:srgbClr val="000000">
                      <a:alpha val="50000"/>
                    </a:srgbClr>
                  </a:outerShdw>
                </a:effectLst>
                <a:latin typeface="Arial" charset="0"/>
                <a:ea typeface="Gill Sans" pitchFamily="-100" charset="0"/>
              </a:rPr>
              <a:t>O B J E C T I V E S</a:t>
            </a:r>
            <a:r>
              <a:rPr lang="en-US" altLang="en-US" dirty="0" smtClean="0">
                <a:solidFill>
                  <a:srgbClr val="0000FF"/>
                </a:solidFill>
                <a:latin typeface="Arial" charset="0"/>
                <a:ea typeface="Gill Sans" pitchFamily="-100" charset="0"/>
              </a:rPr>
              <a:t/>
            </a:r>
            <a:br>
              <a:rPr lang="en-US" altLang="en-US" dirty="0" smtClean="0">
                <a:solidFill>
                  <a:srgbClr val="0000FF"/>
                </a:solidFill>
                <a:latin typeface="Arial" charset="0"/>
                <a:ea typeface="Gill Sans" pitchFamily="-100" charset="0"/>
              </a:rPr>
            </a:br>
            <a:endParaRPr lang="en-US" altLang="en-US" dirty="0" smtClean="0"/>
          </a:p>
        </p:txBody>
      </p:sp>
      <p:sp>
        <p:nvSpPr>
          <p:cNvPr id="19459" name="Content Placeholder 2"/>
          <p:cNvSpPr>
            <a:spLocks noGrp="1"/>
          </p:cNvSpPr>
          <p:nvPr>
            <p:ph idx="1"/>
          </p:nvPr>
        </p:nvSpPr>
        <p:spPr/>
        <p:txBody>
          <a:bodyPr/>
          <a:lstStyle/>
          <a:p>
            <a:pPr eaLnBrk="1" hangingPunct="1"/>
            <a:r>
              <a:rPr lang="en-US" altLang="en-US" dirty="0" smtClean="0">
                <a:solidFill>
                  <a:srgbClr val="0000FF"/>
                </a:solidFill>
                <a:latin typeface="Arial" charset="0"/>
                <a:ea typeface="Gill Sans" pitchFamily="-100" charset="0"/>
              </a:rPr>
              <a:t>To compare the effectiveness of recombinant </a:t>
            </a:r>
            <a:r>
              <a:rPr lang="en-US" altLang="en-US" dirty="0" err="1" smtClean="0">
                <a:solidFill>
                  <a:srgbClr val="0000FF"/>
                </a:solidFill>
                <a:latin typeface="Arial" charset="0"/>
                <a:ea typeface="Gill Sans" pitchFamily="-100" charset="0"/>
              </a:rPr>
              <a:t>gonadotrophin</a:t>
            </a:r>
            <a:r>
              <a:rPr lang="en-US" altLang="en-US" dirty="0" smtClean="0">
                <a:solidFill>
                  <a:srgbClr val="0000FF"/>
                </a:solidFill>
                <a:latin typeface="Arial" charset="0"/>
                <a:ea typeface="Gill Sans" pitchFamily="-100" charset="0"/>
              </a:rPr>
              <a:t> (</a:t>
            </a:r>
            <a:r>
              <a:rPr lang="en-US" altLang="en-US" dirty="0" err="1" smtClean="0">
                <a:solidFill>
                  <a:srgbClr val="0000FF"/>
                </a:solidFill>
                <a:latin typeface="Arial" charset="0"/>
                <a:ea typeface="Gill Sans" pitchFamily="-100" charset="0"/>
              </a:rPr>
              <a:t>rFSH</a:t>
            </a:r>
            <a:r>
              <a:rPr lang="en-US" altLang="en-US" dirty="0" smtClean="0">
                <a:solidFill>
                  <a:srgbClr val="0000FF"/>
                </a:solidFill>
                <a:latin typeface="Arial" charset="0"/>
                <a:ea typeface="Gill Sans" pitchFamily="-100" charset="0"/>
              </a:rPr>
              <a:t>) </a:t>
            </a:r>
          </a:p>
          <a:p>
            <a:pPr eaLnBrk="1" hangingPunct="1"/>
            <a:r>
              <a:rPr lang="en-US" altLang="en-US" i="1" dirty="0" smtClean="0">
                <a:solidFill>
                  <a:srgbClr val="0000FF"/>
                </a:solidFill>
                <a:latin typeface="Arial" charset="0"/>
                <a:ea typeface="Gill Sans" pitchFamily="-100" charset="0"/>
              </a:rPr>
              <a:t>with </a:t>
            </a:r>
          </a:p>
          <a:p>
            <a:pPr eaLnBrk="1" hangingPunct="1"/>
            <a:r>
              <a:rPr lang="en-US" altLang="en-US" dirty="0" smtClean="0">
                <a:solidFill>
                  <a:srgbClr val="0000FF"/>
                </a:solidFill>
                <a:latin typeface="Arial" charset="0"/>
                <a:ea typeface="Gill Sans" pitchFamily="-100" charset="0"/>
              </a:rPr>
              <a:t>three main types of urinary </a:t>
            </a:r>
            <a:r>
              <a:rPr lang="en-US" altLang="en-US" dirty="0" err="1" smtClean="0">
                <a:solidFill>
                  <a:srgbClr val="0000FF"/>
                </a:solidFill>
                <a:latin typeface="Arial" charset="0"/>
                <a:ea typeface="Gill Sans" pitchFamily="-100" charset="0"/>
              </a:rPr>
              <a:t>gonadotrophins</a:t>
            </a:r>
            <a:r>
              <a:rPr lang="en-US" altLang="en-US" dirty="0" smtClean="0">
                <a:solidFill>
                  <a:srgbClr val="0000FF"/>
                </a:solidFill>
                <a:latin typeface="Arial" charset="0"/>
                <a:ea typeface="Gill Sans" pitchFamily="-100" charset="0"/>
              </a:rPr>
              <a:t> (HMG, FSH-P</a:t>
            </a:r>
            <a:r>
              <a:rPr lang="sr-Cyrl-CS" altLang="en-US" dirty="0" smtClean="0">
                <a:solidFill>
                  <a:srgbClr val="0000FF"/>
                </a:solidFill>
                <a:latin typeface="Arial" charset="0"/>
                <a:ea typeface="Gill Sans" pitchFamily="-100" charset="0"/>
              </a:rPr>
              <a:t> </a:t>
            </a:r>
            <a:r>
              <a:rPr lang="en-US" altLang="en-US" dirty="0" smtClean="0">
                <a:solidFill>
                  <a:srgbClr val="0000FF"/>
                </a:solidFill>
                <a:latin typeface="Arial" charset="0"/>
                <a:ea typeface="Gill Sans" pitchFamily="-100" charset="0"/>
              </a:rPr>
              <a:t>&amp; FSH-HP) for ovarian stimulation </a:t>
            </a:r>
          </a:p>
          <a:p>
            <a:pPr eaLnBrk="1" hangingPunct="1"/>
            <a:r>
              <a:rPr lang="en-US" altLang="en-US" dirty="0" smtClean="0">
                <a:solidFill>
                  <a:srgbClr val="0000FF"/>
                </a:solidFill>
                <a:latin typeface="Arial" charset="0"/>
                <a:ea typeface="Gill Sans" pitchFamily="-100" charset="0"/>
              </a:rPr>
              <a:t>in women undergoing IVF or ICSI treatment cycles</a:t>
            </a:r>
            <a:endParaRPr lang="en-US"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274638"/>
            <a:ext cx="9144000" cy="1143000"/>
          </a:xfrm>
          <a:solidFill>
            <a:schemeClr val="tx2">
              <a:lumMod val="20000"/>
              <a:lumOff val="80000"/>
            </a:schemeClr>
          </a:solidFill>
        </p:spPr>
        <p:txBody>
          <a:bodyPr/>
          <a:lstStyle/>
          <a:p>
            <a:pPr eaLnBrk="1" hangingPunct="1"/>
            <a:r>
              <a:rPr lang="sr-Cyrl-CS" altLang="en-US" sz="3600" b="1" dirty="0" smtClean="0">
                <a:solidFill>
                  <a:srgbClr val="0000FF"/>
                </a:solidFill>
                <a:latin typeface="Arial" charset="0"/>
                <a:ea typeface="Times" pitchFamily="-100" charset="0"/>
              </a:rPr>
              <a:t/>
            </a:r>
            <a:br>
              <a:rPr lang="sr-Cyrl-CS" altLang="en-US" sz="3600" b="1" dirty="0" smtClean="0">
                <a:solidFill>
                  <a:srgbClr val="0000FF"/>
                </a:solidFill>
                <a:latin typeface="Arial" charset="0"/>
                <a:ea typeface="Times" pitchFamily="-100" charset="0"/>
              </a:rPr>
            </a:br>
            <a:r>
              <a:rPr lang="en-US" altLang="en-US" sz="3600" b="1" spc="600" dirty="0" smtClean="0">
                <a:ln w="18000">
                  <a:solidFill>
                    <a:srgbClr val="692DE1"/>
                  </a:solidFill>
                  <a:prstDash val="solid"/>
                  <a:miter lim="800000"/>
                </a:ln>
                <a:noFill/>
                <a:effectLst>
                  <a:outerShdw blurRad="25500" dist="23000" dir="7020000" algn="tl">
                    <a:srgbClr val="000000">
                      <a:alpha val="50000"/>
                    </a:srgbClr>
                  </a:outerShdw>
                </a:effectLst>
                <a:latin typeface="Arial" charset="0"/>
                <a:ea typeface="Times" pitchFamily="-100" charset="0"/>
              </a:rPr>
              <a:t>Main results</a:t>
            </a:r>
            <a:r>
              <a:rPr lang="en-US" altLang="en-US" sz="3600" b="1" dirty="0" smtClean="0">
                <a:solidFill>
                  <a:srgbClr val="0000FF"/>
                </a:solidFill>
                <a:latin typeface="Arial" charset="0"/>
                <a:ea typeface="Times" pitchFamily="-100" charset="0"/>
              </a:rPr>
              <a:t/>
            </a:r>
            <a:br>
              <a:rPr lang="en-US" altLang="en-US" sz="3600" b="1" dirty="0" smtClean="0">
                <a:solidFill>
                  <a:srgbClr val="0000FF"/>
                </a:solidFill>
                <a:latin typeface="Arial" charset="0"/>
                <a:ea typeface="Times" pitchFamily="-100" charset="0"/>
              </a:rPr>
            </a:br>
            <a:endParaRPr lang="en-US" altLang="en-US" sz="3600" dirty="0" smtClean="0">
              <a:solidFill>
                <a:srgbClr val="0000FF"/>
              </a:solidFill>
              <a:latin typeface="Arial" charset="0"/>
              <a:ea typeface="Times" pitchFamily="-100" charset="0"/>
              <a:cs typeface="Arial" charset="0"/>
            </a:endParaRPr>
          </a:p>
        </p:txBody>
      </p:sp>
      <p:sp>
        <p:nvSpPr>
          <p:cNvPr id="23555" name="Content Placeholder 2"/>
          <p:cNvSpPr>
            <a:spLocks noGrp="1"/>
          </p:cNvSpPr>
          <p:nvPr>
            <p:ph idx="1"/>
          </p:nvPr>
        </p:nvSpPr>
        <p:spPr/>
        <p:txBody>
          <a:bodyPr/>
          <a:lstStyle/>
          <a:p>
            <a:pPr eaLnBrk="1" hangingPunct="1"/>
            <a:r>
              <a:rPr lang="en-US" altLang="en-US" smtClean="0">
                <a:solidFill>
                  <a:srgbClr val="0000FF"/>
                </a:solidFill>
                <a:latin typeface="Arial" charset="0"/>
                <a:ea typeface="Times" pitchFamily="-100" charset="0"/>
              </a:rPr>
              <a:t>42 trial included with total of 9606 couples</a:t>
            </a:r>
            <a:r>
              <a:rPr lang="en-US" altLang="en-US" smtClean="0">
                <a:solidFill>
                  <a:srgbClr val="000000"/>
                </a:solidFill>
                <a:latin typeface="Arial" charset="0"/>
                <a:ea typeface="Times" pitchFamily="-100" charset="0"/>
              </a:rPr>
              <a:t>.</a:t>
            </a:r>
          </a:p>
          <a:p>
            <a:pPr eaLnBrk="1" hangingPunct="1"/>
            <a:r>
              <a:rPr lang="en-US" altLang="en-US" sz="2800" smtClean="0">
                <a:solidFill>
                  <a:srgbClr val="0000FF"/>
                </a:solidFill>
                <a:latin typeface="Arial" charset="0"/>
                <a:ea typeface="Times" pitchFamily="-100" charset="0"/>
              </a:rPr>
              <a:t>comparing rFSH to all other gonadotrophins combined, irrespective of the down regulation protocol used</a:t>
            </a:r>
          </a:p>
          <a:p>
            <a:pPr eaLnBrk="1" hangingPunct="1"/>
            <a:r>
              <a:rPr lang="en-US" altLang="en-US" sz="2800" b="1" smtClean="0">
                <a:solidFill>
                  <a:srgbClr val="0000FF"/>
                </a:solidFill>
                <a:latin typeface="Arial" charset="0"/>
                <a:ea typeface="Times" pitchFamily="-100" charset="0"/>
              </a:rPr>
              <a:t>did not result in any evidence of statistically significant difference in live birth rate</a:t>
            </a:r>
          </a:p>
          <a:p>
            <a:pPr lvl="1" algn="r" eaLnBrk="1" hangingPunct="1">
              <a:buFont typeface="Arial" charset="0"/>
              <a:buNone/>
            </a:pPr>
            <a:r>
              <a:rPr lang="en-US" altLang="en-US" sz="2400" b="1" smtClean="0">
                <a:solidFill>
                  <a:srgbClr val="0000FF"/>
                </a:solidFill>
                <a:latin typeface="Arial" charset="0"/>
                <a:ea typeface="Times" pitchFamily="-100" charset="0"/>
              </a:rPr>
              <a:t>*(28 trials, 7339 couples)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endParaRPr lang="en-US" altLang="en-US" smtClean="0"/>
          </a:p>
        </p:txBody>
      </p:sp>
      <p:sp>
        <p:nvSpPr>
          <p:cNvPr id="62467" name="Content Placeholder 2"/>
          <p:cNvSpPr>
            <a:spLocks noGrp="1"/>
          </p:cNvSpPr>
          <p:nvPr>
            <p:ph idx="1"/>
          </p:nvPr>
        </p:nvSpPr>
        <p:spPr/>
        <p:txBody>
          <a:bodyPr/>
          <a:lstStyle/>
          <a:p>
            <a:pPr eaLnBrk="1" hangingPunct="1"/>
            <a:endParaRPr lang="en-US" altLang="en-US" smtClean="0"/>
          </a:p>
        </p:txBody>
      </p:sp>
      <p:sp>
        <p:nvSpPr>
          <p:cNvPr id="6" name="TextBox 5"/>
          <p:cNvSpPr txBox="1">
            <a:spLocks noChangeArrowheads="1"/>
          </p:cNvSpPr>
          <p:nvPr/>
        </p:nvSpPr>
        <p:spPr bwMode="auto">
          <a:xfrm>
            <a:off x="3851920" y="2420888"/>
            <a:ext cx="856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algn="ctr" eaLnBrk="1" hangingPunct="1"/>
            <a:r>
              <a:rPr lang="en-US" altLang="en-US" sz="1800" b="1" spc="300" dirty="0">
                <a:ln w="18000">
                  <a:solidFill>
                    <a:srgbClr val="692DE1"/>
                  </a:solidFill>
                  <a:prstDash val="solid"/>
                  <a:miter lim="800000"/>
                </a:ln>
                <a:noFill/>
                <a:effectLst>
                  <a:outerShdw blurRad="25500" dist="23000" dir="7020000" algn="tl">
                    <a:srgbClr val="000000">
                      <a:alpha val="50000"/>
                    </a:srgbClr>
                  </a:outerShdw>
                </a:effectLst>
              </a:rPr>
              <a:t>2012</a:t>
            </a:r>
          </a:p>
        </p:txBody>
      </p:sp>
      <p:grpSp>
        <p:nvGrpSpPr>
          <p:cNvPr id="3" name="Group 2"/>
          <p:cNvGrpSpPr/>
          <p:nvPr/>
        </p:nvGrpSpPr>
        <p:grpSpPr>
          <a:xfrm>
            <a:off x="-36513" y="44623"/>
            <a:ext cx="9145018" cy="6264697"/>
            <a:chOff x="-36513" y="44623"/>
            <a:chExt cx="9145018" cy="6264697"/>
          </a:xfrm>
        </p:grpSpPr>
        <p:pic>
          <p:nvPicPr>
            <p:cNvPr id="6246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391" y="1662583"/>
              <a:ext cx="9060113" cy="443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3444" y="335799"/>
              <a:ext cx="1060564" cy="1220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 y="6021288"/>
              <a:ext cx="9108504"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6513" y="44623"/>
              <a:ext cx="9145017" cy="29117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54975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1"/>
          </p:nvPr>
        </p:nvSpPr>
        <p:spPr>
          <a:xfrm>
            <a:off x="0" y="332656"/>
            <a:ext cx="9108504" cy="5649491"/>
          </a:xfrm>
        </p:spPr>
        <p:txBody>
          <a:bodyPr/>
          <a:lstStyle/>
          <a:p>
            <a:pPr eaLnBrk="1" hangingPunct="1"/>
            <a:r>
              <a:rPr lang="sr-Cyrl-CS" altLang="en-US" dirty="0" smtClean="0"/>
              <a:t>Differences were small. There was no proof of a difference in live birth when comparing rFSH with FSH-P or with FSH-HP.</a:t>
            </a:r>
          </a:p>
          <a:p>
            <a:pPr eaLnBrk="1" hangingPunct="1"/>
            <a:r>
              <a:rPr lang="sr-Cyrl-CS" altLang="en-US" dirty="0" smtClean="0"/>
              <a:t>We may conclude that all these gonadotrophins are equally effecive and safe, and that further trials are unwaranted</a:t>
            </a:r>
            <a:endParaRPr lang="en-US" altLang="en-US" dirty="0" smtClean="0"/>
          </a:p>
        </p:txBody>
      </p:sp>
      <p:pic>
        <p:nvPicPr>
          <p:cNvPr id="6451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28693" y="7479216"/>
            <a:ext cx="792480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264" y="4794009"/>
            <a:ext cx="9144000" cy="1179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513" y="44623"/>
            <a:ext cx="9145017" cy="29117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5543" y="3140968"/>
            <a:ext cx="1060564" cy="1220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00402" y="8408350"/>
            <a:ext cx="9108504"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0" y="5973826"/>
            <a:ext cx="9145017" cy="29117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3767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274638"/>
            <a:ext cx="9144000" cy="1143000"/>
          </a:xfrm>
          <a:solidFill>
            <a:schemeClr val="accent1">
              <a:lumMod val="20000"/>
              <a:lumOff val="80000"/>
            </a:schemeClr>
          </a:solidFill>
        </p:spPr>
        <p:txBody>
          <a:bodyPr/>
          <a:lstStyle/>
          <a:p>
            <a:pPr eaLnBrk="1" hangingPunct="1"/>
            <a:r>
              <a:rPr lang="en-US" altLang="en-US" b="1" spc="600" dirty="0" smtClean="0">
                <a:ln w="18000">
                  <a:solidFill>
                    <a:schemeClr val="tx2">
                      <a:lumMod val="60000"/>
                      <a:lumOff val="40000"/>
                    </a:schemeClr>
                  </a:solidFill>
                  <a:prstDash val="solid"/>
                  <a:miter lim="800000"/>
                </a:ln>
                <a:noFill/>
                <a:effectLst>
                  <a:outerShdw blurRad="25500" dist="23000" dir="7020000" algn="tl">
                    <a:srgbClr val="000000">
                      <a:alpha val="50000"/>
                    </a:srgbClr>
                  </a:outerShdw>
                </a:effectLst>
              </a:rPr>
              <a:t>History</a:t>
            </a:r>
          </a:p>
        </p:txBody>
      </p:sp>
      <p:sp>
        <p:nvSpPr>
          <p:cNvPr id="16387" name="Content Placeholder 2"/>
          <p:cNvSpPr>
            <a:spLocks noGrp="1"/>
          </p:cNvSpPr>
          <p:nvPr>
            <p:ph idx="1"/>
          </p:nvPr>
        </p:nvSpPr>
        <p:spPr/>
        <p:txBody>
          <a:bodyPr/>
          <a:lstStyle/>
          <a:p>
            <a:pPr eaLnBrk="1" hangingPunct="1"/>
            <a:r>
              <a:rPr lang="en-US" altLang="en-US" b="1" dirty="0" smtClean="0">
                <a:solidFill>
                  <a:srgbClr val="0000FF"/>
                </a:solidFill>
                <a:latin typeface="Arial" charset="0"/>
                <a:ea typeface="Times" pitchFamily="-100" charset="0"/>
              </a:rPr>
              <a:t>first generation </a:t>
            </a:r>
            <a:r>
              <a:rPr lang="en-US" altLang="en-US" dirty="0" smtClean="0">
                <a:solidFill>
                  <a:srgbClr val="0000FF"/>
                </a:solidFill>
                <a:latin typeface="Arial" charset="0"/>
                <a:ea typeface="Times" pitchFamily="-100" charset="0"/>
              </a:rPr>
              <a:t>of </a:t>
            </a:r>
            <a:r>
              <a:rPr lang="en-US" altLang="en-US" dirty="0" err="1" smtClean="0">
                <a:solidFill>
                  <a:srgbClr val="0000FF"/>
                </a:solidFill>
                <a:latin typeface="Arial" charset="0"/>
                <a:ea typeface="Times" pitchFamily="-100" charset="0"/>
              </a:rPr>
              <a:t>gonadotrophins</a:t>
            </a:r>
            <a:r>
              <a:rPr lang="en-US" altLang="en-US" dirty="0" smtClean="0">
                <a:solidFill>
                  <a:srgbClr val="0000FF"/>
                </a:solidFill>
                <a:latin typeface="Arial" charset="0"/>
                <a:ea typeface="Times" pitchFamily="-100" charset="0"/>
              </a:rPr>
              <a:t>, used in the 1970’s, was human menopausal </a:t>
            </a:r>
            <a:r>
              <a:rPr lang="en-US" altLang="en-US" dirty="0" err="1" smtClean="0">
                <a:solidFill>
                  <a:srgbClr val="0000FF"/>
                </a:solidFill>
                <a:latin typeface="Arial" charset="0"/>
                <a:ea typeface="Times" pitchFamily="-100" charset="0"/>
              </a:rPr>
              <a:t>gonadotrophin</a:t>
            </a:r>
            <a:r>
              <a:rPr lang="en-US" altLang="en-US" dirty="0" smtClean="0">
                <a:solidFill>
                  <a:srgbClr val="0000FF"/>
                </a:solidFill>
                <a:latin typeface="Arial" charset="0"/>
                <a:ea typeface="Times" pitchFamily="-100" charset="0"/>
              </a:rPr>
              <a:t> </a:t>
            </a:r>
            <a:r>
              <a:rPr lang="sr-Cyrl-CS" altLang="en-US" dirty="0" smtClean="0">
                <a:solidFill>
                  <a:srgbClr val="0000FF"/>
                </a:solidFill>
                <a:latin typeface="Arial" charset="0"/>
                <a:ea typeface="Times" pitchFamily="-100" charset="0"/>
              </a:rPr>
              <a:t>(hMG)</a:t>
            </a:r>
            <a:endParaRPr lang="en-US" altLang="en-US" dirty="0" smtClean="0">
              <a:solidFill>
                <a:srgbClr val="0000FF"/>
              </a:solidFill>
              <a:latin typeface="Arial" charset="0"/>
              <a:ea typeface="Times" pitchFamily="-100" charset="0"/>
            </a:endParaRPr>
          </a:p>
          <a:p>
            <a:pPr eaLnBrk="1" hangingPunct="1"/>
            <a:r>
              <a:rPr lang="en-US" altLang="en-US" dirty="0" smtClean="0">
                <a:solidFill>
                  <a:srgbClr val="0000FF"/>
                </a:solidFill>
                <a:latin typeface="Arial" charset="0"/>
                <a:ea typeface="Times" pitchFamily="-100" charset="0"/>
              </a:rPr>
              <a:t>produced from the urine of menopausal women</a:t>
            </a:r>
          </a:p>
          <a:p>
            <a:pPr eaLnBrk="1" hangingPunct="1"/>
            <a:r>
              <a:rPr lang="en-US" altLang="en-US" dirty="0" smtClean="0">
                <a:solidFill>
                  <a:srgbClr val="0000FF"/>
                </a:solidFill>
                <a:latin typeface="Arial" charset="0"/>
                <a:ea typeface="Times" pitchFamily="-100" charset="0"/>
              </a:rPr>
              <a:t>combination of follicle stimulating hormone (FSH) and luteinizing hormone (LH) in a 1:1 ratio)</a:t>
            </a:r>
            <a:r>
              <a:rPr lang="en-US" altLang="en-US" sz="2800" dirty="0" smtClean="0">
                <a:solidFill>
                  <a:srgbClr val="0000FF"/>
                </a:solidFill>
                <a:latin typeface="Arial" charset="0"/>
                <a:ea typeface="Times" pitchFamily="-100"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1"/>
          </p:nvPr>
        </p:nvSpPr>
        <p:spPr>
          <a:xfrm>
            <a:off x="0" y="332656"/>
            <a:ext cx="9108504" cy="5649491"/>
          </a:xfrm>
        </p:spPr>
        <p:txBody>
          <a:bodyPr/>
          <a:lstStyle/>
          <a:p>
            <a:pPr eaLnBrk="1" hangingPunct="1"/>
            <a:r>
              <a:rPr lang="sr-Cyrl-CS" altLang="en-US" dirty="0" smtClean="0"/>
              <a:t>Differences were small. There was no proof of a difference in live birth when comparing rFSH with FSH-P or with FSH-HP.</a:t>
            </a:r>
          </a:p>
          <a:p>
            <a:pPr eaLnBrk="1" hangingPunct="1"/>
            <a:r>
              <a:rPr lang="sr-Cyrl-CS" altLang="en-US" dirty="0" smtClean="0"/>
              <a:t>We may conclude that all these gonadotrophins are equally effecive and safe, and </a:t>
            </a:r>
            <a:r>
              <a:rPr lang="sr-Cyrl-CS" altLang="en-US" b="1" dirty="0" smtClean="0">
                <a:solidFill>
                  <a:srgbClr val="FF0000"/>
                </a:solidFill>
              </a:rPr>
              <a:t>that further trials are unwaranted</a:t>
            </a:r>
            <a:endParaRPr lang="en-US" altLang="en-US" b="1" dirty="0" smtClean="0">
              <a:solidFill>
                <a:srgbClr val="FF0000"/>
              </a:solidFill>
            </a:endParaRPr>
          </a:p>
        </p:txBody>
      </p:sp>
      <p:pic>
        <p:nvPicPr>
          <p:cNvPr id="6451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28693" y="7479216"/>
            <a:ext cx="792480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264" y="4794009"/>
            <a:ext cx="9144000" cy="1179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6513" y="44623"/>
            <a:ext cx="9145017" cy="29117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5543" y="3140968"/>
            <a:ext cx="1060564" cy="1220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00402" y="8408350"/>
            <a:ext cx="9108504" cy="2880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0" y="5973826"/>
            <a:ext cx="9145017" cy="29117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6432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74888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endParaRPr lang="en-US" altLang="en-US" smtClean="0"/>
          </a:p>
        </p:txBody>
      </p:sp>
      <p:sp>
        <p:nvSpPr>
          <p:cNvPr id="63491" name="Content Placeholder 2"/>
          <p:cNvSpPr>
            <a:spLocks noGrp="1"/>
          </p:cNvSpPr>
          <p:nvPr>
            <p:ph idx="1"/>
          </p:nvPr>
        </p:nvSpPr>
        <p:spPr/>
        <p:txBody>
          <a:bodyPr/>
          <a:lstStyle/>
          <a:p>
            <a:pPr eaLnBrk="1" hangingPunct="1"/>
            <a:endParaRPr lang="en-US" altLang="en-US" smtClean="0"/>
          </a:p>
        </p:txBody>
      </p:sp>
      <p:pic>
        <p:nvPicPr>
          <p:cNvPr id="6349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90688"/>
            <a:ext cx="8089900" cy="410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6018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mtClean="0">
                <a:solidFill>
                  <a:srgbClr val="3366FF"/>
                </a:solidFill>
                <a:cs typeface="Helvetica" pitchFamily="-100" charset="0"/>
              </a:rPr>
              <a:t>Cost considerations </a:t>
            </a:r>
            <a:endParaRPr lang="en-US" altLang="en-US" smtClean="0"/>
          </a:p>
        </p:txBody>
      </p:sp>
      <p:sp>
        <p:nvSpPr>
          <p:cNvPr id="30723" name="Content Placeholder 2"/>
          <p:cNvSpPr>
            <a:spLocks noGrp="1"/>
          </p:cNvSpPr>
          <p:nvPr>
            <p:ph idx="1"/>
          </p:nvPr>
        </p:nvSpPr>
        <p:spPr/>
        <p:txBody>
          <a:bodyPr/>
          <a:lstStyle/>
          <a:p>
            <a:pPr eaLnBrk="1" hangingPunct="1"/>
            <a:r>
              <a:rPr lang="en-US" altLang="en-US" sz="2800" smtClean="0">
                <a:solidFill>
                  <a:srgbClr val="3366FF"/>
                </a:solidFill>
                <a:latin typeface="Helvetica" pitchFamily="-100" charset="0"/>
                <a:cs typeface="Helvetica" pitchFamily="-100" charset="0"/>
              </a:rPr>
              <a:t>of course, alone not determine which of the gonadotrophin products are to be used in preference.</a:t>
            </a:r>
          </a:p>
          <a:p>
            <a:pPr lvl="3" eaLnBrk="1" hangingPunct="1">
              <a:buFont typeface="Arial" charset="0"/>
              <a:buNone/>
            </a:pPr>
            <a:r>
              <a:rPr lang="en-US" altLang="en-US" sz="1600" smtClean="0">
                <a:solidFill>
                  <a:srgbClr val="3366FF"/>
                </a:solidFill>
                <a:latin typeface="Helvetica" pitchFamily="-100" charset="0"/>
                <a:cs typeface="Helvetica" pitchFamily="-100" charset="0"/>
              </a:rPr>
              <a:t> </a:t>
            </a:r>
          </a:p>
          <a:p>
            <a:pPr eaLnBrk="1" hangingPunct="1"/>
            <a:r>
              <a:rPr lang="en-US" altLang="en-US" sz="2800" smtClean="0">
                <a:solidFill>
                  <a:srgbClr val="3366FF"/>
                </a:solidFill>
                <a:latin typeface="Helvetica" pitchFamily="-100" charset="0"/>
                <a:cs typeface="Helvetica" pitchFamily="-100" charset="0"/>
              </a:rPr>
              <a:t>Principal determining factor in any medical decision - making process is safety :</a:t>
            </a:r>
          </a:p>
          <a:p>
            <a:pPr lvl="1" eaLnBrk="1" hangingPunct="1"/>
            <a:endParaRPr lang="en-US" altLang="en-US" sz="2400" b="1" smtClean="0">
              <a:solidFill>
                <a:srgbClr val="3366FF"/>
              </a:solidFill>
              <a:latin typeface="Helvetica" pitchFamily="-100" charset="0"/>
              <a:cs typeface="Helvetica" pitchFamily="-100" charset="0"/>
            </a:endParaRPr>
          </a:p>
          <a:p>
            <a:pPr lvl="1" eaLnBrk="1" hangingPunct="1"/>
            <a:r>
              <a:rPr lang="en-US" altLang="en-US" sz="2400" b="1" smtClean="0">
                <a:solidFill>
                  <a:srgbClr val="3366FF"/>
                </a:solidFill>
                <a:latin typeface="Helvetica" pitchFamily="-100" charset="0"/>
                <a:cs typeface="Helvetica" pitchFamily="-100" charset="0"/>
              </a:rPr>
              <a:t>to minimize potential risks  </a:t>
            </a:r>
          </a:p>
          <a:p>
            <a:pPr lvl="1" eaLnBrk="1" hangingPunct="1"/>
            <a:r>
              <a:rPr lang="en-US" altLang="en-US" sz="2400" b="1" smtClean="0">
                <a:solidFill>
                  <a:srgbClr val="3366FF"/>
                </a:solidFill>
                <a:latin typeface="Helvetica" pitchFamily="-100" charset="0"/>
                <a:cs typeface="Helvetica" pitchFamily="-100" charset="0"/>
              </a:rPr>
              <a:t>to establish a risk / benefit ratio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mtClean="0">
                <a:solidFill>
                  <a:srgbClr val="3366FF"/>
                </a:solidFill>
                <a:cs typeface="Helvetica" pitchFamily="-100" charset="0"/>
              </a:rPr>
              <a:t>Treatment decisions </a:t>
            </a:r>
            <a:endParaRPr lang="en-US" altLang="en-US" smtClean="0">
              <a:solidFill>
                <a:srgbClr val="3366FF"/>
              </a:solidFill>
            </a:endParaRPr>
          </a:p>
        </p:txBody>
      </p:sp>
      <p:sp>
        <p:nvSpPr>
          <p:cNvPr id="31747" name="Content Placeholder 2"/>
          <p:cNvSpPr>
            <a:spLocks noGrp="1"/>
          </p:cNvSpPr>
          <p:nvPr>
            <p:ph idx="1"/>
          </p:nvPr>
        </p:nvSpPr>
        <p:spPr/>
        <p:txBody>
          <a:bodyPr/>
          <a:lstStyle/>
          <a:p>
            <a:pPr eaLnBrk="1" hangingPunct="1"/>
            <a:r>
              <a:rPr lang="en-US" altLang="en-US" smtClean="0">
                <a:solidFill>
                  <a:srgbClr val="3366FF"/>
                </a:solidFill>
                <a:latin typeface="Helvetica" pitchFamily="-100" charset="0"/>
                <a:cs typeface="Helvetica" pitchFamily="-100" charset="0"/>
              </a:rPr>
              <a:t>are consequence of evaluations</a:t>
            </a:r>
          </a:p>
          <a:p>
            <a:pPr lvl="1" eaLnBrk="1" hangingPunct="1">
              <a:buFont typeface="Arial" charset="0"/>
              <a:buNone/>
            </a:pPr>
            <a:r>
              <a:rPr lang="en-US" altLang="en-US" smtClean="0">
                <a:solidFill>
                  <a:srgbClr val="3366FF"/>
                </a:solidFill>
                <a:latin typeface="Helvetica" pitchFamily="-100" charset="0"/>
                <a:cs typeface="Helvetica" pitchFamily="-100" charset="0"/>
              </a:rPr>
              <a:t> </a:t>
            </a:r>
          </a:p>
          <a:p>
            <a:pPr eaLnBrk="1" hangingPunct="1"/>
            <a:r>
              <a:rPr lang="en-US" altLang="en-US" smtClean="0">
                <a:solidFill>
                  <a:srgbClr val="3366FF"/>
                </a:solidFill>
                <a:latin typeface="Helvetica" pitchFamily="-100" charset="0"/>
                <a:cs typeface="Helvetica" pitchFamily="-100" charset="0"/>
              </a:rPr>
              <a:t>sequential risk / benefit </a:t>
            </a:r>
          </a:p>
          <a:p>
            <a:pPr lvl="1" eaLnBrk="1" hangingPunct="1">
              <a:buFont typeface="Arial" charset="0"/>
              <a:buNone/>
            </a:pPr>
            <a:r>
              <a:rPr lang="en-US" altLang="en-US" sz="3200" smtClean="0">
                <a:solidFill>
                  <a:srgbClr val="3366FF"/>
                </a:solidFill>
                <a:latin typeface="Helvetica" pitchFamily="-100" charset="0"/>
                <a:cs typeface="Helvetica" pitchFamily="-100" charset="0"/>
              </a:rPr>
              <a:t>                &amp; </a:t>
            </a:r>
          </a:p>
          <a:p>
            <a:pPr eaLnBrk="1" hangingPunct="1"/>
            <a:r>
              <a:rPr lang="en-US" altLang="en-US" smtClean="0">
                <a:solidFill>
                  <a:srgbClr val="3366FF"/>
                </a:solidFill>
                <a:latin typeface="Helvetica" pitchFamily="-100" charset="0"/>
                <a:cs typeface="Helvetica" pitchFamily="-100" charset="0"/>
              </a:rPr>
              <a:t>cost / benefit</a:t>
            </a:r>
          </a:p>
          <a:p>
            <a:pPr eaLnBrk="1" hangingPunct="1"/>
            <a:endParaRPr lang="en-US" altLang="en-US" smtClean="0">
              <a:solidFill>
                <a:srgbClr val="3366FF"/>
              </a:solidFill>
              <a:latin typeface="Helvetica" pitchFamily="-100" charset="0"/>
              <a:cs typeface="Helvetica" pitchFamily="-100" charset="0"/>
            </a:endParaRPr>
          </a:p>
          <a:p>
            <a:pPr eaLnBrk="1" hangingPunct="1"/>
            <a:r>
              <a:rPr lang="en-US" altLang="en-US" smtClean="0">
                <a:solidFill>
                  <a:srgbClr val="3366FF"/>
                </a:solidFill>
                <a:latin typeface="Helvetica" pitchFamily="-100" charset="0"/>
                <a:cs typeface="Helvetica" pitchFamily="-100" charset="0"/>
              </a:rPr>
              <a:t>always represent compromises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solidFill>
                  <a:srgbClr val="3366FF"/>
                </a:solidFill>
              </a:rPr>
              <a:t>Historical developments</a:t>
            </a:r>
            <a:endParaRPr lang="en-US" altLang="en-US" smtClean="0"/>
          </a:p>
        </p:txBody>
      </p:sp>
      <p:sp>
        <p:nvSpPr>
          <p:cNvPr id="34819" name="Content Placeholder 2"/>
          <p:cNvSpPr>
            <a:spLocks noGrp="1"/>
          </p:cNvSpPr>
          <p:nvPr>
            <p:ph idx="1"/>
          </p:nvPr>
        </p:nvSpPr>
        <p:spPr/>
        <p:txBody>
          <a:bodyPr/>
          <a:lstStyle/>
          <a:p>
            <a:pPr eaLnBrk="1" hangingPunct="1"/>
            <a:r>
              <a:rPr lang="en-US" altLang="en-US" sz="2800" smtClean="0">
                <a:solidFill>
                  <a:srgbClr val="3366FF"/>
                </a:solidFill>
                <a:latin typeface="Helvetica" pitchFamily="-100" charset="0"/>
                <a:cs typeface="Helvetica" pitchFamily="-100" charset="0"/>
              </a:rPr>
              <a:t>A final step in the purification of FSH was achieved when in the </a:t>
            </a:r>
            <a:r>
              <a:rPr lang="en-US" altLang="en-US" sz="2800" smtClean="0">
                <a:solidFill>
                  <a:srgbClr val="558ED5"/>
                </a:solidFill>
                <a:latin typeface="Helvetica" pitchFamily="-100" charset="0"/>
                <a:cs typeface="Helvetica" pitchFamily="-100" charset="0"/>
              </a:rPr>
              <a:t>mid-1990s</a:t>
            </a:r>
            <a:r>
              <a:rPr lang="en-US" altLang="en-US" sz="2800" smtClean="0">
                <a:solidFill>
                  <a:srgbClr val="3366FF"/>
                </a:solidFill>
                <a:latin typeface="Helvetica" pitchFamily="-100" charset="0"/>
                <a:cs typeface="Helvetica" pitchFamily="-100" charset="0"/>
              </a:rPr>
              <a:t>, recombinant FSH was introduced to the market.</a:t>
            </a:r>
          </a:p>
          <a:p>
            <a:pPr lvl="2" eaLnBrk="1" hangingPunct="1"/>
            <a:endParaRPr lang="en-US" altLang="en-US" sz="2000" smtClean="0">
              <a:solidFill>
                <a:srgbClr val="3366FF"/>
              </a:solidFill>
              <a:latin typeface="Helvetica" pitchFamily="-100" charset="0"/>
              <a:cs typeface="Helvetica" pitchFamily="-100" charset="0"/>
            </a:endParaRPr>
          </a:p>
          <a:p>
            <a:pPr eaLnBrk="1" hangingPunct="1"/>
            <a:r>
              <a:rPr lang="en-US" altLang="en-US" sz="2800" smtClean="0">
                <a:solidFill>
                  <a:srgbClr val="3366FF"/>
                </a:solidFill>
                <a:latin typeface="Helvetica" pitchFamily="-100" charset="0"/>
                <a:cs typeface="Helvetica" pitchFamily="-100" charset="0"/>
              </a:rPr>
              <a:t>Recombinant (r)FSH is in its amino acid sequence identical to human FSH, though carbohydrate side chain attachments cause pharmacodynamics, which do differ to some extent from human pituitary FSH </a:t>
            </a:r>
          </a:p>
          <a:p>
            <a:pPr lvl="3" algn="r" eaLnBrk="1" hangingPunct="1"/>
            <a:r>
              <a:rPr lang="en-US" altLang="en-US" sz="1600" smtClean="0">
                <a:solidFill>
                  <a:srgbClr val="3366FF"/>
                </a:solidFill>
                <a:latin typeface="Helvetica" pitchFamily="-100" charset="0"/>
                <a:cs typeface="Helvetica" pitchFamily="-100" charset="0"/>
              </a:rPr>
              <a:t>(Prevost, 1998</a:t>
            </a:r>
            <a:r>
              <a:rPr lang="en-US" altLang="en-US" smtClean="0">
                <a:solidFill>
                  <a:srgbClr val="3366FF"/>
                </a:solidFill>
                <a:latin typeface="Helvetica" pitchFamily="-100" charset="0"/>
                <a:cs typeface="Helvetica" pitchFamily="-100"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altLang="en-US" sz="2400" b="1" smtClean="0">
                <a:solidFill>
                  <a:srgbClr val="000000"/>
                </a:solidFill>
                <a:latin typeface="Arial" charset="0"/>
                <a:ea typeface="Gill Sans" pitchFamily="-100" charset="0"/>
              </a:rPr>
              <a:t>Recombinant versus urinary gonadotrophin for ovarian</a:t>
            </a:r>
            <a:br>
              <a:rPr lang="en-US" altLang="en-US" sz="2400" b="1" smtClean="0">
                <a:solidFill>
                  <a:srgbClr val="000000"/>
                </a:solidFill>
                <a:latin typeface="Arial" charset="0"/>
                <a:ea typeface="Gill Sans" pitchFamily="-100" charset="0"/>
              </a:rPr>
            </a:br>
            <a:r>
              <a:rPr lang="en-US" altLang="en-US" sz="2400" b="1" smtClean="0">
                <a:solidFill>
                  <a:srgbClr val="000000"/>
                </a:solidFill>
                <a:latin typeface="Arial" charset="0"/>
                <a:ea typeface="Gill Sans" pitchFamily="-100" charset="0"/>
              </a:rPr>
              <a:t>stimulation in assisted reproductive technology cycles</a:t>
            </a:r>
            <a:endParaRPr lang="en-US" altLang="en-US" sz="2400" smtClean="0">
              <a:latin typeface="Arial" charset="0"/>
              <a:ea typeface="Gill Sans" pitchFamily="-100" charset="0"/>
              <a:cs typeface="Arial" charset="0"/>
            </a:endParaRPr>
          </a:p>
        </p:txBody>
      </p:sp>
      <p:sp>
        <p:nvSpPr>
          <p:cNvPr id="40963" name="Content Placeholder 2"/>
          <p:cNvSpPr>
            <a:spLocks noGrp="1"/>
          </p:cNvSpPr>
          <p:nvPr>
            <p:ph idx="1"/>
          </p:nvPr>
        </p:nvSpPr>
        <p:spPr/>
        <p:txBody>
          <a:bodyPr/>
          <a:lstStyle/>
          <a:p>
            <a:pPr eaLnBrk="1" hangingPunct="1"/>
            <a:endParaRPr lang="en-US" alt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endParaRPr lang="en-US" altLang="en-US" smtClean="0"/>
          </a:p>
        </p:txBody>
      </p:sp>
      <p:sp>
        <p:nvSpPr>
          <p:cNvPr id="41987" name="Content Placeholder 2"/>
          <p:cNvSpPr>
            <a:spLocks noGrp="1"/>
          </p:cNvSpPr>
          <p:nvPr>
            <p:ph idx="1"/>
          </p:nvPr>
        </p:nvSpPr>
        <p:spPr/>
        <p:txBody>
          <a:bodyPr/>
          <a:lstStyle/>
          <a:p>
            <a:pPr eaLnBrk="1" hangingPunct="1">
              <a:buFont typeface="Arial" charset="0"/>
              <a:buNone/>
            </a:pPr>
            <a:r>
              <a:rPr lang="en-US" altLang="en-US" smtClean="0">
                <a:solidFill>
                  <a:srgbClr val="000000"/>
                </a:solidFill>
                <a:latin typeface="Times" pitchFamily="-100" charset="0"/>
                <a:cs typeface="Times" pitchFamily="-100" charset="0"/>
              </a:rPr>
              <a:t> rFSH versus urinary gonadotrophins: primary analyses, Outcome 1 Live birth (or ongoing</a:t>
            </a:r>
          </a:p>
          <a:p>
            <a:pPr eaLnBrk="1" hangingPunct="1"/>
            <a:r>
              <a:rPr lang="en-US" altLang="en-US" smtClean="0">
                <a:solidFill>
                  <a:srgbClr val="000000"/>
                </a:solidFill>
                <a:latin typeface="Times" pitchFamily="-100" charset="0"/>
                <a:cs typeface="Times" pitchFamily="-100" charset="0"/>
              </a:rPr>
              <a:t>pregnancy) by urinary gonadotrophin. . . . . . . . . . . . . . . . . . . . . . . . . . 102</a:t>
            </a:r>
          </a:p>
          <a:p>
            <a:pPr eaLnBrk="1" hangingPunct="1"/>
            <a:r>
              <a:rPr lang="en-US" altLang="en-US" smtClean="0">
                <a:solidFill>
                  <a:srgbClr val="000000"/>
                </a:solidFill>
                <a:latin typeface="Times" pitchFamily="-100" charset="0"/>
                <a:cs typeface="Times" pitchFamily="-100" charset="0"/>
              </a:rPr>
              <a:t>Analysis 1.2. Comparison 1 rFSH versus urinary gonadotrophins: primary analyses, Outcome 2 Live birth (or ongoing</a:t>
            </a:r>
          </a:p>
          <a:p>
            <a:pPr eaLnBrk="1" hangingPunct="1"/>
            <a:r>
              <a:rPr lang="en-US" altLang="en-US" smtClean="0">
                <a:solidFill>
                  <a:srgbClr val="000000"/>
                </a:solidFill>
                <a:latin typeface="Times" pitchFamily="-100" charset="0"/>
                <a:cs typeface="Times" pitchFamily="-100" charset="0"/>
              </a:rPr>
              <a:t>pregnancy) by down regulation protocol. . . . . . . . . . . . . . . . . . . . . . . . . 104</a:t>
            </a:r>
          </a:p>
          <a:p>
            <a:pPr eaLnBrk="1" hangingPunct="1"/>
            <a:r>
              <a:rPr lang="en-US" altLang="en-US" smtClean="0">
                <a:solidFill>
                  <a:srgbClr val="000000"/>
                </a:solidFill>
                <a:latin typeface="Times" pitchFamily="-100" charset="0"/>
                <a:cs typeface="Times" pitchFamily="-100" charset="0"/>
              </a:rPr>
              <a:t>Analysis 1.3. Comparison 1 rFSH versus urinary gonadotrophins: primary analyses, Outcome 3 Live birth (or ongoing</a:t>
            </a:r>
          </a:p>
          <a:p>
            <a:pPr eaLnBrk="1" hangingPunct="1"/>
            <a:r>
              <a:rPr lang="en-US" altLang="en-US" smtClean="0">
                <a:solidFill>
                  <a:srgbClr val="000000"/>
                </a:solidFill>
                <a:latin typeface="Times" pitchFamily="-100" charset="0"/>
                <a:cs typeface="Times" pitchFamily="-100" charset="0"/>
              </a:rPr>
              <a:t>pregnancy) by fresh/frozen policy. . . . . . . . . . . . . . . . . . . . . . . . . . . . 106</a:t>
            </a:r>
          </a:p>
          <a:p>
            <a:pPr eaLnBrk="1" hangingPunct="1"/>
            <a:r>
              <a:rPr lang="en-US" altLang="en-US" smtClean="0">
                <a:solidFill>
                  <a:srgbClr val="000000"/>
                </a:solidFill>
                <a:latin typeface="Times" pitchFamily="-100" charset="0"/>
                <a:cs typeface="Times" pitchFamily="-100" charset="0"/>
              </a:rPr>
              <a:t>Analysis 1.4. Comparison 1 rFSH versus urinary gonadotrophins: primary analyses, Outcome 4 Live birth (or ongoing</a:t>
            </a:r>
          </a:p>
          <a:p>
            <a:pPr eaLnBrk="1" hangingPunct="1"/>
            <a:r>
              <a:rPr lang="en-US" altLang="en-US" smtClean="0">
                <a:solidFill>
                  <a:srgbClr val="000000"/>
                </a:solidFill>
                <a:latin typeface="Times" pitchFamily="-100" charset="0"/>
                <a:cs typeface="Times" pitchFamily="-100" charset="0"/>
              </a:rPr>
              <a:t>pregnancy) by sponsor. . . . . . . . . . . . . . . . . . . . . . . . . . . . . . . . 108</a:t>
            </a:r>
          </a:p>
          <a:p>
            <a:pPr eaLnBrk="1" hangingPunct="1"/>
            <a:r>
              <a:rPr lang="en-US" altLang="en-US" smtClean="0">
                <a:solidFill>
                  <a:srgbClr val="000000"/>
                </a:solidFill>
                <a:latin typeface="Times" pitchFamily="-100" charset="0"/>
                <a:cs typeface="Times" pitchFamily="-100" charset="0"/>
              </a:rPr>
              <a:t>Analysis 1.5. Comparison 1 rFSH versus urinary gonadotrophins: primary analyses, Outcome 5 OHSS by urinary</a:t>
            </a:r>
          </a:p>
          <a:p>
            <a:pPr eaLnBrk="1" hangingPunct="1"/>
            <a:r>
              <a:rPr lang="en-US" altLang="en-US" smtClean="0">
                <a:solidFill>
                  <a:srgbClr val="000000"/>
                </a:solidFill>
                <a:latin typeface="Times" pitchFamily="-100" charset="0"/>
                <a:cs typeface="Times" pitchFamily="-100" charset="0"/>
              </a:rPr>
              <a:t>gonadotrophin. . . . . . . . . . . . . . . . . . . . . . . . . . . . . . . . . . 110</a:t>
            </a:r>
          </a:p>
          <a:p>
            <a:pPr eaLnBrk="1" hangingPunct="1"/>
            <a:r>
              <a:rPr lang="en-US" altLang="en-US" smtClean="0">
                <a:solidFill>
                  <a:srgbClr val="000000"/>
                </a:solidFill>
                <a:latin typeface="Times" pitchFamily="-100" charset="0"/>
                <a:cs typeface="Times" pitchFamily="-100" charset="0"/>
              </a:rPr>
              <a:t>Analysis 1.6. Comparison 1 rFSH versus urinary gonadotrophins: primary analyses, Outcome 6 OHSS by down regulation</a:t>
            </a:r>
          </a:p>
          <a:p>
            <a:pPr eaLnBrk="1" hangingPunct="1"/>
            <a:r>
              <a:rPr lang="en-US" altLang="en-US" smtClean="0">
                <a:solidFill>
                  <a:srgbClr val="000000"/>
                </a:solidFill>
                <a:latin typeface="Times" pitchFamily="-100" charset="0"/>
                <a:cs typeface="Times" pitchFamily="-100" charset="0"/>
              </a:rPr>
              <a:t>protocol. . . . . . . . . . . . . . . . . . . . . . . . . . . . . . . . . . . . 112</a:t>
            </a:r>
          </a:p>
          <a:p>
            <a:pPr eaLnBrk="1" hangingPunct="1"/>
            <a:r>
              <a:rPr lang="en-US" altLang="en-US" smtClean="0">
                <a:solidFill>
                  <a:srgbClr val="000000"/>
                </a:solidFill>
                <a:latin typeface="Times" pitchFamily="-100" charset="0"/>
                <a:cs typeface="Times" pitchFamily="-100" charset="0"/>
              </a:rPr>
              <a:t>Analysis 1.7. Comparison 1 rFSH versus urinary gonadotrophins: primary analyses, Outcome 7 OHSS by sponsor. . 114</a:t>
            </a:r>
          </a:p>
          <a:p>
            <a:pPr eaLnBrk="1" hangingPunct="1"/>
            <a:r>
              <a:rPr lang="en-US" altLang="en-US" smtClean="0">
                <a:solidFill>
                  <a:srgbClr val="000000"/>
                </a:solidFill>
                <a:latin typeface="Times" pitchFamily="-100" charset="0"/>
                <a:cs typeface="Times" pitchFamily="-100" charset="0"/>
              </a:rPr>
              <a:t>Analysis 1.8. Comparison 1 rFSH versus urinary gonadotrophins: primary analyses, Outcome 8 Clinical pregnancy by</a:t>
            </a:r>
          </a:p>
          <a:p>
            <a:pPr eaLnBrk="1" hangingPunct="1"/>
            <a:r>
              <a:rPr lang="en-US" altLang="en-US" smtClean="0">
                <a:solidFill>
                  <a:srgbClr val="000000"/>
                </a:solidFill>
                <a:latin typeface="Times" pitchFamily="-100" charset="0"/>
                <a:cs typeface="Times" pitchFamily="-100" charset="0"/>
              </a:rPr>
              <a:t>urinary gonadotrophin. . . . . . . . . . . . . . . . . . . . . . . . . . . . . . . 116</a:t>
            </a:r>
          </a:p>
          <a:p>
            <a:pPr eaLnBrk="1" hangingPunct="1"/>
            <a:r>
              <a:rPr lang="en-US" altLang="en-US" smtClean="0">
                <a:solidFill>
                  <a:srgbClr val="000000"/>
                </a:solidFill>
                <a:latin typeface="Times" pitchFamily="-100" charset="0"/>
                <a:cs typeface="Times" pitchFamily="-100" charset="0"/>
              </a:rPr>
              <a:t>Analysis 1.9. Comparison 1 rFSH versus urinary gonadotrophins: primary analyses, Outcome 9 Clinical pregnancy by</a:t>
            </a:r>
          </a:p>
          <a:p>
            <a:pPr eaLnBrk="1" hangingPunct="1"/>
            <a:r>
              <a:rPr lang="en-US" altLang="en-US" smtClean="0">
                <a:solidFill>
                  <a:srgbClr val="000000"/>
                </a:solidFill>
                <a:latin typeface="Times" pitchFamily="-100" charset="0"/>
                <a:cs typeface="Times" pitchFamily="-100" charset="0"/>
              </a:rPr>
              <a:t>down regulation protocol. . . . . . . . . . . . . . . . . . . . . . . . . . . . . . 119</a:t>
            </a:r>
            <a:endParaRPr lang="en-US" alt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endParaRPr lang="en-US" altLang="en-US" smtClean="0"/>
          </a:p>
        </p:txBody>
      </p:sp>
      <p:sp>
        <p:nvSpPr>
          <p:cNvPr id="3" name="Content Placeholder 2"/>
          <p:cNvSpPr>
            <a:spLocks noGrp="1"/>
          </p:cNvSpPr>
          <p:nvPr>
            <p:ph idx="1"/>
          </p:nvPr>
        </p:nvSpPr>
        <p:spPr>
          <a:xfrm>
            <a:off x="457200" y="3429000"/>
            <a:ext cx="8229600" cy="2620963"/>
          </a:xfrm>
        </p:spPr>
        <p:txBody>
          <a:bodyPr>
            <a:normAutofit/>
          </a:bodyPr>
          <a:lstStyle/>
          <a:p>
            <a:pPr eaLnBrk="1" hangingPunct="1">
              <a:lnSpc>
                <a:spcPct val="80000"/>
              </a:lnSpc>
            </a:pPr>
            <a:r>
              <a:rPr lang="en-US" altLang="en-US" sz="2200" smtClean="0"/>
              <a:t>There is, however, </a:t>
            </a:r>
            <a:r>
              <a:rPr lang="en-US" altLang="en-US" sz="2200" smtClean="0">
                <a:solidFill>
                  <a:srgbClr val="E46C0A"/>
                </a:solidFill>
              </a:rPr>
              <a:t>no convincing evidence that rFSH improves clinical outcome in either standard ovulation induction or with IVF. </a:t>
            </a:r>
            <a:r>
              <a:rPr lang="en-US" altLang="en-US" sz="2200" smtClean="0"/>
              <a:t>In fact, </a:t>
            </a:r>
            <a:r>
              <a:rPr lang="en-US" altLang="en-US" sz="2200" smtClean="0">
                <a:solidFill>
                  <a:srgbClr val="FF0000"/>
                </a:solidFill>
              </a:rPr>
              <a:t>the opposite may be true </a:t>
            </a:r>
            <a:r>
              <a:rPr lang="en-US" altLang="en-US" sz="2200" smtClean="0"/>
              <a:t>and </a:t>
            </a:r>
            <a:r>
              <a:rPr lang="en-US" altLang="en-US" sz="2200" smtClean="0">
                <a:solidFill>
                  <a:srgbClr val="FF0000"/>
                </a:solidFill>
              </a:rPr>
              <a:t>LH containing gonadotrophins may have an outcome advantage, especially in younger women with normal ovarian function, who undergo down-regulation with GnRH-agonists.</a:t>
            </a:r>
            <a:endParaRPr lang="ru-RU" altLang="en-US" sz="2200" smtClean="0">
              <a:solidFill>
                <a:srgbClr val="FF0000"/>
              </a:solidFill>
            </a:endParaRPr>
          </a:p>
          <a:p>
            <a:pPr eaLnBrk="1" hangingPunct="1">
              <a:lnSpc>
                <a:spcPct val="80000"/>
              </a:lnSpc>
            </a:pPr>
            <a:r>
              <a:rPr lang="en-US" altLang="en-US" sz="2200" smtClean="0"/>
              <a:t>Since outcome affects cost to a large degree, the </a:t>
            </a:r>
            <a:r>
              <a:rPr lang="en-US" altLang="en-US" sz="2200" u="sng" smtClean="0"/>
              <a:t>lower acquisition costs of urinary products represent a very signicant factor in choosing a preferred medication</a:t>
            </a:r>
            <a:endParaRPr lang="ru-RU" altLang="en-US" sz="2200" u="sng" smtClean="0"/>
          </a:p>
          <a:p>
            <a:pPr eaLnBrk="1" hangingPunct="1">
              <a:lnSpc>
                <a:spcPct val="80000"/>
              </a:lnSpc>
            </a:pPr>
            <a:endParaRPr lang="en-US" altLang="en-US" sz="2200" smtClean="0"/>
          </a:p>
        </p:txBody>
      </p:sp>
      <p:pic>
        <p:nvPicPr>
          <p:cNvPr id="4301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875"/>
            <a:ext cx="8304213"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Rectangle 8"/>
          <p:cNvSpPr>
            <a:spLocks noChangeArrowheads="1"/>
          </p:cNvSpPr>
          <p:nvPr/>
        </p:nvSpPr>
        <p:spPr bwMode="auto">
          <a:xfrm>
            <a:off x="381000" y="3000375"/>
            <a:ext cx="48006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r>
              <a:rPr lang="en-US" altLang="en-US" sz="1400" b="1">
                <a:cs typeface="Arial" charset="0"/>
              </a:rPr>
              <a:t>Human Reproduction Vol.18, No.3 pp. 476±482, 2003</a:t>
            </a:r>
            <a:endParaRPr lang="ru-RU" altLang="en-US" sz="1400" b="1">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endParaRPr lang="en-US" altLang="en-US" smtClean="0"/>
          </a:p>
        </p:txBody>
      </p:sp>
      <p:sp>
        <p:nvSpPr>
          <p:cNvPr id="3" name="Content Placeholder 2"/>
          <p:cNvSpPr>
            <a:spLocks noGrp="1"/>
          </p:cNvSpPr>
          <p:nvPr>
            <p:ph idx="1"/>
          </p:nvPr>
        </p:nvSpPr>
        <p:spPr>
          <a:xfrm>
            <a:off x="457200" y="3429000"/>
            <a:ext cx="8229600" cy="2620963"/>
          </a:xfrm>
        </p:spPr>
        <p:txBody>
          <a:bodyPr>
            <a:normAutofit/>
          </a:bodyPr>
          <a:lstStyle/>
          <a:p>
            <a:pPr eaLnBrk="1" hangingPunct="1">
              <a:lnSpc>
                <a:spcPct val="80000"/>
              </a:lnSpc>
            </a:pPr>
            <a:r>
              <a:rPr lang="en-US" altLang="en-US" sz="2200" smtClean="0"/>
              <a:t>There is, however, </a:t>
            </a:r>
            <a:r>
              <a:rPr lang="en-US" altLang="en-US" sz="2200" smtClean="0">
                <a:solidFill>
                  <a:srgbClr val="E46C0A"/>
                </a:solidFill>
              </a:rPr>
              <a:t>no convincing evidence that rFSH improves clinical outcome in either standard ovulation induction or with IVF. </a:t>
            </a:r>
            <a:r>
              <a:rPr lang="en-US" altLang="en-US" sz="2200" smtClean="0"/>
              <a:t>In fact, </a:t>
            </a:r>
            <a:r>
              <a:rPr lang="en-US" altLang="en-US" sz="2200" smtClean="0">
                <a:solidFill>
                  <a:srgbClr val="FF0000"/>
                </a:solidFill>
              </a:rPr>
              <a:t>the opposite may be true </a:t>
            </a:r>
            <a:r>
              <a:rPr lang="en-US" altLang="en-US" sz="2200" smtClean="0"/>
              <a:t>and </a:t>
            </a:r>
            <a:r>
              <a:rPr lang="en-US" altLang="en-US" sz="2200" smtClean="0">
                <a:solidFill>
                  <a:srgbClr val="FF0000"/>
                </a:solidFill>
              </a:rPr>
              <a:t>LH containing gonadotrophins may have an outcome advantage, especially in younger women with normal ovarian function, who undergo down-regulation with GnRH-agonists.</a:t>
            </a:r>
            <a:endParaRPr lang="ru-RU" altLang="en-US" sz="2200" smtClean="0">
              <a:solidFill>
                <a:srgbClr val="FF0000"/>
              </a:solidFill>
            </a:endParaRPr>
          </a:p>
          <a:p>
            <a:pPr eaLnBrk="1" hangingPunct="1">
              <a:lnSpc>
                <a:spcPct val="80000"/>
              </a:lnSpc>
            </a:pPr>
            <a:r>
              <a:rPr lang="en-US" altLang="en-US" sz="2200" smtClean="0"/>
              <a:t>Since outcome affects cost to a large degree, the </a:t>
            </a:r>
            <a:r>
              <a:rPr lang="en-US" altLang="en-US" sz="2200" u="sng" smtClean="0"/>
              <a:t>lower acquisition costs of urinary products represent a very signicant factor in choosing a preferred medication</a:t>
            </a:r>
            <a:endParaRPr lang="ru-RU" altLang="en-US" sz="2200" u="sng" smtClean="0"/>
          </a:p>
          <a:p>
            <a:pPr eaLnBrk="1" hangingPunct="1">
              <a:lnSpc>
                <a:spcPct val="80000"/>
              </a:lnSpc>
            </a:pPr>
            <a:endParaRPr lang="en-US" altLang="en-US" sz="2200" smtClean="0"/>
          </a:p>
        </p:txBody>
      </p:sp>
      <p:pic>
        <p:nvPicPr>
          <p:cNvPr id="45060"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875"/>
            <a:ext cx="8304213"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Rectangle 8"/>
          <p:cNvSpPr>
            <a:spLocks noChangeArrowheads="1"/>
          </p:cNvSpPr>
          <p:nvPr/>
        </p:nvSpPr>
        <p:spPr bwMode="auto">
          <a:xfrm>
            <a:off x="381000" y="3000375"/>
            <a:ext cx="48006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eaLnBrk="1" hangingPunct="1"/>
            <a:r>
              <a:rPr lang="en-US" altLang="en-US" sz="1400" b="1">
                <a:cs typeface="Arial" charset="0"/>
              </a:rPr>
              <a:t>Human Reproduction Vol.18, No.3 pp. 476±482, 2003</a:t>
            </a:r>
            <a:endParaRPr lang="ru-RU" altLang="en-US" sz="1400" b="1">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lstStyle/>
          <a:p>
            <a:pPr eaLnBrk="1" hangingPunct="1"/>
            <a:r>
              <a:rPr lang="en-US" altLang="en-US" sz="2800" smtClean="0">
                <a:solidFill>
                  <a:srgbClr val="3366FF"/>
                </a:solidFill>
                <a:latin typeface="Helvetica" pitchFamily="-100" charset="0"/>
                <a:cs typeface="Helvetica" pitchFamily="-100" charset="0"/>
              </a:rPr>
              <a:t>first hMG was approved in the </a:t>
            </a:r>
            <a:r>
              <a:rPr lang="en-US" altLang="en-US" sz="2800" smtClean="0">
                <a:solidFill>
                  <a:srgbClr val="558ED5"/>
                </a:solidFill>
                <a:latin typeface="Helvetica" pitchFamily="-100" charset="0"/>
                <a:cs typeface="Helvetica" pitchFamily="-100" charset="0"/>
              </a:rPr>
              <a:t>USA 1970</a:t>
            </a:r>
            <a:r>
              <a:rPr lang="en-US" altLang="en-US" sz="2800" smtClean="0">
                <a:solidFill>
                  <a:srgbClr val="3366FF"/>
                </a:solidFill>
                <a:latin typeface="Helvetica" pitchFamily="-100" charset="0"/>
                <a:cs typeface="Helvetica" pitchFamily="-100" charset="0"/>
              </a:rPr>
              <a:t>, for follicular development in anovulatory and oligovulatory women </a:t>
            </a:r>
            <a:r>
              <a:rPr lang="en-US" altLang="en-US" sz="1800" i="1" smtClean="0">
                <a:solidFill>
                  <a:srgbClr val="3366FF"/>
                </a:solidFill>
                <a:latin typeface="Helvetica" pitchFamily="-100" charset="0"/>
                <a:cs typeface="Helvetica" pitchFamily="-100" charset="0"/>
              </a:rPr>
              <a:t>(Nichols et al., 2001)</a:t>
            </a:r>
          </a:p>
          <a:p>
            <a:pPr eaLnBrk="1" hangingPunct="1"/>
            <a:r>
              <a:rPr lang="en-US" altLang="en-US" sz="2800" smtClean="0">
                <a:solidFill>
                  <a:srgbClr val="3366FF"/>
                </a:solidFill>
                <a:latin typeface="Helvetica" pitchFamily="-100" charset="0"/>
                <a:cs typeface="Helvetica" pitchFamily="-100" charset="0"/>
              </a:rPr>
              <a:t>It was obtained from urine of postmenopausal women </a:t>
            </a:r>
            <a:r>
              <a:rPr lang="en-US" altLang="en-US" sz="2000" b="1" i="1" smtClean="0">
                <a:solidFill>
                  <a:srgbClr val="3366FF"/>
                </a:solidFill>
                <a:latin typeface="Helvetica" pitchFamily="-100" charset="0"/>
                <a:cs typeface="Helvetica" pitchFamily="-100" charset="0"/>
              </a:rPr>
              <a:t>(contains both FSH and LH in high concentrations)</a:t>
            </a:r>
          </a:p>
          <a:p>
            <a:pPr eaLnBrk="1" hangingPunct="1"/>
            <a:r>
              <a:rPr lang="en-US" altLang="en-US" sz="2800" smtClean="0">
                <a:solidFill>
                  <a:srgbClr val="3366FF"/>
                </a:solidFill>
                <a:latin typeface="Helvetica" pitchFamily="-100" charset="0"/>
                <a:cs typeface="Helvetica" pitchFamily="-100" charset="0"/>
              </a:rPr>
              <a:t>Alternative to hMG became available in </a:t>
            </a:r>
            <a:r>
              <a:rPr lang="en-US" altLang="en-US" sz="2800" smtClean="0">
                <a:solidFill>
                  <a:srgbClr val="558ED5"/>
                </a:solidFill>
                <a:latin typeface="Helvetica" pitchFamily="-100" charset="0"/>
                <a:cs typeface="Helvetica" pitchFamily="-100" charset="0"/>
              </a:rPr>
              <a:t>US 1987 </a:t>
            </a:r>
            <a:r>
              <a:rPr lang="en-US" altLang="en-US" sz="2800" smtClean="0">
                <a:solidFill>
                  <a:srgbClr val="3366FF"/>
                </a:solidFill>
                <a:latin typeface="Helvetica" pitchFamily="-100" charset="0"/>
                <a:cs typeface="Helvetica" pitchFamily="-100" charset="0"/>
              </a:rPr>
              <a:t>in form of human urinary FSH </a:t>
            </a:r>
            <a:r>
              <a:rPr lang="en-US" altLang="en-US" sz="2400" i="1" smtClean="0">
                <a:solidFill>
                  <a:srgbClr val="3366FF"/>
                </a:solidFill>
                <a:latin typeface="Helvetica" pitchFamily="-100" charset="0"/>
                <a:cs typeface="Helvetica" pitchFamily="-100" charset="0"/>
              </a:rPr>
              <a:t>largely purified of LH and was still administered by the i.m. route.</a:t>
            </a:r>
          </a:p>
          <a:p>
            <a:pPr lvl="3" eaLnBrk="1" hangingPunct="1"/>
            <a:endParaRPr lang="en-US" altLang="en-US" sz="800" smtClean="0">
              <a:solidFill>
                <a:srgbClr val="3366FF"/>
              </a:solidFill>
              <a:latin typeface="Helvetica" pitchFamily="-100" charset="0"/>
              <a:cs typeface="Helvetica" pitchFamily="-100" charset="0"/>
            </a:endParaRPr>
          </a:p>
          <a:p>
            <a:pPr eaLnBrk="1" hangingPunct="1"/>
            <a:r>
              <a:rPr lang="en-US" altLang="en-US" sz="2400" smtClean="0">
                <a:solidFill>
                  <a:srgbClr val="3366FF"/>
                </a:solidFill>
                <a:latin typeface="Helvetica" pitchFamily="-100" charset="0"/>
                <a:cs typeface="Helvetica" pitchFamily="-100" charset="0"/>
              </a:rPr>
              <a:t>it remained mainstay of fertility treatment for almost 20 y</a:t>
            </a:r>
          </a:p>
          <a:p>
            <a:pPr eaLnBrk="1" hangingPunct="1"/>
            <a:endParaRPr lang="en-US" altLang="en-US" smtClean="0"/>
          </a:p>
        </p:txBody>
      </p:sp>
      <p:sp>
        <p:nvSpPr>
          <p:cNvPr id="2" name="Title 1"/>
          <p:cNvSpPr>
            <a:spLocks noGrp="1"/>
          </p:cNvSpPr>
          <p:nvPr>
            <p:ph type="title"/>
          </p:nvPr>
        </p:nvSpPr>
        <p:spPr>
          <a:xfrm>
            <a:off x="0" y="274638"/>
            <a:ext cx="9144000" cy="1143000"/>
          </a:xfrm>
          <a:solidFill>
            <a:schemeClr val="accent1">
              <a:lumMod val="20000"/>
              <a:lumOff val="80000"/>
            </a:schemeClr>
          </a:solidFill>
        </p:spPr>
        <p:txBody>
          <a:bodyPr/>
          <a:lstStyle/>
          <a:p>
            <a:r>
              <a:rPr lang="sr-Cyrl-CS" b="1" spc="600" dirty="0" smtClean="0">
                <a:ln w="18000">
                  <a:solidFill>
                    <a:schemeClr val="accent1">
                      <a:lumMod val="50000"/>
                    </a:schemeClr>
                  </a:solidFill>
                  <a:prstDash val="solid"/>
                  <a:miter lim="800000"/>
                </a:ln>
                <a:noFill/>
                <a:effectLst>
                  <a:outerShdw blurRad="25500" dist="23000" dir="7020000" algn="tl">
                    <a:srgbClr val="000000">
                      <a:alpha val="50000"/>
                    </a:srgbClr>
                  </a:outerShdw>
                </a:effectLst>
              </a:rPr>
              <a:t>History</a:t>
            </a:r>
            <a:endParaRPr lang="en-US" b="1" spc="600" dirty="0">
              <a:ln w="18000">
                <a:solidFill>
                  <a:schemeClr val="accent1">
                    <a:lumMod val="50000"/>
                  </a:schemeClr>
                </a:solidFill>
                <a:prstDash val="solid"/>
                <a:miter lim="800000"/>
              </a:ln>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endParaRPr lang="en-US" altLang="en-US" smtClean="0"/>
          </a:p>
        </p:txBody>
      </p:sp>
      <p:sp>
        <p:nvSpPr>
          <p:cNvPr id="47107" name="Content Placeholder 2"/>
          <p:cNvSpPr>
            <a:spLocks noGrp="1"/>
          </p:cNvSpPr>
          <p:nvPr>
            <p:ph idx="1"/>
          </p:nvPr>
        </p:nvSpPr>
        <p:spPr/>
        <p:txBody>
          <a:bodyPr/>
          <a:lstStyle/>
          <a:p>
            <a:pPr eaLnBrk="1" hangingPunct="1"/>
            <a:endParaRPr lang="en-US" altLang="en-US" smtClean="0"/>
          </a:p>
        </p:txBody>
      </p:sp>
      <p:pic>
        <p:nvPicPr>
          <p:cNvPr id="4710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022600"/>
            <a:ext cx="7162800" cy="353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9"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875"/>
            <a:ext cx="8304213"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 Diagonal Corner Rectangle 5"/>
          <p:cNvSpPr/>
          <p:nvPr/>
        </p:nvSpPr>
        <p:spPr>
          <a:xfrm>
            <a:off x="-685800" y="4068763"/>
            <a:ext cx="1143000" cy="2057400"/>
          </a:xfrm>
          <a:prstGeom prst="round2DiagRect">
            <a:avLst/>
          </a:prstGeom>
          <a:effectLst>
            <a:innerShdw blurRad="63500" dist="50800" dir="13500000">
              <a:schemeClr val="accent6">
                <a:lumMod val="60000"/>
                <a:lumOff val="40000"/>
                <a:alpha val="0"/>
              </a:schemeClr>
            </a:innerShdw>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pitchFamily="-100" charset="-128"/>
              </a:defRPr>
            </a:lvl1pPr>
            <a:lvl2pPr marL="37931725" indent="-37474525" eaLnBrk="0" hangingPunct="0">
              <a:defRPr sz="2400">
                <a:solidFill>
                  <a:schemeClr val="tx1"/>
                </a:solidFill>
                <a:latin typeface="Arial" charset="0"/>
                <a:ea typeface="ＭＳ Ｐゴシック" pitchFamily="-100" charset="-128"/>
              </a:defRPr>
            </a:lvl2pPr>
            <a:lvl3pPr eaLnBrk="0" hangingPunct="0">
              <a:defRPr sz="2400">
                <a:solidFill>
                  <a:schemeClr val="tx1"/>
                </a:solidFill>
                <a:latin typeface="Arial" charset="0"/>
                <a:ea typeface="ＭＳ Ｐゴシック" pitchFamily="-100" charset="-128"/>
              </a:defRPr>
            </a:lvl3pPr>
            <a:lvl4pPr eaLnBrk="0" hangingPunct="0">
              <a:defRPr sz="2400">
                <a:solidFill>
                  <a:schemeClr val="tx1"/>
                </a:solidFill>
                <a:latin typeface="Arial" charset="0"/>
                <a:ea typeface="ＭＳ Ｐゴシック" pitchFamily="-100" charset="-128"/>
              </a:defRPr>
            </a:lvl4pPr>
            <a:lvl5pPr eaLnBrk="0" hangingPunct="0">
              <a:defRPr sz="2400">
                <a:solidFill>
                  <a:schemeClr val="tx1"/>
                </a:solidFill>
                <a:latin typeface="Arial" charset="0"/>
                <a:ea typeface="ＭＳ Ｐゴシック" pitchFamily="-100" charset="-128"/>
              </a:defRPr>
            </a:lvl5pPr>
            <a:lvl6pPr marL="457200" eaLnBrk="0" fontAlgn="base" hangingPunct="0">
              <a:spcBef>
                <a:spcPct val="0"/>
              </a:spcBef>
              <a:spcAft>
                <a:spcPct val="0"/>
              </a:spcAft>
              <a:defRPr sz="2400">
                <a:solidFill>
                  <a:schemeClr val="tx1"/>
                </a:solidFill>
                <a:latin typeface="Arial" charset="0"/>
                <a:ea typeface="ＭＳ Ｐゴシック" pitchFamily="-100" charset="-128"/>
              </a:defRPr>
            </a:lvl6pPr>
            <a:lvl7pPr marL="914400" eaLnBrk="0" fontAlgn="base" hangingPunct="0">
              <a:spcBef>
                <a:spcPct val="0"/>
              </a:spcBef>
              <a:spcAft>
                <a:spcPct val="0"/>
              </a:spcAft>
              <a:defRPr sz="2400">
                <a:solidFill>
                  <a:schemeClr val="tx1"/>
                </a:solidFill>
                <a:latin typeface="Arial" charset="0"/>
                <a:ea typeface="ＭＳ Ｐゴシック" pitchFamily="-100" charset="-128"/>
              </a:defRPr>
            </a:lvl7pPr>
            <a:lvl8pPr marL="1371600" eaLnBrk="0" fontAlgn="base" hangingPunct="0">
              <a:spcBef>
                <a:spcPct val="0"/>
              </a:spcBef>
              <a:spcAft>
                <a:spcPct val="0"/>
              </a:spcAft>
              <a:defRPr sz="2400">
                <a:solidFill>
                  <a:schemeClr val="tx1"/>
                </a:solidFill>
                <a:latin typeface="Arial" charset="0"/>
                <a:ea typeface="ＭＳ Ｐゴシック" pitchFamily="-100" charset="-128"/>
              </a:defRPr>
            </a:lvl8pPr>
            <a:lvl9pPr marL="1828800" eaLnBrk="0" fontAlgn="base" hangingPunct="0">
              <a:spcBef>
                <a:spcPct val="0"/>
              </a:spcBef>
              <a:spcAft>
                <a:spcPct val="0"/>
              </a:spcAft>
              <a:defRPr sz="2400">
                <a:solidFill>
                  <a:schemeClr val="tx1"/>
                </a:solidFill>
                <a:latin typeface="Arial" charset="0"/>
                <a:ea typeface="ＭＳ Ｐゴシック" pitchFamily="-100" charset="-128"/>
              </a:defRPr>
            </a:lvl9pPr>
          </a:lstStyle>
          <a:p>
            <a:pPr algn="ctr" eaLnBrk="1" hangingPunct="1"/>
            <a:endParaRPr lang="en-US" altLang="en-US" sz="1800">
              <a:solidFill>
                <a:srgbClr val="FFFFFF"/>
              </a:solidFill>
              <a:latin typeface="Calibri" pitchFamily="-100"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endParaRPr lang="en-US" altLang="en-US" smtClean="0"/>
          </a:p>
        </p:txBody>
      </p:sp>
      <p:sp>
        <p:nvSpPr>
          <p:cNvPr id="48131" name="Content Placeholder 2"/>
          <p:cNvSpPr>
            <a:spLocks noGrp="1"/>
          </p:cNvSpPr>
          <p:nvPr>
            <p:ph idx="1"/>
          </p:nvPr>
        </p:nvSpPr>
        <p:spPr/>
        <p:txBody>
          <a:bodyPr/>
          <a:lstStyle/>
          <a:p>
            <a:pPr eaLnBrk="1" hangingPunct="1"/>
            <a:endParaRPr lang="en-US" alt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endParaRPr lang="en-US" altLang="en-US" smtClean="0"/>
          </a:p>
        </p:txBody>
      </p:sp>
      <p:sp>
        <p:nvSpPr>
          <p:cNvPr id="49155" name="Content Placeholder 2"/>
          <p:cNvSpPr>
            <a:spLocks noGrp="1"/>
          </p:cNvSpPr>
          <p:nvPr>
            <p:ph idx="1"/>
          </p:nvPr>
        </p:nvSpPr>
        <p:spPr/>
        <p:txBody>
          <a:bodyPr/>
          <a:lstStyle/>
          <a:p>
            <a:pPr eaLnBrk="1" hangingPunct="1"/>
            <a:endParaRPr lang="en-US" alt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endParaRPr lang="en-US" altLang="en-US" smtClean="0"/>
          </a:p>
        </p:txBody>
      </p:sp>
      <p:sp>
        <p:nvSpPr>
          <p:cNvPr id="50179" name="Content Placeholder 2"/>
          <p:cNvSpPr>
            <a:spLocks noGrp="1"/>
          </p:cNvSpPr>
          <p:nvPr>
            <p:ph idx="1"/>
          </p:nvPr>
        </p:nvSpPr>
        <p:spPr/>
        <p:txBody>
          <a:bodyPr/>
          <a:lstStyle/>
          <a:p>
            <a:pPr eaLnBrk="1" hangingPunct="1"/>
            <a:endParaRPr lang="en-US" altLang="en-US" smtClean="0"/>
          </a:p>
        </p:txBody>
      </p:sp>
      <p:pic>
        <p:nvPicPr>
          <p:cNvPr id="5018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74638"/>
            <a:ext cx="82296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1"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074988"/>
            <a:ext cx="7467600" cy="297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endParaRPr lang="en-US" altLang="en-US" smtClean="0"/>
          </a:p>
        </p:txBody>
      </p:sp>
      <p:sp>
        <p:nvSpPr>
          <p:cNvPr id="51203" name="Content Placeholder 2"/>
          <p:cNvSpPr>
            <a:spLocks noGrp="1"/>
          </p:cNvSpPr>
          <p:nvPr>
            <p:ph idx="1"/>
          </p:nvPr>
        </p:nvSpPr>
        <p:spPr/>
        <p:txBody>
          <a:bodyPr/>
          <a:lstStyle/>
          <a:p>
            <a:pPr eaLnBrk="1" hangingPunct="1"/>
            <a:endParaRPr lang="en-US" altLang="en-US" smtClean="0"/>
          </a:p>
        </p:txBody>
      </p:sp>
      <p:pic>
        <p:nvPicPr>
          <p:cNvPr id="5120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633663"/>
            <a:ext cx="7772400" cy="174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endParaRPr lang="en-US" altLang="en-US" smtClean="0"/>
          </a:p>
        </p:txBody>
      </p:sp>
      <p:sp>
        <p:nvSpPr>
          <p:cNvPr id="52227" name="Content Placeholder 2"/>
          <p:cNvSpPr>
            <a:spLocks noGrp="1"/>
          </p:cNvSpPr>
          <p:nvPr>
            <p:ph idx="1"/>
          </p:nvPr>
        </p:nvSpPr>
        <p:spPr/>
        <p:txBody>
          <a:bodyPr/>
          <a:lstStyle/>
          <a:p>
            <a:pPr eaLnBrk="1" hangingPunct="1"/>
            <a:endParaRPr lang="en-US" altLang="en-US" smtClean="0"/>
          </a:p>
        </p:txBody>
      </p:sp>
      <p:pic>
        <p:nvPicPr>
          <p:cNvPr id="52228"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0200"/>
            <a:ext cx="82296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endParaRPr lang="en-US" altLang="en-US" smtClean="0"/>
          </a:p>
        </p:txBody>
      </p:sp>
      <p:sp>
        <p:nvSpPr>
          <p:cNvPr id="3" name="Content Placeholder 2"/>
          <p:cNvSpPr>
            <a:spLocks noGrp="1"/>
          </p:cNvSpPr>
          <p:nvPr>
            <p:ph idx="1"/>
          </p:nvPr>
        </p:nvSpPr>
        <p:spPr/>
        <p:txBody>
          <a:bodyPr>
            <a:normAutofit/>
          </a:bodyPr>
          <a:lstStyle/>
          <a:p>
            <a:pPr eaLnBrk="1" hangingPunct="1">
              <a:lnSpc>
                <a:spcPct val="80000"/>
              </a:lnSpc>
            </a:pPr>
            <a:r>
              <a:rPr lang="en-US" altLang="en-US" sz="3000" smtClean="0"/>
              <a:t>Several systematic reviews compared recombinant gonadotrophin with urinary gonadotrophins (HMG, purified FSH, highly purified FSH) for ovarian hyperstimulation in IVF and ICSI cycles and these reported conflicting results. Each of these reviews used different inclusion and exclusion criteria for trials. Our aim in producing this review was to bring together all randomised studies in this field under common inclusion criteria with consistent and valid statistical methods.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endParaRPr lang="en-US" altLang="en-US" smtClean="0"/>
          </a:p>
        </p:txBody>
      </p:sp>
      <p:sp>
        <p:nvSpPr>
          <p:cNvPr id="3" name="Content Placeholder 2"/>
          <p:cNvSpPr>
            <a:spLocks noGrp="1"/>
          </p:cNvSpPr>
          <p:nvPr>
            <p:ph idx="1"/>
          </p:nvPr>
        </p:nvSpPr>
        <p:spPr/>
        <p:txBody>
          <a:bodyPr>
            <a:normAutofit/>
          </a:bodyPr>
          <a:lstStyle/>
          <a:p>
            <a:pPr eaLnBrk="1" hangingPunct="1">
              <a:lnSpc>
                <a:spcPct val="80000"/>
              </a:lnSpc>
            </a:pPr>
            <a:r>
              <a:rPr lang="en-US" altLang="en-US" sz="2500" smtClean="0"/>
              <a:t>We included 42 trials with a total of 9606 couples. Comparing rFSH to all other gonadotrophins combined, irrespective of the down-regulation protocol used, did not result in any evidence of a statistically significant difference in live birth rate (28 trials, 7339 couples, odds ratio (OR) 0.97, 95% CI 0.87 to 1.08). This suggests that for a group with a 25% live birth rate using urinary gonadotrophins the rate would be between 22.5% and 26.5% using rFSH. There was also no evidence of a difference in the OHSS rate (32 trials, 7740 couples, OR 1.18, 95% CI 0.86 to 1.61). This means that for a group with 2% risk of OHSS using urinary gonadotrophins, the risk would be between 1.7% and 3.2% using rFSH.</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endParaRPr lang="en-US" altLang="en-US" smtClean="0"/>
          </a:p>
        </p:txBody>
      </p:sp>
      <p:sp>
        <p:nvSpPr>
          <p:cNvPr id="3" name="Content Placeholder 2"/>
          <p:cNvSpPr>
            <a:spLocks noGrp="1"/>
          </p:cNvSpPr>
          <p:nvPr>
            <p:ph idx="1"/>
          </p:nvPr>
        </p:nvSpPr>
        <p:spPr/>
        <p:txBody>
          <a:bodyPr>
            <a:normAutofit/>
          </a:bodyPr>
          <a:lstStyle/>
          <a:p>
            <a:pPr eaLnBrk="1" hangingPunct="1">
              <a:lnSpc>
                <a:spcPct val="80000"/>
              </a:lnSpc>
            </a:pPr>
            <a:r>
              <a:rPr lang="en-US" altLang="en-US" sz="3000" smtClean="0"/>
              <a:t>When different urinary gonadotrophins were considered separately, there were significantly fewer live births after rFSH than HMG (11 trials, N=3197, OR 0.84, 95% CI 0.72 to 0.99). This means that for a live birth rate of 25% using HMG, use of rFSH instead would be expected to result in a rate between 19% and 25%. There was no evidence of a difference in live births when rFSH was compared with FSH-P (5 trials, N=1430, OR 1.26, 95% CI 0.96 to 1.64) or when rFSH was compared with FSH-HP (13 trials, N=2712; OR 1.03, 95% CI 0.86 to 1.22).</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endParaRPr lang="en-US" altLang="en-US" smtClean="0"/>
          </a:p>
        </p:txBody>
      </p:sp>
      <p:sp>
        <p:nvSpPr>
          <p:cNvPr id="60419" name="Content Placeholder 2"/>
          <p:cNvSpPr>
            <a:spLocks noGrp="1"/>
          </p:cNvSpPr>
          <p:nvPr>
            <p:ph idx="1"/>
          </p:nvPr>
        </p:nvSpPr>
        <p:spPr/>
        <p:txBody>
          <a:bodyPr/>
          <a:lstStyle/>
          <a:p>
            <a:pPr eaLnBrk="1" hangingPunct="1"/>
            <a:r>
              <a:rPr lang="en-US" altLang="en-US" smtClean="0"/>
              <a:t>Clinical choice of gonadotrophin should depend on availability, convenience and costs. Differences between urinary gonadotrophins were considered unlikely to be clinically significant. </a:t>
            </a:r>
          </a:p>
          <a:p>
            <a:pPr eaLnBrk="1" hangingPunct="1"/>
            <a:r>
              <a:rPr lang="en-US" altLang="en-US" smtClean="0"/>
              <a:t>Further research on these comparisons is unlikely to identify substantive differences in effectiveness or safety.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274638"/>
            <a:ext cx="9144000" cy="1143000"/>
          </a:xfrm>
          <a:solidFill>
            <a:schemeClr val="accent1">
              <a:lumMod val="20000"/>
              <a:lumOff val="80000"/>
            </a:schemeClr>
          </a:solidFill>
          <a:ln>
            <a:noFill/>
          </a:ln>
        </p:spPr>
        <p:txBody>
          <a:bodyPr/>
          <a:lstStyle/>
          <a:p>
            <a:pPr eaLnBrk="1" hangingPunct="1"/>
            <a:r>
              <a:rPr lang="en-US" altLang="en-US" b="1" spc="600" dirty="0" smtClean="0">
                <a:ln w="18000">
                  <a:solidFill>
                    <a:schemeClr val="tx2">
                      <a:lumMod val="60000"/>
                      <a:lumOff val="40000"/>
                    </a:schemeClr>
                  </a:solidFill>
                  <a:prstDash val="solid"/>
                  <a:miter lim="800000"/>
                </a:ln>
                <a:noFill/>
                <a:effectLst>
                  <a:outerShdw blurRad="25500" dist="23000" dir="7020000" algn="tl">
                    <a:srgbClr val="000000">
                      <a:alpha val="50000"/>
                    </a:srgbClr>
                  </a:outerShdw>
                </a:effectLst>
              </a:rPr>
              <a:t>History</a:t>
            </a:r>
          </a:p>
        </p:txBody>
      </p:sp>
      <p:sp>
        <p:nvSpPr>
          <p:cNvPr id="17411" name="Content Placeholder 2"/>
          <p:cNvSpPr>
            <a:spLocks noGrp="1"/>
          </p:cNvSpPr>
          <p:nvPr>
            <p:ph idx="1"/>
          </p:nvPr>
        </p:nvSpPr>
        <p:spPr/>
        <p:txBody>
          <a:bodyPr/>
          <a:lstStyle/>
          <a:p>
            <a:pPr eaLnBrk="1" hangingPunct="1"/>
            <a:r>
              <a:rPr lang="en-US" altLang="en-US" sz="2800" b="1" dirty="0" smtClean="0">
                <a:solidFill>
                  <a:srgbClr val="0000FF"/>
                </a:solidFill>
                <a:latin typeface="Arial" charset="0"/>
                <a:ea typeface="Times" pitchFamily="-100" charset="0"/>
              </a:rPr>
              <a:t>Since </a:t>
            </a:r>
            <a:r>
              <a:rPr lang="en-US" altLang="en-US" sz="2800" dirty="0" smtClean="0">
                <a:solidFill>
                  <a:srgbClr val="0000FF"/>
                </a:solidFill>
                <a:latin typeface="Arial" charset="0"/>
                <a:ea typeface="Times" pitchFamily="-100" charset="0"/>
              </a:rPr>
              <a:t>1980’s</a:t>
            </a:r>
            <a:r>
              <a:rPr lang="sr-Cyrl-CS" altLang="en-US" sz="2800" dirty="0" smtClean="0">
                <a:solidFill>
                  <a:srgbClr val="0000FF"/>
                </a:solidFill>
                <a:latin typeface="Arial" charset="0"/>
                <a:ea typeface="Times" pitchFamily="-100" charset="0"/>
              </a:rPr>
              <a:t> (</a:t>
            </a:r>
            <a:r>
              <a:rPr lang="sr-Cyrl-CS" altLang="en-US" sz="2800" b="1" dirty="0" smtClean="0">
                <a:solidFill>
                  <a:srgbClr val="0000FF"/>
                </a:solidFill>
                <a:latin typeface="Arial" charset="0"/>
                <a:ea typeface="Times" pitchFamily="-100" charset="0"/>
              </a:rPr>
              <a:t>second generation</a:t>
            </a:r>
            <a:r>
              <a:rPr lang="sr-Cyrl-CS" altLang="en-US" sz="2800" dirty="0" smtClean="0">
                <a:solidFill>
                  <a:srgbClr val="0000FF"/>
                </a:solidFill>
                <a:latin typeface="Arial" charset="0"/>
                <a:ea typeface="Times" pitchFamily="-100" charset="0"/>
              </a:rPr>
              <a:t>)</a:t>
            </a:r>
            <a:r>
              <a:rPr lang="en-US" altLang="en-US" sz="2800" dirty="0" smtClean="0">
                <a:solidFill>
                  <a:srgbClr val="0000FF"/>
                </a:solidFill>
                <a:latin typeface="Arial" charset="0"/>
                <a:ea typeface="Times" pitchFamily="-100" charset="0"/>
              </a:rPr>
              <a:t>, a variety of urinary </a:t>
            </a:r>
            <a:r>
              <a:rPr lang="en-US" altLang="en-US" sz="2800" dirty="0" err="1" smtClean="0">
                <a:solidFill>
                  <a:srgbClr val="0000FF"/>
                </a:solidFill>
                <a:latin typeface="Arial" charset="0"/>
                <a:ea typeface="Times" pitchFamily="-100" charset="0"/>
              </a:rPr>
              <a:t>gonadotrophins</a:t>
            </a:r>
            <a:r>
              <a:rPr lang="en-US" altLang="en-US" sz="2800" dirty="0" smtClean="0">
                <a:solidFill>
                  <a:srgbClr val="0000FF"/>
                </a:solidFill>
                <a:latin typeface="Arial" charset="0"/>
                <a:ea typeface="Times" pitchFamily="-100" charset="0"/>
              </a:rPr>
              <a:t> have been produced, such as purified FSH(FSH-P) which contains less than one international unit (IU) of LH per 75 IU of FSH </a:t>
            </a:r>
            <a:endParaRPr lang="sr-Cyrl-CS" altLang="en-US" sz="2800" dirty="0" smtClean="0">
              <a:solidFill>
                <a:srgbClr val="0000FF"/>
              </a:solidFill>
              <a:latin typeface="Arial" charset="0"/>
              <a:ea typeface="Times" pitchFamily="-100" charset="0"/>
            </a:endParaRPr>
          </a:p>
          <a:p>
            <a:pPr lvl="2" eaLnBrk="1" hangingPunct="1"/>
            <a:endParaRPr lang="en-US" altLang="en-US" sz="2000" dirty="0" smtClean="0">
              <a:solidFill>
                <a:srgbClr val="0000FF"/>
              </a:solidFill>
              <a:latin typeface="Arial" charset="0"/>
              <a:ea typeface="Times" pitchFamily="-100" charset="0"/>
            </a:endParaRPr>
          </a:p>
          <a:p>
            <a:pPr eaLnBrk="1" hangingPunct="1"/>
            <a:r>
              <a:rPr lang="en-US" altLang="en-US" sz="2800" b="1" dirty="0" smtClean="0">
                <a:solidFill>
                  <a:srgbClr val="0000FF"/>
                </a:solidFill>
                <a:latin typeface="Arial" charset="0"/>
                <a:ea typeface="Times" pitchFamily="-100" charset="0"/>
              </a:rPr>
              <a:t>Third generation </a:t>
            </a:r>
            <a:r>
              <a:rPr lang="en-US" altLang="en-US" sz="2800" dirty="0" smtClean="0">
                <a:solidFill>
                  <a:srgbClr val="0000FF"/>
                </a:solidFill>
                <a:latin typeface="Arial" charset="0"/>
                <a:ea typeface="Times" pitchFamily="-100" charset="0"/>
              </a:rPr>
              <a:t>of urinary </a:t>
            </a:r>
            <a:r>
              <a:rPr lang="en-US" altLang="en-US" sz="2800" dirty="0" err="1" smtClean="0">
                <a:solidFill>
                  <a:srgbClr val="0000FF"/>
                </a:solidFill>
                <a:latin typeface="Arial" charset="0"/>
                <a:ea typeface="Times" pitchFamily="-100" charset="0"/>
              </a:rPr>
              <a:t>gonadotrophins</a:t>
            </a:r>
            <a:r>
              <a:rPr lang="en-US" altLang="en-US" sz="2800" dirty="0" smtClean="0">
                <a:solidFill>
                  <a:srgbClr val="0000FF"/>
                </a:solidFill>
                <a:latin typeface="Arial" charset="0"/>
                <a:ea typeface="Times" pitchFamily="-100" charset="0"/>
              </a:rPr>
              <a:t> was highly purified FSH (FSH-HP) with less than 0.1 IU of LH per 75 IU of FSH</a:t>
            </a:r>
            <a:r>
              <a:rPr lang="en-US" altLang="en-US" dirty="0" smtClean="0">
                <a:solidFill>
                  <a:srgbClr val="0000FF"/>
                </a:solidFill>
                <a:latin typeface="Arial" charset="0"/>
                <a:ea typeface="Times" pitchFamily="-100" charset="0"/>
              </a:rPr>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endParaRPr lang="en-US" altLang="en-US" smtClean="0"/>
          </a:p>
        </p:txBody>
      </p:sp>
      <p:sp>
        <p:nvSpPr>
          <p:cNvPr id="62467" name="Content Placeholder 2"/>
          <p:cNvSpPr>
            <a:spLocks noGrp="1"/>
          </p:cNvSpPr>
          <p:nvPr>
            <p:ph idx="1"/>
          </p:nvPr>
        </p:nvSpPr>
        <p:spPr/>
        <p:txBody>
          <a:bodyPr/>
          <a:lstStyle/>
          <a:p>
            <a:pPr eaLnBrk="1" hangingPunct="1"/>
            <a:endParaRPr lang="en-US" altLang="en-US" smtClean="0"/>
          </a:p>
        </p:txBody>
      </p:sp>
      <p:pic>
        <p:nvPicPr>
          <p:cNvPr id="6246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3900" y="1789113"/>
            <a:ext cx="7962900" cy="389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endParaRPr lang="en-US" altLang="en-US" smtClean="0"/>
          </a:p>
        </p:txBody>
      </p:sp>
      <p:sp>
        <p:nvSpPr>
          <p:cNvPr id="63491" name="Content Placeholder 2"/>
          <p:cNvSpPr>
            <a:spLocks noGrp="1"/>
          </p:cNvSpPr>
          <p:nvPr>
            <p:ph idx="1"/>
          </p:nvPr>
        </p:nvSpPr>
        <p:spPr/>
        <p:txBody>
          <a:bodyPr/>
          <a:lstStyle/>
          <a:p>
            <a:pPr eaLnBrk="1" hangingPunct="1"/>
            <a:endParaRPr lang="en-US" altLang="en-US" smtClean="0"/>
          </a:p>
        </p:txBody>
      </p:sp>
      <p:pic>
        <p:nvPicPr>
          <p:cNvPr id="6349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90688"/>
            <a:ext cx="8089900" cy="410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endParaRPr lang="en-US" altLang="en-US" smtClean="0"/>
          </a:p>
        </p:txBody>
      </p:sp>
      <p:sp>
        <p:nvSpPr>
          <p:cNvPr id="64515" name="Content Placeholder 2"/>
          <p:cNvSpPr>
            <a:spLocks noGrp="1"/>
          </p:cNvSpPr>
          <p:nvPr>
            <p:ph idx="1"/>
          </p:nvPr>
        </p:nvSpPr>
        <p:spPr/>
        <p:txBody>
          <a:bodyPr/>
          <a:lstStyle/>
          <a:p>
            <a:pPr eaLnBrk="1" hangingPunct="1"/>
            <a:endParaRPr lang="en-US" altLang="en-US" smtClean="0"/>
          </a:p>
        </p:txBody>
      </p:sp>
      <p:pic>
        <p:nvPicPr>
          <p:cNvPr id="6451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152650"/>
            <a:ext cx="792480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298950"/>
            <a:ext cx="81534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endParaRPr lang="en-US" altLang="en-US" smtClean="0"/>
          </a:p>
        </p:txBody>
      </p:sp>
      <p:sp>
        <p:nvSpPr>
          <p:cNvPr id="24579" name="Content Placeholder 2"/>
          <p:cNvSpPr>
            <a:spLocks noGrp="1"/>
          </p:cNvSpPr>
          <p:nvPr>
            <p:ph idx="1"/>
          </p:nvPr>
        </p:nvSpPr>
        <p:spPr/>
        <p:txBody>
          <a:bodyPr/>
          <a:lstStyle/>
          <a:p>
            <a:pPr eaLnBrk="1" hangingPunct="1">
              <a:buSzPts val="3200"/>
            </a:pPr>
            <a:r>
              <a:rPr lang="en-US" altLang="en-US" sz="2800" smtClean="0">
                <a:solidFill>
                  <a:srgbClr val="000000"/>
                </a:solidFill>
                <a:latin typeface="Arial" charset="0"/>
                <a:ea typeface="Times" pitchFamily="-100" charset="0"/>
              </a:rPr>
              <a:t>This suggests that for a group with a 25% live birth rate using urinary gonadotrophins would be between 22.5% and 26.5% using rFSH. There was also no evidence of a difference in the OHSS rate (32 trials, 7740 couples, OR 1.18, 95% CI 0.86 to 1.61). This means that for a group with 2% risk of OHSS using urinary gonadotrophins, the risk</a:t>
            </a:r>
          </a:p>
          <a:p>
            <a:pPr eaLnBrk="1" hangingPunct="1">
              <a:buSzPts val="3200"/>
            </a:pPr>
            <a:r>
              <a:rPr lang="en-US" altLang="en-US" sz="2800" smtClean="0">
                <a:solidFill>
                  <a:srgbClr val="000000"/>
                </a:solidFill>
                <a:latin typeface="Arial" charset="0"/>
                <a:ea typeface="Times" pitchFamily="-100" charset="0"/>
              </a:rPr>
              <a:t>would be between 1.7% and 3.2% using rFSH.</a:t>
            </a:r>
          </a:p>
          <a:p>
            <a:pPr eaLnBrk="1" hangingPunct="1">
              <a:buSzPts val="3200"/>
            </a:pPr>
            <a:r>
              <a:rPr lang="en-US" altLang="en-US" sz="2800" smtClean="0">
                <a:solidFill>
                  <a:srgbClr val="000000"/>
                </a:solidFill>
                <a:latin typeface="Arial" charset="0"/>
                <a:ea typeface="Times" pitchFamily="-100" charset="0"/>
              </a:rPr>
              <a:t>When different urinary gonadotrophins were considered separately, there were significantly fewer live births after rFSH than HMG (11</a:t>
            </a:r>
          </a:p>
          <a:p>
            <a:pPr eaLnBrk="1" hangingPunct="1">
              <a:buSzPts val="3200"/>
            </a:pPr>
            <a:r>
              <a:rPr lang="en-US" altLang="en-US" sz="2800" smtClean="0">
                <a:solidFill>
                  <a:srgbClr val="000000"/>
                </a:solidFill>
                <a:latin typeface="Arial" charset="0"/>
                <a:ea typeface="Times" pitchFamily="-100" charset="0"/>
              </a:rPr>
              <a:t>trials, N=3197, OR 0.84, 95% CI 0.72 to 0.99). This means that for a live birth rate of 25% using HMG, use of rFSH instead would</a:t>
            </a:r>
          </a:p>
          <a:p>
            <a:pPr eaLnBrk="1" hangingPunct="1">
              <a:buSzPts val="3200"/>
            </a:pPr>
            <a:r>
              <a:rPr lang="en-US" altLang="en-US" sz="2800" smtClean="0">
                <a:solidFill>
                  <a:srgbClr val="000000"/>
                </a:solidFill>
                <a:latin typeface="Arial" charset="0"/>
                <a:ea typeface="Times" pitchFamily="-100" charset="0"/>
              </a:rPr>
              <a:t>be expected to result in a rate between 19% and 25%. There was no evidence of a difference in live births when rFSH was compared</a:t>
            </a:r>
          </a:p>
          <a:p>
            <a:pPr eaLnBrk="1" hangingPunct="1">
              <a:buSzPts val="3200"/>
            </a:pPr>
            <a:r>
              <a:rPr lang="en-US" altLang="en-US" sz="2800" smtClean="0">
                <a:solidFill>
                  <a:srgbClr val="000000"/>
                </a:solidFill>
                <a:latin typeface="Arial" charset="0"/>
                <a:ea typeface="Times" pitchFamily="-100" charset="0"/>
              </a:rPr>
              <a:t>with FSH-P (5 trials, N=1430, OR 1.26, 95% CI 0.96 to 1.64) or when rFSH was compared with FSH-HP (13 trials, N=2712; OR</a:t>
            </a:r>
          </a:p>
          <a:p>
            <a:pPr eaLnBrk="1" hangingPunct="1">
              <a:buSzPts val="3200"/>
            </a:pPr>
            <a:r>
              <a:rPr lang="en-US" altLang="en-US" sz="2800" smtClean="0">
                <a:solidFill>
                  <a:srgbClr val="000000"/>
                </a:solidFill>
                <a:latin typeface="Arial" charset="0"/>
                <a:ea typeface="Times" pitchFamily="-100" charset="0"/>
              </a:rPr>
              <a:t>1.03, 95% CI 0.86 to 1.22).</a:t>
            </a:r>
            <a:endParaRPr lang="en-US" altLang="en-US" sz="2800" smtClean="0">
              <a:solidFill>
                <a:srgbClr val="000000"/>
              </a:solidFill>
              <a:latin typeface="Arial" charset="0"/>
              <a:ea typeface="Times" pitchFamily="-100" charset="0"/>
              <a:cs typeface="Arial" charset="0"/>
            </a:endParaRPr>
          </a:p>
          <a:p>
            <a:pPr eaLnBrk="1" hangingPunct="1"/>
            <a:r>
              <a:rPr lang="en-US" altLang="en-US" sz="2800" smtClean="0">
                <a:solidFill>
                  <a:srgbClr val="000000"/>
                </a:solidFill>
                <a:latin typeface="Arial" charset="0"/>
                <a:ea typeface="Times" pitchFamily="-100" charset="0"/>
              </a:rPr>
              <a:t>.</a:t>
            </a:r>
            <a:endParaRPr lang="en-US" altLang="en-US" sz="2800" smtClean="0">
              <a:latin typeface="Arial" charset="0"/>
              <a:cs typeface="Arial" charset="0"/>
            </a:endParaRPr>
          </a:p>
        </p:txBody>
      </p:sp>
    </p:spTree>
    <p:extLst>
      <p:ext uri="{BB962C8B-B14F-4D97-AF65-F5344CB8AC3E}">
        <p14:creationId xmlns:p14="http://schemas.microsoft.com/office/powerpoint/2010/main" val="9522902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solidFill>
                  <a:srgbClr val="000000"/>
                </a:solidFill>
                <a:latin typeface="Arial" charset="0"/>
                <a:ea typeface="Gill Sans" pitchFamily="-100" charset="0"/>
              </a:rPr>
              <a:t>S U M M A R Y</a:t>
            </a:r>
            <a:br>
              <a:rPr lang="en-US" altLang="en-US" smtClean="0">
                <a:solidFill>
                  <a:srgbClr val="000000"/>
                </a:solidFill>
                <a:latin typeface="Arial" charset="0"/>
                <a:ea typeface="Gill Sans" pitchFamily="-100" charset="0"/>
              </a:rPr>
            </a:br>
            <a:endParaRPr lang="en-US" altLang="en-US" smtClean="0"/>
          </a:p>
        </p:txBody>
      </p:sp>
      <p:sp>
        <p:nvSpPr>
          <p:cNvPr id="25603" name="Content Placeholder 2"/>
          <p:cNvSpPr>
            <a:spLocks noGrp="1"/>
          </p:cNvSpPr>
          <p:nvPr>
            <p:ph idx="1"/>
          </p:nvPr>
        </p:nvSpPr>
        <p:spPr/>
        <p:txBody>
          <a:bodyPr/>
          <a:lstStyle/>
          <a:p>
            <a:pPr eaLnBrk="1" hangingPunct="1"/>
            <a:r>
              <a:rPr lang="en-US" altLang="en-US" sz="2400" smtClean="0">
                <a:solidFill>
                  <a:srgbClr val="000000"/>
                </a:solidFill>
                <a:latin typeface="Arial" charset="0"/>
                <a:ea typeface="Gill Sans" pitchFamily="-100" charset="0"/>
              </a:rPr>
              <a:t>Recombinant FSH versus urinary gonadotrophins (HMG, purified FSH, highly purified FSH) for ovarian hyperstimulation in IVF and ICSI cycles</a:t>
            </a:r>
          </a:p>
          <a:p>
            <a:pPr eaLnBrk="1" hangingPunct="1"/>
            <a:r>
              <a:rPr lang="en-US" altLang="en-US" sz="2400" smtClean="0">
                <a:solidFill>
                  <a:srgbClr val="000000"/>
                </a:solidFill>
                <a:latin typeface="Arial" charset="0"/>
                <a:ea typeface="Gill Sans" pitchFamily="-100" charset="0"/>
              </a:rPr>
              <a:t>Several systematic reviews compared recombinant FSH with urinary gonadotrophins (HMG, purified FSH, highly purified FSH) for ovarian hyperstimulation in IVF and ICSI cycles and these reported conflicting results. </a:t>
            </a:r>
          </a:p>
          <a:p>
            <a:pPr eaLnBrk="1" hangingPunct="1"/>
            <a:r>
              <a:rPr lang="en-US" altLang="en-US" sz="2400" smtClean="0">
                <a:solidFill>
                  <a:srgbClr val="000000"/>
                </a:solidFill>
                <a:latin typeface="Arial" charset="0"/>
                <a:ea typeface="Gill Sans" pitchFamily="-100" charset="0"/>
              </a:rPr>
              <a:t>We included 42 trials with in total 9606 couples. Comparing rFSH with urinary gonadotrophins overall did not result in any difference in live birth rate, OHSS or any of the other outcomes. Comparing rFSH with HMG/HP-HMG resulted in a significantly lower live birth rate in the rFSH group though differences were small. There was no proof of a difference in live birth when comparing rFSH with FSH-P or with FSH-HP. We may conclude that all these gonadotrophins are equally effective and safe, and that further trials are unwarranted.</a:t>
            </a:r>
            <a:endParaRPr lang="en-US" altLang="en-US" sz="2400" smtClean="0">
              <a:latin typeface="Arial" charset="0"/>
              <a:ea typeface="Gill Sans" pitchFamily="-100" charset="0"/>
              <a:cs typeface="Arial" charset="0"/>
            </a:endParaRPr>
          </a:p>
        </p:txBody>
      </p:sp>
    </p:spTree>
    <p:extLst>
      <p:ext uri="{BB962C8B-B14F-4D97-AF65-F5344CB8AC3E}">
        <p14:creationId xmlns:p14="http://schemas.microsoft.com/office/powerpoint/2010/main" val="7238587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solidFill>
                  <a:srgbClr val="000000"/>
                </a:solidFill>
                <a:latin typeface="Arial" charset="0"/>
                <a:ea typeface="Gill Sans" pitchFamily="-100" charset="0"/>
              </a:rPr>
              <a:t>S U M M A R Y</a:t>
            </a:r>
            <a:br>
              <a:rPr lang="en-US" altLang="en-US" smtClean="0">
                <a:solidFill>
                  <a:srgbClr val="000000"/>
                </a:solidFill>
                <a:latin typeface="Arial" charset="0"/>
                <a:ea typeface="Gill Sans" pitchFamily="-100" charset="0"/>
              </a:rPr>
            </a:br>
            <a:endParaRPr lang="en-US" altLang="en-US" smtClean="0"/>
          </a:p>
        </p:txBody>
      </p:sp>
      <p:sp>
        <p:nvSpPr>
          <p:cNvPr id="26627" name="Content Placeholder 2"/>
          <p:cNvSpPr>
            <a:spLocks noGrp="1"/>
          </p:cNvSpPr>
          <p:nvPr>
            <p:ph idx="1"/>
          </p:nvPr>
        </p:nvSpPr>
        <p:spPr/>
        <p:txBody>
          <a:bodyPr/>
          <a:lstStyle/>
          <a:p>
            <a:pPr eaLnBrk="1" hangingPunct="1"/>
            <a:r>
              <a:rPr lang="en-US" altLang="en-US" sz="2400" smtClean="0">
                <a:solidFill>
                  <a:srgbClr val="000000"/>
                </a:solidFill>
                <a:latin typeface="Arial" charset="0"/>
                <a:ea typeface="Gill Sans" pitchFamily="-100" charset="0"/>
              </a:rPr>
              <a:t>Recombinant FSH versus urinary gonadotrophins (HMG, purified FSH, highly purified FSH) for ovarian hyperstimulation in IVF and ICSI cycles</a:t>
            </a:r>
          </a:p>
          <a:p>
            <a:pPr eaLnBrk="1" hangingPunct="1"/>
            <a:r>
              <a:rPr lang="en-US" altLang="en-US" sz="2400" smtClean="0">
                <a:solidFill>
                  <a:srgbClr val="000000"/>
                </a:solidFill>
                <a:latin typeface="Arial" charset="0"/>
                <a:ea typeface="Gill Sans" pitchFamily="-100" charset="0"/>
              </a:rPr>
              <a:t>Several systematic reviews compared recombinant FSH with urinary gonadotrophins (HMG, purified FSH, highly purified FSH) for ovarian hyperstimulation in IVF and ICSI cycles and these reported conflicting results. We included 42 trials with in total 9606 couples. Comparing rFSH with urinary gonadotrophins overall did not result in any difference in live birth rate, OHSS or any of the</a:t>
            </a:r>
          </a:p>
          <a:p>
            <a:pPr eaLnBrk="1" hangingPunct="1"/>
            <a:r>
              <a:rPr lang="en-US" altLang="en-US" sz="2400" smtClean="0">
                <a:solidFill>
                  <a:srgbClr val="000000"/>
                </a:solidFill>
                <a:latin typeface="Arial" charset="0"/>
                <a:ea typeface="Gill Sans" pitchFamily="-100" charset="0"/>
              </a:rPr>
              <a:t>other outcomes. Comparing rFSH with HMG/HP-HMG resulted in a significantly lower live birth rate in the rFSH group though differences were small. There was no proof of a difference in live birth when comparing rFSH with FSH-P or with FSH-HP. We may conclude that all these gonadotrophins are equally effective and safe, and that further trials are unwarranted.</a:t>
            </a:r>
            <a:endParaRPr lang="en-US" altLang="en-US" sz="2400" smtClean="0">
              <a:latin typeface="Arial" charset="0"/>
              <a:ea typeface="Gill Sans" pitchFamily="-100" charset="0"/>
              <a:cs typeface="Arial" charset="0"/>
            </a:endParaRPr>
          </a:p>
        </p:txBody>
      </p:sp>
    </p:spTree>
    <p:extLst>
      <p:ext uri="{BB962C8B-B14F-4D97-AF65-F5344CB8AC3E}">
        <p14:creationId xmlns:p14="http://schemas.microsoft.com/office/powerpoint/2010/main" val="1125020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pPr eaLnBrk="1" hangingPunct="1"/>
            <a:r>
              <a:rPr lang="en-US" altLang="en-US" sz="2400" b="1" smtClean="0">
                <a:solidFill>
                  <a:srgbClr val="0000FF"/>
                </a:solidFill>
                <a:latin typeface="Helvetica" pitchFamily="-100" charset="0"/>
                <a:ea typeface="Times" pitchFamily="-100" charset="0"/>
              </a:rPr>
              <a:t>Prion transmission in blood and urine: what are implications for recombinant and urinary derived gonadotrophins</a:t>
            </a:r>
            <a:r>
              <a:rPr lang="en-US" altLang="en-US" sz="3200" b="1" smtClean="0">
                <a:solidFill>
                  <a:srgbClr val="8EB4E3"/>
                </a:solidFill>
                <a:latin typeface="Helvetica" pitchFamily="-100" charset="0"/>
                <a:ea typeface="Times" pitchFamily="-100" charset="0"/>
              </a:rPr>
              <a:t>?</a:t>
            </a:r>
            <a:endParaRPr lang="en-US" altLang="en-US" sz="3200" b="1" smtClean="0">
              <a:solidFill>
                <a:srgbClr val="8EB4E3"/>
              </a:solidFill>
              <a:latin typeface="Helvetica" pitchFamily="-100" charset="0"/>
              <a:cs typeface="Helvetica" pitchFamily="-100" charset="0"/>
            </a:endParaRPr>
          </a:p>
        </p:txBody>
      </p:sp>
      <p:sp>
        <p:nvSpPr>
          <p:cNvPr id="3" name="Content Placeholder 2"/>
          <p:cNvSpPr>
            <a:spLocks noGrp="1"/>
          </p:cNvSpPr>
          <p:nvPr>
            <p:ph idx="1"/>
          </p:nvPr>
        </p:nvSpPr>
        <p:spPr>
          <a:xfrm>
            <a:off x="0" y="1600200"/>
            <a:ext cx="9144000" cy="4525963"/>
          </a:xfrm>
        </p:spPr>
        <p:txBody>
          <a:bodyPr/>
          <a:lstStyle/>
          <a:p>
            <a:pPr algn="ctr" eaLnBrk="1" hangingPunct="1"/>
            <a:r>
              <a:rPr lang="en-US" altLang="en-US" sz="2400" b="1" i="1" smtClean="0">
                <a:solidFill>
                  <a:srgbClr val="FF0000"/>
                </a:solidFill>
                <a:latin typeface="Times" pitchFamily="-100" charset="0"/>
                <a:cs typeface="Times" pitchFamily="-100" charset="0"/>
              </a:rPr>
              <a:t>Human Reproduction Vol.17, No.10 pp. 2501–2508, 2002</a:t>
            </a:r>
          </a:p>
          <a:p>
            <a:pPr eaLnBrk="1" hangingPunct="1"/>
            <a:r>
              <a:rPr lang="en-US" altLang="en-US" sz="2400" b="1" smtClean="0">
                <a:solidFill>
                  <a:srgbClr val="0000FF"/>
                </a:solidFill>
                <a:latin typeface="Helvetica" pitchFamily="-100" charset="0"/>
                <a:ea typeface="Times" pitchFamily="-100" charset="0"/>
              </a:rPr>
              <a:t>Production of human menopausal and recombinant gonadotrophin preparations for use in ovarian stimulation protocols in fertility needs to ensure that  safety of such drugs remains as high as ever</a:t>
            </a:r>
            <a:r>
              <a:rPr lang="en-US" altLang="en-US" sz="2400" b="1" smtClean="0">
                <a:solidFill>
                  <a:srgbClr val="000000"/>
                </a:solidFill>
                <a:latin typeface="Helvetica" pitchFamily="-100" charset="0"/>
                <a:ea typeface="Times" pitchFamily="-100" charset="0"/>
              </a:rPr>
              <a:t>.</a:t>
            </a:r>
          </a:p>
          <a:p>
            <a:pPr lvl="3" eaLnBrk="1" hangingPunct="1"/>
            <a:r>
              <a:rPr lang="en-US" altLang="en-US" sz="1200" b="1" smtClean="0">
                <a:solidFill>
                  <a:srgbClr val="000000"/>
                </a:solidFill>
                <a:latin typeface="Helvetica" pitchFamily="-100" charset="0"/>
                <a:ea typeface="Times" pitchFamily="-100" charset="0"/>
              </a:rPr>
              <a:t> </a:t>
            </a:r>
          </a:p>
          <a:p>
            <a:pPr eaLnBrk="1" hangingPunct="1"/>
            <a:r>
              <a:rPr lang="en-US" altLang="en-US" sz="2400" b="1" smtClean="0">
                <a:solidFill>
                  <a:srgbClr val="000090"/>
                </a:solidFill>
                <a:latin typeface="Helvetica" pitchFamily="-100" charset="0"/>
                <a:ea typeface="Times" pitchFamily="-100" charset="0"/>
              </a:rPr>
              <a:t>Recombinant preparations utilize fetal calf serum or other animal sera or proteins as part of a culture medium during production</a:t>
            </a:r>
            <a:r>
              <a:rPr lang="en-US" altLang="en-US" sz="2400" b="1" smtClean="0">
                <a:solidFill>
                  <a:srgbClr val="000000"/>
                </a:solidFill>
                <a:latin typeface="Helvetica" pitchFamily="-100" charset="0"/>
                <a:ea typeface="Times" pitchFamily="-100" charset="0"/>
              </a:rPr>
              <a:t>. </a:t>
            </a:r>
          </a:p>
          <a:p>
            <a:pPr eaLnBrk="1" hangingPunct="1"/>
            <a:r>
              <a:rPr lang="en-US" altLang="en-US" sz="2400" b="1" smtClean="0">
                <a:solidFill>
                  <a:srgbClr val="8EB4E3"/>
                </a:solidFill>
                <a:latin typeface="Helvetica" pitchFamily="-100" charset="0"/>
                <a:ea typeface="Times" pitchFamily="-100" charset="0"/>
              </a:rPr>
              <a:t>Human urinary-derived menotrophin preparations are exposed to </a:t>
            </a:r>
            <a:r>
              <a:rPr lang="en-US" altLang="en-US" sz="2400" b="1" smtClean="0">
                <a:solidFill>
                  <a:srgbClr val="558ED5"/>
                </a:solidFill>
                <a:latin typeface="Helvetica" pitchFamily="-100" charset="0"/>
                <a:ea typeface="Times" pitchFamily="-100" charset="0"/>
              </a:rPr>
              <a:t>theoretical risk </a:t>
            </a:r>
            <a:r>
              <a:rPr lang="en-US" altLang="en-US" sz="2400" b="1" smtClean="0">
                <a:solidFill>
                  <a:srgbClr val="8EB4E3"/>
                </a:solidFill>
                <a:latin typeface="Helvetica" pitchFamily="-100" charset="0"/>
                <a:ea typeface="Times" pitchFamily="-100" charset="0"/>
              </a:rPr>
              <a:t>of infection from menopausal donors of urine</a:t>
            </a:r>
            <a:endParaRPr lang="en-US" altLang="en-US" sz="2400" b="1" smtClean="0">
              <a:solidFill>
                <a:srgbClr val="8EB4E3"/>
              </a:solidFill>
              <a:latin typeface="Helvetica" pitchFamily="-100" charset="0"/>
              <a:cs typeface="Helvetica" pitchFamily="-100" charset="0"/>
            </a:endParaRPr>
          </a:p>
        </p:txBody>
      </p:sp>
    </p:spTree>
    <p:extLst>
      <p:ext uri="{BB962C8B-B14F-4D97-AF65-F5344CB8AC3E}">
        <p14:creationId xmlns:p14="http://schemas.microsoft.com/office/powerpoint/2010/main" val="33173147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274638"/>
            <a:ext cx="9144000" cy="1143000"/>
          </a:xfrm>
        </p:spPr>
        <p:txBody>
          <a:bodyPr/>
          <a:lstStyle/>
          <a:p>
            <a:pPr eaLnBrk="1" hangingPunct="1"/>
            <a:r>
              <a:rPr lang="en-US" altLang="en-US" sz="2400" b="1" smtClean="0">
                <a:solidFill>
                  <a:srgbClr val="0000FF"/>
                </a:solidFill>
                <a:latin typeface="Helvetica" pitchFamily="-100" charset="0"/>
                <a:cs typeface="Helvetica" pitchFamily="-100" charset="0"/>
              </a:rPr>
              <a:t>Bye-bye urinary gonadotrophins? Recombinant FSH: </a:t>
            </a:r>
            <a:br>
              <a:rPr lang="en-US" altLang="en-US" sz="2400" b="1" smtClean="0">
                <a:solidFill>
                  <a:srgbClr val="0000FF"/>
                </a:solidFill>
                <a:latin typeface="Helvetica" pitchFamily="-100" charset="0"/>
                <a:cs typeface="Helvetica" pitchFamily="-100" charset="0"/>
              </a:rPr>
            </a:br>
            <a:r>
              <a:rPr lang="en-US" altLang="en-US" sz="2400" b="1" smtClean="0">
                <a:solidFill>
                  <a:srgbClr val="0000FF"/>
                </a:solidFill>
                <a:latin typeface="Helvetica" pitchFamily="-100" charset="0"/>
                <a:cs typeface="Helvetica" pitchFamily="-100" charset="0"/>
              </a:rPr>
              <a:t>A real progress in ovulation induction and IVF?</a:t>
            </a:r>
            <a:r>
              <a:rPr lang="en-US" altLang="en-US" sz="2000" b="1" smtClean="0">
                <a:solidFill>
                  <a:srgbClr val="0000FF"/>
                </a:solidFill>
                <a:latin typeface="Helvetica" pitchFamily="-100" charset="0"/>
                <a:cs typeface="Helvetica" pitchFamily="-100" charset="0"/>
              </a:rPr>
              <a:t>*</a:t>
            </a:r>
            <a:r>
              <a:rPr lang="en-US" altLang="en-US" sz="2000" smtClean="0">
                <a:solidFill>
                  <a:srgbClr val="000000"/>
                </a:solidFill>
                <a:latin typeface="Helvetica" pitchFamily="-100" charset="0"/>
                <a:cs typeface="Helvetica" pitchFamily="-100" charset="0"/>
              </a:rPr>
              <a:t/>
            </a:r>
            <a:br>
              <a:rPr lang="en-US" altLang="en-US" sz="2000" smtClean="0">
                <a:solidFill>
                  <a:srgbClr val="000000"/>
                </a:solidFill>
                <a:latin typeface="Helvetica" pitchFamily="-100" charset="0"/>
                <a:cs typeface="Helvetica" pitchFamily="-100" charset="0"/>
              </a:rPr>
            </a:br>
            <a:r>
              <a:rPr lang="en-US" altLang="en-US" sz="2000" i="1" smtClean="0">
                <a:solidFill>
                  <a:srgbClr val="000000"/>
                </a:solidFill>
                <a:latin typeface="Helvetica" pitchFamily="-100" charset="0"/>
                <a:cs typeface="Helvetica" pitchFamily="-100" charset="0"/>
              </a:rPr>
              <a:t>Norbert Gleicher, Mary Vietzke and Andrea Vidal</a:t>
            </a:r>
            <a:r>
              <a:rPr lang="en-US" altLang="en-US" sz="2000" smtClean="0">
                <a:solidFill>
                  <a:srgbClr val="000000"/>
                </a:solidFill>
                <a:latin typeface="Helvetica" pitchFamily="-100" charset="0"/>
                <a:cs typeface="Helvetica" pitchFamily="-100" charset="0"/>
              </a:rPr>
              <a:t>i</a:t>
            </a:r>
            <a:r>
              <a:rPr lang="en-US" altLang="en-US" sz="2000" b="1" smtClean="0"/>
              <a:t/>
            </a:r>
            <a:br>
              <a:rPr lang="en-US" altLang="en-US" sz="2000" b="1" smtClean="0"/>
            </a:br>
            <a:endParaRPr lang="en-US" altLang="en-US" sz="2000" smtClean="0"/>
          </a:p>
        </p:txBody>
      </p:sp>
      <p:sp>
        <p:nvSpPr>
          <p:cNvPr id="36867" name="Content Placeholder 2"/>
          <p:cNvSpPr>
            <a:spLocks noGrp="1"/>
          </p:cNvSpPr>
          <p:nvPr>
            <p:ph idx="1"/>
          </p:nvPr>
        </p:nvSpPr>
        <p:spPr>
          <a:xfrm>
            <a:off x="0" y="1600200"/>
            <a:ext cx="9144000" cy="4525963"/>
          </a:xfrm>
        </p:spPr>
        <p:txBody>
          <a:bodyPr/>
          <a:lstStyle/>
          <a:p>
            <a:pPr eaLnBrk="1" hangingPunct="1"/>
            <a:r>
              <a:rPr lang="en-US" altLang="en-US" sz="2400" b="1" i="1" smtClean="0">
                <a:solidFill>
                  <a:srgbClr val="FF6600"/>
                </a:solidFill>
                <a:latin typeface="Helvetica" pitchFamily="-100" charset="0"/>
                <a:cs typeface="Helvetica" pitchFamily="-100" charset="0"/>
              </a:rPr>
              <a:t>Human Reproduction Vol.18, No.3 pp. 476±482, 2003</a:t>
            </a:r>
          </a:p>
          <a:p>
            <a:pPr eaLnBrk="1" hangingPunct="1"/>
            <a:r>
              <a:rPr lang="en-US" altLang="en-US" sz="2400" smtClean="0">
                <a:solidFill>
                  <a:srgbClr val="000000"/>
                </a:solidFill>
                <a:latin typeface="Helvetica" pitchFamily="-100" charset="0"/>
                <a:cs typeface="Helvetica" pitchFamily="-100" charset="0"/>
              </a:rPr>
              <a:t>Recombinant gonadotrophin products do, indeed, represent progress for routine ovulation induction and IVF cycles.</a:t>
            </a:r>
          </a:p>
          <a:p>
            <a:pPr eaLnBrk="1" hangingPunct="1"/>
            <a:r>
              <a:rPr lang="en-US" altLang="en-US" sz="2400" b="1" smtClean="0">
                <a:solidFill>
                  <a:srgbClr val="0000FF"/>
                </a:solidFill>
                <a:latin typeface="Helvetica" pitchFamily="-100" charset="0"/>
                <a:cs typeface="Helvetica" pitchFamily="-100" charset="0"/>
              </a:rPr>
              <a:t>Safety</a:t>
            </a:r>
            <a:r>
              <a:rPr lang="en-US" altLang="en-US" sz="2400" smtClean="0">
                <a:solidFill>
                  <a:srgbClr val="000000"/>
                </a:solidFill>
                <a:latin typeface="Helvetica" pitchFamily="-100" charset="0"/>
                <a:cs typeface="Helvetica" pitchFamily="-100" charset="0"/>
              </a:rPr>
              <a:t> considerations </a:t>
            </a:r>
            <a:r>
              <a:rPr lang="en-US" altLang="en-US" sz="2400" smtClean="0">
                <a:solidFill>
                  <a:srgbClr val="0000FF"/>
                </a:solidFill>
                <a:latin typeface="Helvetica" pitchFamily="-100" charset="0"/>
                <a:cs typeface="Helvetica" pitchFamily="-100" charset="0"/>
              </a:rPr>
              <a:t>favour recombinant </a:t>
            </a:r>
            <a:r>
              <a:rPr lang="en-US" altLang="en-US" sz="2400" smtClean="0">
                <a:solidFill>
                  <a:srgbClr val="000000"/>
                </a:solidFill>
                <a:latin typeface="Helvetica" pitchFamily="-100" charset="0"/>
                <a:cs typeface="Helvetica" pitchFamily="-100" charset="0"/>
              </a:rPr>
              <a:t>products, while </a:t>
            </a:r>
            <a:r>
              <a:rPr lang="en-US" altLang="en-US" sz="2400" b="1" smtClean="0">
                <a:solidFill>
                  <a:srgbClr val="0000FF"/>
                </a:solidFill>
                <a:latin typeface="Helvetica" pitchFamily="-100" charset="0"/>
                <a:cs typeface="Helvetica" pitchFamily="-100" charset="0"/>
              </a:rPr>
              <a:t>overall outcome </a:t>
            </a:r>
            <a:r>
              <a:rPr lang="en-US" altLang="en-US" sz="2400" smtClean="0">
                <a:solidFill>
                  <a:srgbClr val="000000"/>
                </a:solidFill>
                <a:latin typeface="Helvetica" pitchFamily="-100" charset="0"/>
                <a:cs typeface="Helvetica" pitchFamily="-100" charset="0"/>
              </a:rPr>
              <a:t>and </a:t>
            </a:r>
            <a:r>
              <a:rPr lang="en-US" altLang="en-US" sz="2400" smtClean="0">
                <a:solidFill>
                  <a:srgbClr val="0000FF"/>
                </a:solidFill>
                <a:latin typeface="Helvetica" pitchFamily="-100" charset="0"/>
                <a:cs typeface="Helvetica" pitchFamily="-100" charset="0"/>
              </a:rPr>
              <a:t>cost</a:t>
            </a:r>
            <a:r>
              <a:rPr lang="en-US" altLang="en-US" sz="2400" smtClean="0">
                <a:solidFill>
                  <a:srgbClr val="000000"/>
                </a:solidFill>
                <a:latin typeface="Helvetica" pitchFamily="-100" charset="0"/>
                <a:cs typeface="Helvetica" pitchFamily="-100" charset="0"/>
              </a:rPr>
              <a:t> considerations </a:t>
            </a:r>
            <a:r>
              <a:rPr lang="en-US" altLang="en-US" sz="2400" smtClean="0">
                <a:solidFill>
                  <a:srgbClr val="0000FF"/>
                </a:solidFill>
                <a:latin typeface="Helvetica" pitchFamily="-100" charset="0"/>
                <a:cs typeface="Helvetica" pitchFamily="-100" charset="0"/>
              </a:rPr>
              <a:t>favour urinary </a:t>
            </a:r>
            <a:r>
              <a:rPr lang="en-US" altLang="en-US" sz="2400" smtClean="0">
                <a:solidFill>
                  <a:srgbClr val="000000"/>
                </a:solidFill>
                <a:latin typeface="Helvetica" pitchFamily="-100" charset="0"/>
                <a:cs typeface="Helvetica" pitchFamily="-100" charset="0"/>
              </a:rPr>
              <a:t>gonadotrophins. </a:t>
            </a:r>
          </a:p>
          <a:p>
            <a:pPr eaLnBrk="1" hangingPunct="1"/>
            <a:r>
              <a:rPr lang="en-US" altLang="en-US" sz="2400" b="1" smtClean="0">
                <a:solidFill>
                  <a:srgbClr val="3366FF"/>
                </a:solidFill>
                <a:latin typeface="Helvetica" pitchFamily="-100" charset="0"/>
                <a:cs typeface="Helvetica" pitchFamily="-100" charset="0"/>
              </a:rPr>
              <a:t>Outcome</a:t>
            </a:r>
            <a:r>
              <a:rPr lang="en-US" altLang="en-US" sz="2400" smtClean="0">
                <a:solidFill>
                  <a:srgbClr val="000090"/>
                </a:solidFill>
                <a:latin typeface="Helvetica" pitchFamily="-100" charset="0"/>
                <a:cs typeface="Helvetica" pitchFamily="-100" charset="0"/>
              </a:rPr>
              <a:t>,</a:t>
            </a:r>
            <a:r>
              <a:rPr lang="en-US" altLang="en-US" sz="2400" smtClean="0">
                <a:solidFill>
                  <a:srgbClr val="000000"/>
                </a:solidFill>
                <a:latin typeface="Helvetica" pitchFamily="-100" charset="0"/>
                <a:cs typeface="Helvetica" pitchFamily="-100" charset="0"/>
              </a:rPr>
              <a:t> appears to differ, based on age and ovarian function, with </a:t>
            </a:r>
            <a:r>
              <a:rPr lang="en-US" altLang="en-US" sz="2400" b="1" smtClean="0">
                <a:solidFill>
                  <a:srgbClr val="0000FF"/>
                </a:solidFill>
                <a:latin typeface="Helvetica" pitchFamily="-100" charset="0"/>
                <a:cs typeface="Helvetica" pitchFamily="-100" charset="0"/>
              </a:rPr>
              <a:t>younger</a:t>
            </a:r>
            <a:r>
              <a:rPr lang="en-US" altLang="en-US" sz="2400" smtClean="0">
                <a:solidFill>
                  <a:srgbClr val="0000FF"/>
                </a:solidFill>
                <a:latin typeface="Helvetica" pitchFamily="-100" charset="0"/>
                <a:cs typeface="Helvetica" pitchFamily="-100" charset="0"/>
              </a:rPr>
              <a:t> patients benefiting from the FSH/LH combination offered by urinary products</a:t>
            </a:r>
            <a:r>
              <a:rPr lang="en-US" altLang="en-US" sz="2400" smtClean="0">
                <a:solidFill>
                  <a:srgbClr val="000000"/>
                </a:solidFill>
                <a:latin typeface="Helvetica" pitchFamily="-100" charset="0"/>
                <a:cs typeface="Helvetica" pitchFamily="-100" charset="0"/>
              </a:rPr>
              <a:t>, while </a:t>
            </a:r>
            <a:r>
              <a:rPr lang="en-US" altLang="en-US" sz="2400" b="1" smtClean="0">
                <a:solidFill>
                  <a:srgbClr val="000000"/>
                </a:solidFill>
                <a:latin typeface="Helvetica" pitchFamily="-100" charset="0"/>
                <a:cs typeface="Helvetica" pitchFamily="-100" charset="0"/>
              </a:rPr>
              <a:t>older</a:t>
            </a:r>
            <a:r>
              <a:rPr lang="en-US" altLang="en-US" sz="2400" smtClean="0">
                <a:solidFill>
                  <a:srgbClr val="000000"/>
                </a:solidFill>
                <a:latin typeface="Helvetica" pitchFamily="-100" charset="0"/>
                <a:cs typeface="Helvetica" pitchFamily="-100" charset="0"/>
              </a:rPr>
              <a:t> women and </a:t>
            </a:r>
            <a:r>
              <a:rPr lang="en-US" altLang="en-US" sz="2400" b="1" smtClean="0">
                <a:solidFill>
                  <a:srgbClr val="000000"/>
                </a:solidFill>
                <a:latin typeface="Helvetica" pitchFamily="-100" charset="0"/>
                <a:cs typeface="Helvetica" pitchFamily="-100" charset="0"/>
              </a:rPr>
              <a:t>young women</a:t>
            </a:r>
            <a:r>
              <a:rPr lang="en-US" altLang="en-US" sz="2400" smtClean="0">
                <a:solidFill>
                  <a:srgbClr val="000000"/>
                </a:solidFill>
                <a:latin typeface="Helvetica" pitchFamily="-100" charset="0"/>
                <a:cs typeface="Helvetica" pitchFamily="-100" charset="0"/>
              </a:rPr>
              <a:t> </a:t>
            </a:r>
            <a:r>
              <a:rPr lang="en-US" altLang="en-US" sz="2400" b="1" smtClean="0">
                <a:solidFill>
                  <a:srgbClr val="000000"/>
                </a:solidFill>
                <a:latin typeface="Helvetica" pitchFamily="-100" charset="0"/>
                <a:cs typeface="Helvetica" pitchFamily="-100" charset="0"/>
              </a:rPr>
              <a:t>with ovarian resistance</a:t>
            </a:r>
            <a:r>
              <a:rPr lang="en-US" altLang="en-US" sz="2400" smtClean="0">
                <a:solidFill>
                  <a:srgbClr val="000000"/>
                </a:solidFill>
                <a:latin typeface="Helvetica" pitchFamily="-100" charset="0"/>
                <a:cs typeface="Helvetica" pitchFamily="-100" charset="0"/>
              </a:rPr>
              <a:t>, apparently </a:t>
            </a:r>
            <a:r>
              <a:rPr lang="en-US" altLang="en-US" sz="2400" b="1" smtClean="0">
                <a:solidFill>
                  <a:srgbClr val="0000FF"/>
                </a:solidFill>
                <a:latin typeface="Helvetica" pitchFamily="-100" charset="0"/>
                <a:cs typeface="Helvetica" pitchFamily="-100" charset="0"/>
              </a:rPr>
              <a:t>benefting</a:t>
            </a:r>
            <a:r>
              <a:rPr lang="en-US" altLang="en-US" sz="2400" smtClean="0">
                <a:solidFill>
                  <a:srgbClr val="000000"/>
                </a:solidFill>
                <a:latin typeface="Helvetica" pitchFamily="-100" charset="0"/>
                <a:cs typeface="Helvetica" pitchFamily="-100" charset="0"/>
              </a:rPr>
              <a:t> from </a:t>
            </a:r>
            <a:r>
              <a:rPr lang="en-US" altLang="en-US" sz="2400" b="1" u="sng" smtClean="0">
                <a:solidFill>
                  <a:srgbClr val="0000FF"/>
                </a:solidFill>
                <a:latin typeface="Helvetica" pitchFamily="-100" charset="0"/>
                <a:cs typeface="Helvetica" pitchFamily="-100" charset="0"/>
              </a:rPr>
              <a:t>pure FSH stimulation</a:t>
            </a:r>
            <a:r>
              <a:rPr lang="en-US" altLang="en-US" sz="2400" smtClean="0">
                <a:solidFill>
                  <a:srgbClr val="000000"/>
                </a:solidFill>
                <a:latin typeface="Helvetica" pitchFamily="-100" charset="0"/>
                <a:cs typeface="Helvetica" pitchFamily="-100" charset="0"/>
              </a:rPr>
              <a:t>.</a:t>
            </a:r>
            <a:endParaRPr lang="en-US" altLang="en-US" sz="2400" smtClean="0">
              <a:solidFill>
                <a:srgbClr val="0000FF"/>
              </a:solidFill>
            </a:endParaRPr>
          </a:p>
        </p:txBody>
      </p:sp>
    </p:spTree>
    <p:extLst>
      <p:ext uri="{BB962C8B-B14F-4D97-AF65-F5344CB8AC3E}">
        <p14:creationId xmlns:p14="http://schemas.microsoft.com/office/powerpoint/2010/main" val="23056944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274638"/>
            <a:ext cx="9144000" cy="1143000"/>
          </a:xfrm>
        </p:spPr>
        <p:txBody>
          <a:bodyPr/>
          <a:lstStyle/>
          <a:p>
            <a:pPr eaLnBrk="1" hangingPunct="1"/>
            <a:r>
              <a:rPr lang="en-US" altLang="en-US" sz="2400" b="1" smtClean="0">
                <a:solidFill>
                  <a:srgbClr val="0000FF"/>
                </a:solidFill>
                <a:latin typeface="Helvetica" pitchFamily="-100" charset="0"/>
                <a:cs typeface="Helvetica" pitchFamily="-100" charset="0"/>
              </a:rPr>
              <a:t>Bye-bye urinary gonadotrophins? Recombinant FSH: </a:t>
            </a:r>
            <a:br>
              <a:rPr lang="en-US" altLang="en-US" sz="2400" b="1" smtClean="0">
                <a:solidFill>
                  <a:srgbClr val="0000FF"/>
                </a:solidFill>
                <a:latin typeface="Helvetica" pitchFamily="-100" charset="0"/>
                <a:cs typeface="Helvetica" pitchFamily="-100" charset="0"/>
              </a:rPr>
            </a:br>
            <a:r>
              <a:rPr lang="en-US" altLang="en-US" sz="2400" b="1" smtClean="0">
                <a:solidFill>
                  <a:srgbClr val="0000FF"/>
                </a:solidFill>
                <a:latin typeface="Helvetica" pitchFamily="-100" charset="0"/>
                <a:cs typeface="Helvetica" pitchFamily="-100" charset="0"/>
              </a:rPr>
              <a:t>A real progress in ovulation induction and IVF?</a:t>
            </a:r>
            <a:r>
              <a:rPr lang="en-US" altLang="en-US" sz="2000" b="1" smtClean="0">
                <a:solidFill>
                  <a:srgbClr val="0000FF"/>
                </a:solidFill>
                <a:latin typeface="Helvetica" pitchFamily="-100" charset="0"/>
                <a:cs typeface="Helvetica" pitchFamily="-100" charset="0"/>
              </a:rPr>
              <a:t>*</a:t>
            </a:r>
            <a:r>
              <a:rPr lang="en-US" altLang="en-US" sz="2000" smtClean="0">
                <a:solidFill>
                  <a:srgbClr val="000000"/>
                </a:solidFill>
                <a:latin typeface="Helvetica" pitchFamily="-100" charset="0"/>
                <a:cs typeface="Helvetica" pitchFamily="-100" charset="0"/>
              </a:rPr>
              <a:t/>
            </a:r>
            <a:br>
              <a:rPr lang="en-US" altLang="en-US" sz="2000" smtClean="0">
                <a:solidFill>
                  <a:srgbClr val="000000"/>
                </a:solidFill>
                <a:latin typeface="Helvetica" pitchFamily="-100" charset="0"/>
                <a:cs typeface="Helvetica" pitchFamily="-100" charset="0"/>
              </a:rPr>
            </a:br>
            <a:r>
              <a:rPr lang="en-US" altLang="en-US" sz="2000" i="1" smtClean="0">
                <a:solidFill>
                  <a:srgbClr val="000000"/>
                </a:solidFill>
                <a:latin typeface="Helvetica" pitchFamily="-100" charset="0"/>
                <a:cs typeface="Helvetica" pitchFamily="-100" charset="0"/>
              </a:rPr>
              <a:t>Norbert Gleicher, Mary Vietzke and Andrea Vidal</a:t>
            </a:r>
            <a:r>
              <a:rPr lang="en-US" altLang="en-US" sz="2000" smtClean="0">
                <a:solidFill>
                  <a:srgbClr val="000000"/>
                </a:solidFill>
                <a:latin typeface="Helvetica" pitchFamily="-100" charset="0"/>
                <a:cs typeface="Helvetica" pitchFamily="-100" charset="0"/>
              </a:rPr>
              <a:t>i</a:t>
            </a:r>
            <a:r>
              <a:rPr lang="en-US" altLang="en-US" sz="2000" b="1" smtClean="0"/>
              <a:t/>
            </a:r>
            <a:br>
              <a:rPr lang="en-US" altLang="en-US" sz="2000" b="1" smtClean="0"/>
            </a:br>
            <a:endParaRPr lang="en-US" altLang="en-US" sz="2000" smtClean="0"/>
          </a:p>
        </p:txBody>
      </p:sp>
      <p:sp>
        <p:nvSpPr>
          <p:cNvPr id="37891" name="Content Placeholder 2"/>
          <p:cNvSpPr>
            <a:spLocks noGrp="1"/>
          </p:cNvSpPr>
          <p:nvPr>
            <p:ph idx="1"/>
          </p:nvPr>
        </p:nvSpPr>
        <p:spPr>
          <a:xfrm>
            <a:off x="0" y="1600200"/>
            <a:ext cx="9144000" cy="4525963"/>
          </a:xfrm>
        </p:spPr>
        <p:txBody>
          <a:bodyPr/>
          <a:lstStyle/>
          <a:p>
            <a:pPr eaLnBrk="1" hangingPunct="1"/>
            <a:r>
              <a:rPr lang="en-US" altLang="en-US" sz="2400" i="1" smtClean="0">
                <a:solidFill>
                  <a:srgbClr val="FF6600"/>
                </a:solidFill>
                <a:latin typeface="Helvetica" pitchFamily="-100" charset="0"/>
                <a:cs typeface="Helvetica" pitchFamily="-100" charset="0"/>
              </a:rPr>
              <a:t>Human Reproduction Vol.18, No.3 pp. 476±482, 2003</a:t>
            </a:r>
          </a:p>
          <a:p>
            <a:pPr eaLnBrk="1" hangingPunct="1"/>
            <a:r>
              <a:rPr lang="en-US" altLang="en-US" sz="2400" smtClean="0">
                <a:solidFill>
                  <a:srgbClr val="000000"/>
                </a:solidFill>
                <a:latin typeface="Helvetica" pitchFamily="-100" charset="0"/>
                <a:cs typeface="Helvetica" pitchFamily="-100" charset="0"/>
              </a:rPr>
              <a:t>Young women with poor ovarian reserve may be best stimulated with a pure FSH/ antagonist protocol. </a:t>
            </a:r>
          </a:p>
          <a:p>
            <a:pPr eaLnBrk="1" hangingPunct="1"/>
            <a:r>
              <a:rPr lang="en-US" altLang="en-US" sz="2400" b="1" smtClean="0">
                <a:solidFill>
                  <a:srgbClr val="0000FF"/>
                </a:solidFill>
                <a:latin typeface="Helvetica" pitchFamily="-100" charset="0"/>
                <a:cs typeface="Helvetica" pitchFamily="-100" charset="0"/>
              </a:rPr>
              <a:t>Conclusion:</a:t>
            </a:r>
            <a:r>
              <a:rPr lang="en-US" altLang="en-US" sz="2400" smtClean="0">
                <a:solidFill>
                  <a:srgbClr val="000000"/>
                </a:solidFill>
                <a:latin typeface="Helvetica" pitchFamily="-100" charset="0"/>
                <a:cs typeface="Helvetica" pitchFamily="-100" charset="0"/>
              </a:rPr>
              <a:t> under current pricing structures in the US recombinant gonadotrophins </a:t>
            </a:r>
            <a:r>
              <a:rPr lang="en-US" altLang="en-US" sz="2400" b="1" smtClean="0">
                <a:solidFill>
                  <a:srgbClr val="000000"/>
                </a:solidFill>
                <a:latin typeface="Helvetica" pitchFamily="-100" charset="0"/>
                <a:cs typeface="Helvetica" pitchFamily="-100" charset="0"/>
              </a:rPr>
              <a:t>do not represent </a:t>
            </a:r>
            <a:r>
              <a:rPr lang="en-US" altLang="en-US" sz="2400" u="sng" smtClean="0">
                <a:solidFill>
                  <a:srgbClr val="000000"/>
                </a:solidFill>
                <a:latin typeface="Helvetica" pitchFamily="-100" charset="0"/>
                <a:cs typeface="Helvetica" pitchFamily="-100" charset="0"/>
              </a:rPr>
              <a:t>a major progress</a:t>
            </a:r>
            <a:r>
              <a:rPr lang="en-US" altLang="en-US" sz="2400" smtClean="0">
                <a:solidFill>
                  <a:srgbClr val="000000"/>
                </a:solidFill>
                <a:latin typeface="Helvetica" pitchFamily="-100" charset="0"/>
                <a:cs typeface="Helvetica" pitchFamily="-100" charset="0"/>
              </a:rPr>
              <a:t> for the treatments of ovulation induction and IVF. </a:t>
            </a:r>
          </a:p>
          <a:p>
            <a:pPr eaLnBrk="1" hangingPunct="1"/>
            <a:r>
              <a:rPr lang="en-US" altLang="en-US" sz="2400" smtClean="0">
                <a:solidFill>
                  <a:srgbClr val="000000"/>
                </a:solidFill>
                <a:latin typeface="Helvetica" pitchFamily="-100" charset="0"/>
                <a:cs typeface="Helvetica" pitchFamily="-100" charset="0"/>
              </a:rPr>
              <a:t>They, however, allow for an improved selectivity of stimulation protocols. </a:t>
            </a:r>
          </a:p>
          <a:p>
            <a:pPr eaLnBrk="1" hangingPunct="1"/>
            <a:r>
              <a:rPr lang="en-US" altLang="en-US" sz="2400" smtClean="0">
                <a:solidFill>
                  <a:srgbClr val="000000"/>
                </a:solidFill>
                <a:latin typeface="Helvetica" pitchFamily="-100" charset="0"/>
                <a:cs typeface="Helvetica" pitchFamily="-100" charset="0"/>
              </a:rPr>
              <a:t>The creation of recombinant FSH/LH products and cost adjustments for recombinant products, may affect these conclusions in favour of recombinant products.</a:t>
            </a:r>
            <a:endParaRPr lang="en-US" altLang="en-US" sz="2400" smtClean="0">
              <a:solidFill>
                <a:srgbClr val="0000FF"/>
              </a:solidFill>
            </a:endParaRPr>
          </a:p>
        </p:txBody>
      </p:sp>
    </p:spTree>
    <p:extLst>
      <p:ext uri="{BB962C8B-B14F-4D97-AF65-F5344CB8AC3E}">
        <p14:creationId xmlns:p14="http://schemas.microsoft.com/office/powerpoint/2010/main" val="34972604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0" y="274638"/>
            <a:ext cx="9144000" cy="1143000"/>
          </a:xfrm>
        </p:spPr>
        <p:txBody>
          <a:bodyPr/>
          <a:lstStyle/>
          <a:p>
            <a:pPr eaLnBrk="1" hangingPunct="1"/>
            <a:r>
              <a:rPr lang="en-US" altLang="en-US" sz="2400" b="1" smtClean="0">
                <a:solidFill>
                  <a:srgbClr val="0000FF"/>
                </a:solidFill>
                <a:latin typeface="Helvetica" pitchFamily="-100" charset="0"/>
                <a:cs typeface="Helvetica" pitchFamily="-100" charset="0"/>
              </a:rPr>
              <a:t>Impact of highly purified urinary FSH and recombinant FSH on haemostasis: an open‐label, randomized, controlled trial</a:t>
            </a:r>
            <a:r>
              <a:rPr lang="en-US" altLang="en-US" b="1" smtClean="0"/>
              <a:t/>
            </a:r>
            <a:br>
              <a:rPr lang="en-US" altLang="en-US" b="1" smtClean="0"/>
            </a:br>
            <a:endParaRPr lang="en-US" altLang="en-US" smtClean="0"/>
          </a:p>
        </p:txBody>
      </p:sp>
      <p:sp>
        <p:nvSpPr>
          <p:cNvPr id="38915" name="Content Placeholder 2"/>
          <p:cNvSpPr>
            <a:spLocks noGrp="1"/>
          </p:cNvSpPr>
          <p:nvPr>
            <p:ph idx="1"/>
          </p:nvPr>
        </p:nvSpPr>
        <p:spPr>
          <a:xfrm>
            <a:off x="0" y="1600200"/>
            <a:ext cx="9144000" cy="4525963"/>
          </a:xfrm>
        </p:spPr>
        <p:txBody>
          <a:bodyPr/>
          <a:lstStyle/>
          <a:p>
            <a:pPr eaLnBrk="1" hangingPunct="1"/>
            <a:r>
              <a:rPr lang="en-US" altLang="en-US" sz="2400" i="1" smtClean="0">
                <a:solidFill>
                  <a:srgbClr val="FF6600"/>
                </a:solidFill>
              </a:rPr>
              <a:t> Human Reproduction Volume 19, Issue 4 Pp. 838-848, 2004</a:t>
            </a:r>
          </a:p>
          <a:p>
            <a:pPr eaLnBrk="1" hangingPunct="1"/>
            <a:r>
              <a:rPr lang="en-US" altLang="en-US" sz="2400" smtClean="0">
                <a:hlinkClick r:id="rId2"/>
              </a:rPr>
              <a:t>G. Ricci</a:t>
            </a:r>
            <a:r>
              <a:rPr lang="en-US" altLang="en-US" sz="2400" smtClean="0"/>
              <a:t>  </a:t>
            </a:r>
            <a:r>
              <a:rPr lang="en-US" altLang="en-US" sz="2400" smtClean="0">
                <a:hlinkClick r:id="rId3"/>
              </a:rPr>
              <a:t>R. Simeone</a:t>
            </a:r>
            <a:r>
              <a:rPr lang="en-US" altLang="en-US" sz="2400" smtClean="0"/>
              <a:t> </a:t>
            </a:r>
            <a:r>
              <a:rPr lang="en-US" altLang="en-US" sz="2400" smtClean="0">
                <a:hlinkClick r:id="rId4"/>
              </a:rPr>
              <a:t>C. Pozzobon</a:t>
            </a:r>
            <a:r>
              <a:rPr lang="en-US" altLang="en-US" sz="2400" smtClean="0"/>
              <a:t> </a:t>
            </a:r>
            <a:r>
              <a:rPr lang="en-US" altLang="en-US" sz="2400" smtClean="0">
                <a:hlinkClick r:id="rId5"/>
              </a:rPr>
              <a:t>S. Guarnieri</a:t>
            </a:r>
            <a:r>
              <a:rPr lang="en-US" altLang="en-US" sz="2400" smtClean="0"/>
              <a:t> </a:t>
            </a:r>
            <a:r>
              <a:rPr lang="en-US" altLang="en-US" sz="2400" smtClean="0">
                <a:hlinkClick r:id="rId6"/>
              </a:rPr>
              <a:t>A. Sartore</a:t>
            </a:r>
            <a:r>
              <a:rPr lang="en-US" altLang="en-US" sz="2400" smtClean="0"/>
              <a:t> </a:t>
            </a:r>
            <a:r>
              <a:rPr lang="en-US" altLang="en-US" sz="2400" smtClean="0">
                <a:hlinkClick r:id="rId7"/>
              </a:rPr>
              <a:t>R. Pregazzi</a:t>
            </a:r>
            <a:r>
              <a:rPr lang="en-US" altLang="en-US" sz="2400" smtClean="0"/>
              <a:t> </a:t>
            </a:r>
            <a:r>
              <a:rPr lang="en-US" altLang="en-US" sz="2400" smtClean="0">
                <a:hlinkClick r:id="rId8"/>
              </a:rPr>
              <a:t>S. Guaschino</a:t>
            </a:r>
            <a:endParaRPr lang="en-US" altLang="en-US" sz="2400" smtClean="0"/>
          </a:p>
          <a:p>
            <a:pPr eaLnBrk="1" hangingPunct="1"/>
            <a:endParaRPr lang="en-US" altLang="en-US" sz="2000" b="1" smtClean="0"/>
          </a:p>
          <a:p>
            <a:pPr eaLnBrk="1" hangingPunct="1"/>
            <a:r>
              <a:rPr lang="en-US" altLang="en-US" sz="2400" b="1" smtClean="0"/>
              <a:t>CONCLUSIONS:</a:t>
            </a:r>
            <a:r>
              <a:rPr lang="en-US" altLang="en-US" sz="2400" smtClean="0"/>
              <a:t> </a:t>
            </a:r>
          </a:p>
          <a:p>
            <a:pPr eaLnBrk="1" hangingPunct="1"/>
            <a:r>
              <a:rPr lang="en-US" altLang="en-US" sz="2400" smtClean="0">
                <a:solidFill>
                  <a:srgbClr val="0000FF"/>
                </a:solidFill>
              </a:rPr>
              <a:t>Ovarian stimulation with recombinant FSH </a:t>
            </a:r>
            <a:r>
              <a:rPr lang="en-US" altLang="en-US" sz="2400" b="1" smtClean="0">
                <a:solidFill>
                  <a:srgbClr val="0000FF"/>
                </a:solidFill>
              </a:rPr>
              <a:t>does not influence </a:t>
            </a:r>
            <a:r>
              <a:rPr lang="en-US" altLang="en-US" sz="2400" u="sng" smtClean="0">
                <a:solidFill>
                  <a:srgbClr val="0000FF"/>
                </a:solidFill>
              </a:rPr>
              <a:t>coagulation</a:t>
            </a:r>
            <a:r>
              <a:rPr lang="en-US" altLang="en-US" sz="2400" smtClean="0">
                <a:solidFill>
                  <a:srgbClr val="0000FF"/>
                </a:solidFill>
              </a:rPr>
              <a:t> and </a:t>
            </a:r>
            <a:r>
              <a:rPr lang="en-US" altLang="en-US" sz="2400" u="sng" smtClean="0">
                <a:solidFill>
                  <a:srgbClr val="0000FF"/>
                </a:solidFill>
              </a:rPr>
              <a:t>fibrinolysis</a:t>
            </a:r>
            <a:r>
              <a:rPr lang="en-US" altLang="en-US" sz="2400" smtClean="0">
                <a:solidFill>
                  <a:srgbClr val="0000FF"/>
                </a:solidFill>
              </a:rPr>
              <a:t> significantly, </a:t>
            </a:r>
            <a:r>
              <a:rPr lang="en-US" altLang="en-US" sz="2400" b="1" smtClean="0">
                <a:solidFill>
                  <a:srgbClr val="0000FF"/>
                </a:solidFill>
              </a:rPr>
              <a:t>as already reported fo</a:t>
            </a:r>
            <a:r>
              <a:rPr lang="en-US" altLang="en-US" sz="2400" smtClean="0">
                <a:solidFill>
                  <a:srgbClr val="0000FF"/>
                </a:solidFill>
              </a:rPr>
              <a:t>r urinary gonadotrophins. </a:t>
            </a:r>
          </a:p>
          <a:p>
            <a:pPr eaLnBrk="1" hangingPunct="1"/>
            <a:r>
              <a:rPr lang="en-US" altLang="en-US" sz="2400" smtClean="0">
                <a:solidFill>
                  <a:srgbClr val="0000FF"/>
                </a:solidFill>
              </a:rPr>
              <a:t>The </a:t>
            </a:r>
            <a:r>
              <a:rPr lang="en-US" altLang="en-US" sz="2400" b="1" smtClean="0">
                <a:solidFill>
                  <a:srgbClr val="0000FF"/>
                </a:solidFill>
              </a:rPr>
              <a:t>moderate changes induced by both treatments </a:t>
            </a:r>
            <a:r>
              <a:rPr lang="en-US" altLang="en-US" sz="2400" smtClean="0">
                <a:solidFill>
                  <a:srgbClr val="0000FF"/>
                </a:solidFill>
              </a:rPr>
              <a:t>are </a:t>
            </a:r>
            <a:r>
              <a:rPr lang="en-US" altLang="en-US" sz="2400" u="sng" smtClean="0">
                <a:solidFill>
                  <a:srgbClr val="0000FF"/>
                </a:solidFill>
              </a:rPr>
              <a:t>no longer detectable after 4 weeks. </a:t>
            </a:r>
            <a:endParaRPr lang="en-US" altLang="en-US" sz="2400" i="1" u="sng" smtClean="0">
              <a:solidFill>
                <a:srgbClr val="0000FF"/>
              </a:solidFill>
            </a:endParaRPr>
          </a:p>
        </p:txBody>
      </p:sp>
    </p:spTree>
    <p:extLst>
      <p:ext uri="{BB962C8B-B14F-4D97-AF65-F5344CB8AC3E}">
        <p14:creationId xmlns:p14="http://schemas.microsoft.com/office/powerpoint/2010/main" val="576136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274638"/>
            <a:ext cx="9144000" cy="1143000"/>
          </a:xfrm>
          <a:solidFill>
            <a:schemeClr val="accent1">
              <a:lumMod val="20000"/>
              <a:lumOff val="80000"/>
            </a:schemeClr>
          </a:solidFill>
        </p:spPr>
        <p:txBody>
          <a:bodyPr/>
          <a:lstStyle/>
          <a:p>
            <a:pPr eaLnBrk="1" hangingPunct="1"/>
            <a:r>
              <a:rPr lang="en-US" altLang="en-US" b="1" spc="600" dirty="0" smtClean="0">
                <a:ln w="18000">
                  <a:solidFill>
                    <a:schemeClr val="tx2">
                      <a:lumMod val="75000"/>
                    </a:schemeClr>
                  </a:solidFill>
                  <a:prstDash val="solid"/>
                  <a:miter lim="800000"/>
                </a:ln>
                <a:noFill/>
                <a:effectLst>
                  <a:outerShdw blurRad="25500" dist="23000" dir="7020000" algn="tl">
                    <a:srgbClr val="000000">
                      <a:alpha val="50000"/>
                    </a:srgbClr>
                  </a:outerShdw>
                </a:effectLst>
              </a:rPr>
              <a:t>History</a:t>
            </a:r>
          </a:p>
        </p:txBody>
      </p:sp>
      <p:sp>
        <p:nvSpPr>
          <p:cNvPr id="18435" name="Content Placeholder 2"/>
          <p:cNvSpPr>
            <a:spLocks noGrp="1"/>
          </p:cNvSpPr>
          <p:nvPr>
            <p:ph idx="1"/>
          </p:nvPr>
        </p:nvSpPr>
        <p:spPr/>
        <p:txBody>
          <a:bodyPr/>
          <a:lstStyle/>
          <a:p>
            <a:pPr eaLnBrk="1" hangingPunct="1"/>
            <a:r>
              <a:rPr lang="en-US" altLang="en-US" sz="2800" b="1" dirty="0" smtClean="0">
                <a:solidFill>
                  <a:srgbClr val="0000FF"/>
                </a:solidFill>
                <a:latin typeface="Arial" charset="0"/>
                <a:ea typeface="Times" pitchFamily="-100" charset="0"/>
              </a:rPr>
              <a:t>Fourth generation </a:t>
            </a:r>
            <a:r>
              <a:rPr lang="en-US" altLang="en-US" sz="2800" dirty="0" smtClean="0">
                <a:solidFill>
                  <a:srgbClr val="0000FF"/>
                </a:solidFill>
                <a:latin typeface="Arial" charset="0"/>
                <a:ea typeface="Times" pitchFamily="-100" charset="0"/>
              </a:rPr>
              <a:t>of </a:t>
            </a:r>
            <a:r>
              <a:rPr lang="en-US" altLang="en-US" sz="2800" dirty="0" err="1" smtClean="0">
                <a:solidFill>
                  <a:srgbClr val="0000FF"/>
                </a:solidFill>
                <a:latin typeface="Arial" charset="0"/>
                <a:ea typeface="Times" pitchFamily="-100" charset="0"/>
              </a:rPr>
              <a:t>gonadotrophins</a:t>
            </a:r>
            <a:r>
              <a:rPr lang="en-US" altLang="en-US" sz="2800" dirty="0" smtClean="0">
                <a:solidFill>
                  <a:srgbClr val="0000FF"/>
                </a:solidFill>
                <a:latin typeface="Arial" charset="0"/>
                <a:ea typeface="Times" pitchFamily="-100" charset="0"/>
              </a:rPr>
              <a:t> was produced using recombinant DNA technology (</a:t>
            </a:r>
            <a:r>
              <a:rPr lang="en-US" altLang="en-US" sz="2800" b="1" dirty="0" err="1" smtClean="0">
                <a:solidFill>
                  <a:srgbClr val="0000FF"/>
                </a:solidFill>
                <a:latin typeface="Arial" charset="0"/>
                <a:ea typeface="Times" pitchFamily="-100" charset="0"/>
              </a:rPr>
              <a:t>rFSH</a:t>
            </a:r>
            <a:r>
              <a:rPr lang="en-US" altLang="en-US" sz="2800" dirty="0" smtClean="0">
                <a:solidFill>
                  <a:srgbClr val="0000FF"/>
                </a:solidFill>
                <a:latin typeface="Arial" charset="0"/>
                <a:ea typeface="Times" pitchFamily="-100" charset="0"/>
              </a:rPr>
              <a:t>), which is </a:t>
            </a:r>
            <a:r>
              <a:rPr lang="en-US" altLang="en-US" sz="2800" b="1" dirty="0" smtClean="0">
                <a:solidFill>
                  <a:srgbClr val="0000FF"/>
                </a:solidFill>
                <a:latin typeface="Arial" charset="0"/>
                <a:ea typeface="Times" pitchFamily="-100" charset="0"/>
              </a:rPr>
              <a:t>free from LH activity</a:t>
            </a:r>
            <a:r>
              <a:rPr lang="en-US" altLang="en-US" sz="2800" dirty="0" smtClean="0">
                <a:solidFill>
                  <a:srgbClr val="0000FF"/>
                </a:solidFill>
                <a:latin typeface="Arial" charset="0"/>
                <a:ea typeface="Times" pitchFamily="-100" charset="0"/>
              </a:rPr>
              <a:t>. </a:t>
            </a:r>
          </a:p>
          <a:p>
            <a:pPr eaLnBrk="1" hangingPunct="1"/>
            <a:r>
              <a:rPr lang="en-US" altLang="en-US" sz="2800" dirty="0" smtClean="0">
                <a:solidFill>
                  <a:srgbClr val="0000FF"/>
                </a:solidFill>
                <a:latin typeface="Arial" charset="0"/>
                <a:ea typeface="Times" pitchFamily="-100" charset="0"/>
              </a:rPr>
              <a:t>Production of </a:t>
            </a:r>
            <a:r>
              <a:rPr lang="en-US" altLang="en-US" sz="2800" b="1" dirty="0" err="1" smtClean="0">
                <a:solidFill>
                  <a:srgbClr val="0000FF"/>
                </a:solidFill>
                <a:latin typeface="Arial" charset="0"/>
                <a:ea typeface="Times" pitchFamily="-100" charset="0"/>
              </a:rPr>
              <a:t>rFSH</a:t>
            </a:r>
            <a:r>
              <a:rPr lang="en-US" altLang="en-US" sz="2800" b="1" dirty="0" smtClean="0">
                <a:solidFill>
                  <a:srgbClr val="0000FF"/>
                </a:solidFill>
                <a:latin typeface="Arial" charset="0"/>
                <a:ea typeface="Times" pitchFamily="-100" charset="0"/>
              </a:rPr>
              <a:t> </a:t>
            </a:r>
            <a:r>
              <a:rPr lang="en-US" altLang="en-US" sz="2800" dirty="0" smtClean="0">
                <a:solidFill>
                  <a:srgbClr val="0000FF"/>
                </a:solidFill>
                <a:latin typeface="Arial" charset="0"/>
                <a:ea typeface="Times" pitchFamily="-100" charset="0"/>
              </a:rPr>
              <a:t>is independent of urine collection, thus guaranteeing a high availability of a </a:t>
            </a:r>
            <a:r>
              <a:rPr lang="en-US" altLang="en-US" sz="2800" u="sng" dirty="0" smtClean="0">
                <a:solidFill>
                  <a:srgbClr val="0000FF"/>
                </a:solidFill>
                <a:latin typeface="Arial" charset="0"/>
                <a:ea typeface="Times" pitchFamily="-100" charset="0"/>
              </a:rPr>
              <a:t>biochemically pure FSH preparation </a:t>
            </a:r>
            <a:r>
              <a:rPr lang="en-US" altLang="en-US" sz="2800" dirty="0" smtClean="0">
                <a:solidFill>
                  <a:srgbClr val="0000FF"/>
                </a:solidFill>
                <a:latin typeface="Arial" charset="0"/>
                <a:ea typeface="Times" pitchFamily="-100" charset="0"/>
              </a:rPr>
              <a:t>that is </a:t>
            </a:r>
            <a:r>
              <a:rPr lang="en-US" altLang="en-US" sz="2800" b="1" i="1" dirty="0" smtClean="0">
                <a:solidFill>
                  <a:srgbClr val="0000FF"/>
                </a:solidFill>
                <a:latin typeface="Arial" charset="0"/>
                <a:ea typeface="Times" pitchFamily="-100" charset="0"/>
              </a:rPr>
              <a:t>free from urinary protein contaminants</a:t>
            </a:r>
            <a:r>
              <a:rPr lang="en-US" altLang="en-US" sz="2800" dirty="0" smtClean="0">
                <a:solidFill>
                  <a:srgbClr val="0000FF"/>
                </a:solidFill>
                <a:latin typeface="Arial" charset="0"/>
                <a:ea typeface="Times" pitchFamily="-100" charset="0"/>
              </a:rPr>
              <a:t>. </a:t>
            </a:r>
          </a:p>
          <a:p>
            <a:pPr eaLnBrk="1" hangingPunct="1"/>
            <a:r>
              <a:rPr lang="en-US" altLang="en-US" sz="2800" dirty="0" smtClean="0">
                <a:solidFill>
                  <a:srgbClr val="0000FF"/>
                </a:solidFill>
                <a:latin typeface="Arial" charset="0"/>
                <a:ea typeface="Times" pitchFamily="-100" charset="0"/>
              </a:rPr>
              <a:t>Process also yields FSH with </a:t>
            </a:r>
            <a:r>
              <a:rPr lang="en-US" altLang="en-US" sz="2800" b="1" dirty="0" smtClean="0">
                <a:solidFill>
                  <a:srgbClr val="0000FF"/>
                </a:solidFill>
                <a:latin typeface="Arial" charset="0"/>
                <a:ea typeface="Times" pitchFamily="-100" charset="0"/>
              </a:rPr>
              <a:t>minimal batch-to-batch discrepancy</a:t>
            </a:r>
            <a:r>
              <a:rPr lang="en-US" altLang="en-US" sz="2800" dirty="0" smtClean="0">
                <a:solidFill>
                  <a:srgbClr val="0000FF"/>
                </a:solidFill>
                <a:latin typeface="Arial" charset="0"/>
                <a:ea typeface="Times" pitchFamily="-100" charset="0"/>
              </a:rPr>
              <a:t> and </a:t>
            </a:r>
            <a:r>
              <a:rPr lang="en-US" altLang="en-US" sz="2800" b="1" dirty="0" smtClean="0">
                <a:solidFill>
                  <a:srgbClr val="0000FF"/>
                </a:solidFill>
                <a:latin typeface="Arial" charset="0"/>
                <a:ea typeface="Times" pitchFamily="-100" charset="0"/>
              </a:rPr>
              <a:t>low immunogenicity </a:t>
            </a:r>
            <a:r>
              <a:rPr lang="en-US" altLang="en-US" sz="2800" dirty="0" smtClean="0">
                <a:solidFill>
                  <a:srgbClr val="0000FF"/>
                </a:solidFill>
                <a:latin typeface="Arial" charset="0"/>
                <a:ea typeface="Times" pitchFamily="-100" charset="0"/>
              </a:rPr>
              <a:t>which allows </a:t>
            </a:r>
            <a:r>
              <a:rPr lang="en-US" altLang="en-US" sz="2800" i="1" dirty="0" smtClean="0">
                <a:solidFill>
                  <a:srgbClr val="0000FF"/>
                </a:solidFill>
                <a:latin typeface="Arial" charset="0"/>
                <a:ea typeface="Times" pitchFamily="-100" charset="0"/>
              </a:rPr>
              <a:t>subcutaneous administration</a:t>
            </a:r>
            <a:r>
              <a:rPr lang="en-US" altLang="en-US" dirty="0" smtClean="0">
                <a:solidFill>
                  <a:srgbClr val="000000"/>
                </a:solidFill>
                <a:latin typeface="Arial" charset="0"/>
                <a:ea typeface="Times" pitchFamily="-100" charset="0"/>
              </a:rPr>
              <a:t>.</a:t>
            </a:r>
            <a:endParaRPr lang="en-US" alt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p:txBody>
          <a:bodyPr/>
          <a:lstStyle/>
          <a:p>
            <a:pPr eaLnBrk="1" hangingPunct="1"/>
            <a:r>
              <a:rPr lang="en-US" altLang="en-US" sz="2800" dirty="0" smtClean="0">
                <a:solidFill>
                  <a:srgbClr val="0000FF"/>
                </a:solidFill>
              </a:rPr>
              <a:t>The last decade of the 20th century witnessed a potential milestone in the treatment of infertility as previously urine derived </a:t>
            </a:r>
            <a:r>
              <a:rPr lang="en-US" altLang="en-US" sz="2800" dirty="0" err="1" smtClean="0">
                <a:solidFill>
                  <a:srgbClr val="0000FF"/>
                </a:solidFill>
              </a:rPr>
              <a:t>gonadotrophins</a:t>
            </a:r>
            <a:r>
              <a:rPr lang="en-US" altLang="en-US" sz="2800" dirty="0" smtClean="0">
                <a:solidFill>
                  <a:srgbClr val="0000FF"/>
                </a:solidFill>
              </a:rPr>
              <a:t> were increasingly </a:t>
            </a:r>
            <a:r>
              <a:rPr lang="en-US" altLang="en-US" sz="2800" b="1" dirty="0" smtClean="0">
                <a:solidFill>
                  <a:srgbClr val="0000FF"/>
                </a:solidFill>
              </a:rPr>
              <a:t>replaced</a:t>
            </a:r>
            <a:r>
              <a:rPr lang="en-US" altLang="en-US" sz="2800" dirty="0" smtClean="0">
                <a:solidFill>
                  <a:srgbClr val="0000FF"/>
                </a:solidFill>
              </a:rPr>
              <a:t> by </a:t>
            </a:r>
            <a:r>
              <a:rPr lang="en-US" altLang="en-US" sz="2800" b="1" dirty="0" err="1" smtClean="0">
                <a:solidFill>
                  <a:srgbClr val="0000FF"/>
                </a:solidFill>
              </a:rPr>
              <a:t>gonadotrophins</a:t>
            </a:r>
            <a:r>
              <a:rPr lang="en-US" altLang="en-US" sz="2800" dirty="0" smtClean="0">
                <a:solidFill>
                  <a:srgbClr val="0000FF"/>
                </a:solidFill>
              </a:rPr>
              <a:t> produced through </a:t>
            </a:r>
            <a:r>
              <a:rPr lang="en-US" altLang="en-US" sz="2800" b="1" dirty="0" smtClean="0">
                <a:solidFill>
                  <a:srgbClr val="0000FF"/>
                </a:solidFill>
              </a:rPr>
              <a:t>recombinant</a:t>
            </a:r>
            <a:r>
              <a:rPr lang="en-US" altLang="en-US" sz="2800" dirty="0" smtClean="0">
                <a:solidFill>
                  <a:srgbClr val="0000FF"/>
                </a:solidFill>
              </a:rPr>
              <a:t> technologies.</a:t>
            </a:r>
          </a:p>
          <a:p>
            <a:pPr lvl="3" eaLnBrk="1" hangingPunct="1"/>
            <a:r>
              <a:rPr lang="en-US" altLang="en-US" sz="2800" dirty="0" smtClean="0">
                <a:solidFill>
                  <a:srgbClr val="0000FF"/>
                </a:solidFill>
              </a:rPr>
              <a:t> </a:t>
            </a:r>
          </a:p>
          <a:p>
            <a:pPr eaLnBrk="1" hangingPunct="1"/>
            <a:r>
              <a:rPr lang="en-US" altLang="en-US" sz="2800" dirty="0" smtClean="0">
                <a:solidFill>
                  <a:srgbClr val="0000FF"/>
                </a:solidFill>
              </a:rPr>
              <a:t>These newer </a:t>
            </a:r>
            <a:r>
              <a:rPr lang="en-US" altLang="en-US" sz="2800" dirty="0" err="1" smtClean="0">
                <a:solidFill>
                  <a:srgbClr val="0000FF"/>
                </a:solidFill>
              </a:rPr>
              <a:t>gonadotrophins</a:t>
            </a:r>
            <a:r>
              <a:rPr lang="en-US" altLang="en-US" sz="2800" dirty="0" smtClean="0">
                <a:solidFill>
                  <a:srgbClr val="0000FF"/>
                </a:solidFill>
              </a:rPr>
              <a:t> are, however, </a:t>
            </a:r>
            <a:r>
              <a:rPr lang="en-US" altLang="en-US" sz="2800" b="1" dirty="0" smtClean="0">
                <a:solidFill>
                  <a:srgbClr val="0000FF"/>
                </a:solidFill>
              </a:rPr>
              <a:t>more expensive</a:t>
            </a:r>
            <a:r>
              <a:rPr lang="en-US" altLang="en-US" sz="2800" dirty="0" smtClean="0">
                <a:solidFill>
                  <a:srgbClr val="0000FF"/>
                </a:solidFill>
              </a:rPr>
              <a:t>, especially since urinary </a:t>
            </a:r>
            <a:r>
              <a:rPr lang="en-US" altLang="en-US" sz="2800" dirty="0" err="1" smtClean="0">
                <a:solidFill>
                  <a:srgbClr val="0000FF"/>
                </a:solidFill>
              </a:rPr>
              <a:t>gonadotrophins</a:t>
            </a:r>
            <a:r>
              <a:rPr lang="en-US" altLang="en-US" sz="2800" dirty="0" smtClean="0">
                <a:solidFill>
                  <a:srgbClr val="0000FF"/>
                </a:solidFill>
              </a:rPr>
              <a:t>, in principle, have come off patent protection and can now be offered under generic pricing structures.</a:t>
            </a:r>
          </a:p>
        </p:txBody>
      </p:sp>
      <p:sp>
        <p:nvSpPr>
          <p:cNvPr id="4" name="Title 1"/>
          <p:cNvSpPr txBox="1">
            <a:spLocks/>
          </p:cNvSpPr>
          <p:nvPr/>
        </p:nvSpPr>
        <p:spPr bwMode="auto">
          <a:xfrm>
            <a:off x="0" y="304742"/>
            <a:ext cx="9144000" cy="1143000"/>
          </a:xfrm>
          <a:prstGeom prst="rect">
            <a:avLst/>
          </a:prstGeom>
          <a:solidFill>
            <a:schemeClr val="accent1">
              <a:lumMod val="20000"/>
              <a:lumOff val="80000"/>
            </a:schemeClr>
          </a:solidFill>
          <a:ln>
            <a:noFill/>
          </a:ln>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ＭＳ Ｐゴシック" pitchFamily="-100" charset="-128"/>
                <a:cs typeface="ＭＳ Ｐゴシック" pitchFamily="-100" charset="-128"/>
              </a:defRPr>
            </a:lvl1pPr>
            <a:lvl2pPr algn="ctr" defTabSz="457200" rtl="0" eaLnBrk="0" fontAlgn="base" hangingPunct="0">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2pPr>
            <a:lvl3pPr algn="ctr" defTabSz="457200" rtl="0" eaLnBrk="0" fontAlgn="base" hangingPunct="0">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3pPr>
            <a:lvl4pPr algn="ctr" defTabSz="457200" rtl="0" eaLnBrk="0" fontAlgn="base" hangingPunct="0">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4pPr>
            <a:lvl5pPr algn="ctr" defTabSz="457200" rtl="0" eaLnBrk="0" fontAlgn="base" hangingPunct="0">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5pPr>
            <a:lvl6pPr marL="457200" algn="ctr" defTabSz="457200" rtl="0" fontAlgn="base">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6pPr>
            <a:lvl7pPr marL="914400" algn="ctr" defTabSz="457200" rtl="0" fontAlgn="base">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7pPr>
            <a:lvl8pPr marL="1371600" algn="ctr" defTabSz="457200" rtl="0" fontAlgn="base">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8pPr>
            <a:lvl9pPr marL="1828800" algn="ctr" defTabSz="457200" rtl="0" fontAlgn="base">
              <a:spcBef>
                <a:spcPct val="0"/>
              </a:spcBef>
              <a:spcAft>
                <a:spcPct val="0"/>
              </a:spcAft>
              <a:defRPr sz="4400">
                <a:solidFill>
                  <a:schemeClr val="tx1"/>
                </a:solidFill>
                <a:latin typeface="Calibri" pitchFamily="-100" charset="0"/>
                <a:ea typeface="ＭＳ Ｐゴシック" pitchFamily="-100" charset="-128"/>
                <a:cs typeface="ＭＳ Ｐゴシック" pitchFamily="-100" charset="-128"/>
              </a:defRPr>
            </a:lvl9pPr>
          </a:lstStyle>
          <a:p>
            <a:pPr eaLnBrk="1" hangingPunct="1"/>
            <a:r>
              <a:rPr lang="en-US" altLang="en-US" b="1" spc="600" dirty="0" smtClean="0">
                <a:ln w="18000">
                  <a:solidFill>
                    <a:schemeClr val="tx2">
                      <a:lumMod val="75000"/>
                    </a:schemeClr>
                  </a:solidFill>
                  <a:prstDash val="solid"/>
                  <a:miter lim="800000"/>
                </a:ln>
                <a:noFill/>
                <a:effectLst>
                  <a:outerShdw blurRad="25500" dist="23000" dir="7020000" algn="tl">
                    <a:srgbClr val="000000">
                      <a:alpha val="50000"/>
                    </a:srgbClr>
                  </a:outerShdw>
                </a:effectLst>
              </a:rPr>
              <a:t>History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274638"/>
            <a:ext cx="9144000" cy="1143000"/>
          </a:xfrm>
          <a:solidFill>
            <a:schemeClr val="accent1">
              <a:lumMod val="20000"/>
              <a:lumOff val="80000"/>
            </a:schemeClr>
          </a:solidFill>
        </p:spPr>
        <p:txBody>
          <a:bodyPr/>
          <a:lstStyle/>
          <a:p>
            <a:pPr eaLnBrk="1" hangingPunct="1"/>
            <a:r>
              <a:rPr lang="en-US" altLang="en-US" b="1" dirty="0" smtClean="0">
                <a:ln w="18000">
                  <a:solidFill>
                    <a:srgbClr val="692DE1"/>
                  </a:solidFill>
                  <a:prstDash val="solid"/>
                  <a:miter lim="800000"/>
                </a:ln>
                <a:noFill/>
                <a:effectLst>
                  <a:outerShdw blurRad="25500" dist="23000" dir="7020000" algn="tl">
                    <a:srgbClr val="000000">
                      <a:alpha val="50000"/>
                    </a:srgbClr>
                  </a:outerShdw>
                </a:effectLst>
              </a:rPr>
              <a:t>Introduction</a:t>
            </a:r>
          </a:p>
        </p:txBody>
      </p:sp>
      <p:sp>
        <p:nvSpPr>
          <p:cNvPr id="29699" name="Content Placeholder 2"/>
          <p:cNvSpPr>
            <a:spLocks noGrp="1"/>
          </p:cNvSpPr>
          <p:nvPr>
            <p:ph idx="1"/>
          </p:nvPr>
        </p:nvSpPr>
        <p:spPr/>
        <p:txBody>
          <a:bodyPr/>
          <a:lstStyle/>
          <a:p>
            <a:pPr eaLnBrk="1" hangingPunct="1"/>
            <a:r>
              <a:rPr lang="en-US" altLang="en-US" smtClean="0">
                <a:solidFill>
                  <a:srgbClr val="3366FF"/>
                </a:solidFill>
                <a:latin typeface="Helvetica" pitchFamily="-100" charset="0"/>
                <a:cs typeface="Helvetica" pitchFamily="-100" charset="0"/>
              </a:rPr>
              <a:t>More costly pricing, however, does not necessarily indicate increased treatment costs.</a:t>
            </a:r>
          </a:p>
          <a:p>
            <a:pPr lvl="1" eaLnBrk="1" hangingPunct="1">
              <a:buFont typeface="Arial" charset="0"/>
              <a:buNone/>
            </a:pPr>
            <a:r>
              <a:rPr lang="en-US" altLang="en-US" smtClean="0">
                <a:solidFill>
                  <a:srgbClr val="3366FF"/>
                </a:solidFill>
                <a:latin typeface="Helvetica" pitchFamily="-100" charset="0"/>
                <a:cs typeface="Helvetica" pitchFamily="-100" charset="0"/>
              </a:rPr>
              <a:t> </a:t>
            </a:r>
          </a:p>
          <a:p>
            <a:pPr eaLnBrk="1" hangingPunct="1"/>
            <a:r>
              <a:rPr lang="en-US" altLang="en-US" smtClean="0">
                <a:solidFill>
                  <a:srgbClr val="3366FF"/>
                </a:solidFill>
                <a:latin typeface="Helvetica" pitchFamily="-100" charset="0"/>
                <a:cs typeface="Helvetica" pitchFamily="-100" charset="0"/>
              </a:rPr>
              <a:t>If more expensive medications improve treatment cycle outcomes, treatment cost per established pregnancy may, indeed, be unaffected or even reduced.</a:t>
            </a:r>
            <a:endParaRPr lang="en-US" altLang="en-US" smtClean="0">
              <a:solidFill>
                <a:srgbClr val="3366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accent1">
              <a:lumMod val="20000"/>
              <a:lumOff val="80000"/>
            </a:schemeClr>
          </a:solidFill>
        </p:spPr>
        <p:txBody>
          <a:bodyPr/>
          <a:lstStyle/>
          <a:p>
            <a:pPr eaLnBrk="1" hangingPunct="1"/>
            <a:r>
              <a:rPr lang="en-US" altLang="en-US" sz="2400" b="1" dirty="0" smtClean="0">
                <a:solidFill>
                  <a:srgbClr val="0000FF"/>
                </a:solidFill>
                <a:latin typeface="Helvetica" pitchFamily="-100" charset="0"/>
                <a:ea typeface="Times" pitchFamily="-100" charset="0"/>
              </a:rPr>
              <a:t>Prion transmission in blood and urine: what are implications for recombinant and urinary derived </a:t>
            </a:r>
            <a:r>
              <a:rPr lang="en-US" altLang="en-US" sz="2400" b="1" dirty="0" err="1" smtClean="0">
                <a:solidFill>
                  <a:srgbClr val="0000FF"/>
                </a:solidFill>
                <a:latin typeface="Helvetica" pitchFamily="-100" charset="0"/>
                <a:ea typeface="Times" pitchFamily="-100" charset="0"/>
              </a:rPr>
              <a:t>gonadotrophins</a:t>
            </a:r>
            <a:r>
              <a:rPr lang="en-US" altLang="en-US" sz="3200" b="1" dirty="0" smtClean="0">
                <a:solidFill>
                  <a:srgbClr val="8EB4E3"/>
                </a:solidFill>
                <a:latin typeface="Helvetica" pitchFamily="-100" charset="0"/>
                <a:ea typeface="Times" pitchFamily="-100" charset="0"/>
              </a:rPr>
              <a:t>?</a:t>
            </a:r>
            <a:endParaRPr lang="en-US" altLang="en-US" sz="3200" b="1" dirty="0" smtClean="0">
              <a:solidFill>
                <a:srgbClr val="8EB4E3"/>
              </a:solidFill>
              <a:latin typeface="Helvetica" pitchFamily="-100" charset="0"/>
              <a:cs typeface="Helvetica" pitchFamily="-100" charset="0"/>
            </a:endParaRPr>
          </a:p>
        </p:txBody>
      </p:sp>
      <p:sp>
        <p:nvSpPr>
          <p:cNvPr id="3" name="Content Placeholder 2"/>
          <p:cNvSpPr>
            <a:spLocks noGrp="1"/>
          </p:cNvSpPr>
          <p:nvPr>
            <p:ph idx="1"/>
          </p:nvPr>
        </p:nvSpPr>
        <p:spPr>
          <a:xfrm>
            <a:off x="0" y="1600200"/>
            <a:ext cx="9144000" cy="4525963"/>
          </a:xfrm>
        </p:spPr>
        <p:txBody>
          <a:bodyPr/>
          <a:lstStyle/>
          <a:p>
            <a:pPr algn="ctr" eaLnBrk="1" hangingPunct="1"/>
            <a:r>
              <a:rPr lang="en-US" altLang="en-US" sz="2400" b="1" i="1" smtClean="0">
                <a:solidFill>
                  <a:srgbClr val="FF0000"/>
                </a:solidFill>
                <a:latin typeface="Times" pitchFamily="-100" charset="0"/>
                <a:cs typeface="Times" pitchFamily="-100" charset="0"/>
              </a:rPr>
              <a:t>Human Reproduction Vol.17, No.10 pp. 2501–2508, 2002</a:t>
            </a:r>
          </a:p>
          <a:p>
            <a:pPr eaLnBrk="1" hangingPunct="1"/>
            <a:r>
              <a:rPr lang="en-US" altLang="en-US" sz="2400" b="1" smtClean="0">
                <a:solidFill>
                  <a:srgbClr val="0000FF"/>
                </a:solidFill>
                <a:latin typeface="Helvetica" pitchFamily="-100" charset="0"/>
                <a:ea typeface="Times" pitchFamily="-100" charset="0"/>
              </a:rPr>
              <a:t>Production of human menopausal and recombinant gonadotrophin preparations for use in ovarian stimulation protocols in fertility needs to ensure that  safety of such drugs remains as high as ever</a:t>
            </a:r>
            <a:r>
              <a:rPr lang="en-US" altLang="en-US" sz="2400" b="1" smtClean="0">
                <a:solidFill>
                  <a:srgbClr val="000000"/>
                </a:solidFill>
                <a:latin typeface="Helvetica" pitchFamily="-100" charset="0"/>
                <a:ea typeface="Times" pitchFamily="-100" charset="0"/>
              </a:rPr>
              <a:t>.</a:t>
            </a:r>
          </a:p>
          <a:p>
            <a:pPr lvl="3" eaLnBrk="1" hangingPunct="1"/>
            <a:r>
              <a:rPr lang="en-US" altLang="en-US" sz="1200" b="1" smtClean="0">
                <a:solidFill>
                  <a:srgbClr val="000000"/>
                </a:solidFill>
                <a:latin typeface="Helvetica" pitchFamily="-100" charset="0"/>
                <a:ea typeface="Times" pitchFamily="-100" charset="0"/>
              </a:rPr>
              <a:t> </a:t>
            </a:r>
          </a:p>
          <a:p>
            <a:pPr eaLnBrk="1" hangingPunct="1"/>
            <a:r>
              <a:rPr lang="en-US" altLang="en-US" sz="2400" b="1" smtClean="0">
                <a:solidFill>
                  <a:srgbClr val="000090"/>
                </a:solidFill>
                <a:latin typeface="Helvetica" pitchFamily="-100" charset="0"/>
                <a:ea typeface="Times" pitchFamily="-100" charset="0"/>
              </a:rPr>
              <a:t>Recombinant preparations utilize fetal calf serum or other animal sera or proteins as part of a culture medium during production</a:t>
            </a:r>
            <a:r>
              <a:rPr lang="en-US" altLang="en-US" sz="2400" b="1" smtClean="0">
                <a:solidFill>
                  <a:srgbClr val="000000"/>
                </a:solidFill>
                <a:latin typeface="Helvetica" pitchFamily="-100" charset="0"/>
                <a:ea typeface="Times" pitchFamily="-100" charset="0"/>
              </a:rPr>
              <a:t>. </a:t>
            </a:r>
          </a:p>
          <a:p>
            <a:pPr eaLnBrk="1" hangingPunct="1"/>
            <a:r>
              <a:rPr lang="en-US" altLang="en-US" sz="2400" b="1" smtClean="0">
                <a:solidFill>
                  <a:srgbClr val="8EB4E3"/>
                </a:solidFill>
                <a:latin typeface="Helvetica" pitchFamily="-100" charset="0"/>
                <a:ea typeface="Times" pitchFamily="-100" charset="0"/>
              </a:rPr>
              <a:t>Human urinary-derived menotrophin preparations are exposed to </a:t>
            </a:r>
            <a:r>
              <a:rPr lang="en-US" altLang="en-US" sz="2400" b="1" smtClean="0">
                <a:solidFill>
                  <a:srgbClr val="558ED5"/>
                </a:solidFill>
                <a:latin typeface="Helvetica" pitchFamily="-100" charset="0"/>
                <a:ea typeface="Times" pitchFamily="-100" charset="0"/>
              </a:rPr>
              <a:t>theoretical risk </a:t>
            </a:r>
            <a:r>
              <a:rPr lang="en-US" altLang="en-US" sz="2400" b="1" smtClean="0">
                <a:solidFill>
                  <a:srgbClr val="8EB4E3"/>
                </a:solidFill>
                <a:latin typeface="Helvetica" pitchFamily="-100" charset="0"/>
                <a:ea typeface="Times" pitchFamily="-100" charset="0"/>
              </a:rPr>
              <a:t>of infection from menopausal donors of urine</a:t>
            </a:r>
            <a:endParaRPr lang="en-US" altLang="en-US" sz="2400" b="1" smtClean="0">
              <a:solidFill>
                <a:srgbClr val="8EB4E3"/>
              </a:solidFill>
              <a:latin typeface="Helvetica" pitchFamily="-100" charset="0"/>
              <a:cs typeface="Helvetica" pitchFamily="-100" charset="0"/>
            </a:endParaRPr>
          </a:p>
        </p:txBody>
      </p:sp>
    </p:spTree>
    <p:extLst>
      <p:ext uri="{BB962C8B-B14F-4D97-AF65-F5344CB8AC3E}">
        <p14:creationId xmlns:p14="http://schemas.microsoft.com/office/powerpoint/2010/main" val="2593530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274638"/>
            <a:ext cx="9144000" cy="1143000"/>
          </a:xfrm>
          <a:solidFill>
            <a:schemeClr val="accent1">
              <a:lumMod val="20000"/>
              <a:lumOff val="80000"/>
            </a:schemeClr>
          </a:solidFill>
        </p:spPr>
        <p:txBody>
          <a:bodyPr/>
          <a:lstStyle/>
          <a:p>
            <a:pPr eaLnBrk="1" hangingPunct="1"/>
            <a:r>
              <a:rPr lang="sr-Cyrl-CS" altLang="en-US" sz="2400" b="1" dirty="0" smtClean="0">
                <a:solidFill>
                  <a:srgbClr val="0000FF"/>
                </a:solidFill>
                <a:latin typeface="Helvetica" pitchFamily="-100" charset="0"/>
                <a:cs typeface="Helvetica" pitchFamily="-100" charset="0"/>
              </a:rPr>
              <a:t/>
            </a:r>
            <a:br>
              <a:rPr lang="sr-Cyrl-CS" altLang="en-US" sz="2400" b="1" dirty="0" smtClean="0">
                <a:solidFill>
                  <a:srgbClr val="0000FF"/>
                </a:solidFill>
                <a:latin typeface="Helvetica" pitchFamily="-100" charset="0"/>
                <a:cs typeface="Helvetica" pitchFamily="-100" charset="0"/>
              </a:rPr>
            </a:br>
            <a:r>
              <a:rPr lang="en-US" altLang="en-US" sz="2400" b="1" dirty="0" smtClean="0">
                <a:solidFill>
                  <a:srgbClr val="0000FF"/>
                </a:solidFill>
                <a:latin typeface="Helvetica" pitchFamily="-100" charset="0"/>
                <a:cs typeface="Helvetica" pitchFamily="-100" charset="0"/>
              </a:rPr>
              <a:t>Bye-bye urinary </a:t>
            </a:r>
            <a:r>
              <a:rPr lang="en-US" altLang="en-US" sz="2400" b="1" dirty="0" err="1" smtClean="0">
                <a:solidFill>
                  <a:srgbClr val="0000FF"/>
                </a:solidFill>
                <a:latin typeface="Helvetica" pitchFamily="-100" charset="0"/>
                <a:cs typeface="Helvetica" pitchFamily="-100" charset="0"/>
              </a:rPr>
              <a:t>gonadotrophins</a:t>
            </a:r>
            <a:r>
              <a:rPr lang="en-US" altLang="en-US" sz="2400" b="1" dirty="0" smtClean="0">
                <a:solidFill>
                  <a:srgbClr val="0000FF"/>
                </a:solidFill>
                <a:latin typeface="Helvetica" pitchFamily="-100" charset="0"/>
                <a:cs typeface="Helvetica" pitchFamily="-100" charset="0"/>
              </a:rPr>
              <a:t>? Recombinant FSH: </a:t>
            </a:r>
            <a:br>
              <a:rPr lang="en-US" altLang="en-US" sz="2400" b="1" dirty="0" smtClean="0">
                <a:solidFill>
                  <a:srgbClr val="0000FF"/>
                </a:solidFill>
                <a:latin typeface="Helvetica" pitchFamily="-100" charset="0"/>
                <a:cs typeface="Helvetica" pitchFamily="-100" charset="0"/>
              </a:rPr>
            </a:br>
            <a:r>
              <a:rPr lang="en-US" altLang="en-US" sz="2400" b="1" dirty="0" smtClean="0">
                <a:solidFill>
                  <a:srgbClr val="0000FF"/>
                </a:solidFill>
                <a:latin typeface="Helvetica" pitchFamily="-100" charset="0"/>
                <a:cs typeface="Helvetica" pitchFamily="-100" charset="0"/>
              </a:rPr>
              <a:t>A real progress in ovulation induction and IVF?</a:t>
            </a:r>
            <a:r>
              <a:rPr lang="en-US" altLang="en-US" sz="2000" b="1" dirty="0" smtClean="0">
                <a:solidFill>
                  <a:srgbClr val="0000FF"/>
                </a:solidFill>
                <a:latin typeface="Helvetica" pitchFamily="-100" charset="0"/>
                <a:cs typeface="Helvetica" pitchFamily="-100" charset="0"/>
              </a:rPr>
              <a:t>*</a:t>
            </a:r>
            <a:r>
              <a:rPr lang="en-US" altLang="en-US" sz="2000" dirty="0" smtClean="0">
                <a:solidFill>
                  <a:srgbClr val="000000"/>
                </a:solidFill>
                <a:latin typeface="Helvetica" pitchFamily="-100" charset="0"/>
                <a:cs typeface="Helvetica" pitchFamily="-100" charset="0"/>
              </a:rPr>
              <a:t/>
            </a:r>
            <a:br>
              <a:rPr lang="en-US" altLang="en-US" sz="2000" dirty="0" smtClean="0">
                <a:solidFill>
                  <a:srgbClr val="000000"/>
                </a:solidFill>
                <a:latin typeface="Helvetica" pitchFamily="-100" charset="0"/>
                <a:cs typeface="Helvetica" pitchFamily="-100" charset="0"/>
              </a:rPr>
            </a:br>
            <a:r>
              <a:rPr lang="en-US" altLang="en-US" sz="2000" i="1" dirty="0" smtClean="0">
                <a:solidFill>
                  <a:srgbClr val="000000"/>
                </a:solidFill>
                <a:latin typeface="Helvetica" pitchFamily="-100" charset="0"/>
                <a:cs typeface="Helvetica" pitchFamily="-100" charset="0"/>
              </a:rPr>
              <a:t>Norbert </a:t>
            </a:r>
            <a:r>
              <a:rPr lang="en-US" altLang="en-US" sz="2000" i="1" dirty="0" err="1" smtClean="0">
                <a:solidFill>
                  <a:srgbClr val="000000"/>
                </a:solidFill>
                <a:latin typeface="Helvetica" pitchFamily="-100" charset="0"/>
                <a:cs typeface="Helvetica" pitchFamily="-100" charset="0"/>
              </a:rPr>
              <a:t>Gleicher</a:t>
            </a:r>
            <a:r>
              <a:rPr lang="en-US" altLang="en-US" sz="2000" i="1" dirty="0" smtClean="0">
                <a:solidFill>
                  <a:srgbClr val="000000"/>
                </a:solidFill>
                <a:latin typeface="Helvetica" pitchFamily="-100" charset="0"/>
                <a:cs typeface="Helvetica" pitchFamily="-100" charset="0"/>
              </a:rPr>
              <a:t>, Mary </a:t>
            </a:r>
            <a:r>
              <a:rPr lang="en-US" altLang="en-US" sz="2000" i="1" dirty="0" err="1" smtClean="0">
                <a:solidFill>
                  <a:srgbClr val="000000"/>
                </a:solidFill>
                <a:latin typeface="Helvetica" pitchFamily="-100" charset="0"/>
                <a:cs typeface="Helvetica" pitchFamily="-100" charset="0"/>
              </a:rPr>
              <a:t>Vietzke</a:t>
            </a:r>
            <a:r>
              <a:rPr lang="en-US" altLang="en-US" sz="2000" i="1" dirty="0" smtClean="0">
                <a:solidFill>
                  <a:srgbClr val="000000"/>
                </a:solidFill>
                <a:latin typeface="Helvetica" pitchFamily="-100" charset="0"/>
                <a:cs typeface="Helvetica" pitchFamily="-100" charset="0"/>
              </a:rPr>
              <a:t> and Andrea </a:t>
            </a:r>
            <a:r>
              <a:rPr lang="en-US" altLang="en-US" sz="2000" i="1" dirty="0" err="1" smtClean="0">
                <a:solidFill>
                  <a:srgbClr val="000000"/>
                </a:solidFill>
                <a:latin typeface="Helvetica" pitchFamily="-100" charset="0"/>
                <a:cs typeface="Helvetica" pitchFamily="-100" charset="0"/>
              </a:rPr>
              <a:t>Vidal</a:t>
            </a:r>
            <a:r>
              <a:rPr lang="en-US" altLang="en-US" sz="2000" dirty="0" err="1" smtClean="0">
                <a:solidFill>
                  <a:srgbClr val="000000"/>
                </a:solidFill>
                <a:latin typeface="Helvetica" pitchFamily="-100" charset="0"/>
                <a:cs typeface="Helvetica" pitchFamily="-100" charset="0"/>
              </a:rPr>
              <a:t>i</a:t>
            </a:r>
            <a:r>
              <a:rPr lang="en-US" altLang="en-US" sz="2000" b="1" dirty="0" smtClean="0"/>
              <a:t/>
            </a:r>
            <a:br>
              <a:rPr lang="en-US" altLang="en-US" sz="2000" b="1" dirty="0" smtClean="0"/>
            </a:br>
            <a:endParaRPr lang="en-US" altLang="en-US" sz="2000" dirty="0" smtClean="0"/>
          </a:p>
        </p:txBody>
      </p:sp>
      <p:sp>
        <p:nvSpPr>
          <p:cNvPr id="36867" name="Content Placeholder 2"/>
          <p:cNvSpPr>
            <a:spLocks noGrp="1"/>
          </p:cNvSpPr>
          <p:nvPr>
            <p:ph idx="1"/>
          </p:nvPr>
        </p:nvSpPr>
        <p:spPr>
          <a:xfrm>
            <a:off x="0" y="1600200"/>
            <a:ext cx="9144000" cy="4525963"/>
          </a:xfrm>
        </p:spPr>
        <p:txBody>
          <a:bodyPr/>
          <a:lstStyle/>
          <a:p>
            <a:pPr eaLnBrk="1" hangingPunct="1"/>
            <a:r>
              <a:rPr lang="en-US" altLang="en-US" sz="2400" b="1" i="1" smtClean="0">
                <a:solidFill>
                  <a:srgbClr val="FF6600"/>
                </a:solidFill>
                <a:latin typeface="Helvetica" pitchFamily="-100" charset="0"/>
                <a:cs typeface="Helvetica" pitchFamily="-100" charset="0"/>
              </a:rPr>
              <a:t>Human Reproduction Vol.18, No.3 pp. 476±482, 2003</a:t>
            </a:r>
          </a:p>
          <a:p>
            <a:pPr eaLnBrk="1" hangingPunct="1"/>
            <a:r>
              <a:rPr lang="en-US" altLang="en-US" sz="2400" smtClean="0">
                <a:solidFill>
                  <a:srgbClr val="000000"/>
                </a:solidFill>
                <a:latin typeface="Helvetica" pitchFamily="-100" charset="0"/>
                <a:cs typeface="Helvetica" pitchFamily="-100" charset="0"/>
              </a:rPr>
              <a:t>Recombinant gonadotrophin products do, indeed, represent progress for routine ovulation induction and IVF cycles.</a:t>
            </a:r>
          </a:p>
          <a:p>
            <a:pPr eaLnBrk="1" hangingPunct="1"/>
            <a:r>
              <a:rPr lang="en-US" altLang="en-US" sz="2400" b="1" smtClean="0">
                <a:solidFill>
                  <a:srgbClr val="0000FF"/>
                </a:solidFill>
                <a:latin typeface="Helvetica" pitchFamily="-100" charset="0"/>
                <a:cs typeface="Helvetica" pitchFamily="-100" charset="0"/>
              </a:rPr>
              <a:t>Safety</a:t>
            </a:r>
            <a:r>
              <a:rPr lang="en-US" altLang="en-US" sz="2400" smtClean="0">
                <a:solidFill>
                  <a:srgbClr val="000000"/>
                </a:solidFill>
                <a:latin typeface="Helvetica" pitchFamily="-100" charset="0"/>
                <a:cs typeface="Helvetica" pitchFamily="-100" charset="0"/>
              </a:rPr>
              <a:t> considerations </a:t>
            </a:r>
            <a:r>
              <a:rPr lang="en-US" altLang="en-US" sz="2400" smtClean="0">
                <a:solidFill>
                  <a:srgbClr val="0000FF"/>
                </a:solidFill>
                <a:latin typeface="Helvetica" pitchFamily="-100" charset="0"/>
                <a:cs typeface="Helvetica" pitchFamily="-100" charset="0"/>
              </a:rPr>
              <a:t>favour recombinant </a:t>
            </a:r>
            <a:r>
              <a:rPr lang="en-US" altLang="en-US" sz="2400" smtClean="0">
                <a:solidFill>
                  <a:srgbClr val="000000"/>
                </a:solidFill>
                <a:latin typeface="Helvetica" pitchFamily="-100" charset="0"/>
                <a:cs typeface="Helvetica" pitchFamily="-100" charset="0"/>
              </a:rPr>
              <a:t>products, while </a:t>
            </a:r>
            <a:r>
              <a:rPr lang="en-US" altLang="en-US" sz="2400" b="1" smtClean="0">
                <a:solidFill>
                  <a:srgbClr val="0000FF"/>
                </a:solidFill>
                <a:latin typeface="Helvetica" pitchFamily="-100" charset="0"/>
                <a:cs typeface="Helvetica" pitchFamily="-100" charset="0"/>
              </a:rPr>
              <a:t>overall outcome </a:t>
            </a:r>
            <a:r>
              <a:rPr lang="en-US" altLang="en-US" sz="2400" smtClean="0">
                <a:solidFill>
                  <a:srgbClr val="000000"/>
                </a:solidFill>
                <a:latin typeface="Helvetica" pitchFamily="-100" charset="0"/>
                <a:cs typeface="Helvetica" pitchFamily="-100" charset="0"/>
              </a:rPr>
              <a:t>and </a:t>
            </a:r>
            <a:r>
              <a:rPr lang="en-US" altLang="en-US" sz="2400" smtClean="0">
                <a:solidFill>
                  <a:srgbClr val="0000FF"/>
                </a:solidFill>
                <a:latin typeface="Helvetica" pitchFamily="-100" charset="0"/>
                <a:cs typeface="Helvetica" pitchFamily="-100" charset="0"/>
              </a:rPr>
              <a:t>cost</a:t>
            </a:r>
            <a:r>
              <a:rPr lang="en-US" altLang="en-US" sz="2400" smtClean="0">
                <a:solidFill>
                  <a:srgbClr val="000000"/>
                </a:solidFill>
                <a:latin typeface="Helvetica" pitchFamily="-100" charset="0"/>
                <a:cs typeface="Helvetica" pitchFamily="-100" charset="0"/>
              </a:rPr>
              <a:t> considerations </a:t>
            </a:r>
            <a:r>
              <a:rPr lang="en-US" altLang="en-US" sz="2400" smtClean="0">
                <a:solidFill>
                  <a:srgbClr val="0000FF"/>
                </a:solidFill>
                <a:latin typeface="Helvetica" pitchFamily="-100" charset="0"/>
                <a:cs typeface="Helvetica" pitchFamily="-100" charset="0"/>
              </a:rPr>
              <a:t>favour urinary </a:t>
            </a:r>
            <a:r>
              <a:rPr lang="en-US" altLang="en-US" sz="2400" smtClean="0">
                <a:solidFill>
                  <a:srgbClr val="000000"/>
                </a:solidFill>
                <a:latin typeface="Helvetica" pitchFamily="-100" charset="0"/>
                <a:cs typeface="Helvetica" pitchFamily="-100" charset="0"/>
              </a:rPr>
              <a:t>gonadotrophins. </a:t>
            </a:r>
          </a:p>
          <a:p>
            <a:pPr eaLnBrk="1" hangingPunct="1"/>
            <a:r>
              <a:rPr lang="en-US" altLang="en-US" sz="2400" b="1" smtClean="0">
                <a:solidFill>
                  <a:srgbClr val="3366FF"/>
                </a:solidFill>
                <a:latin typeface="Helvetica" pitchFamily="-100" charset="0"/>
                <a:cs typeface="Helvetica" pitchFamily="-100" charset="0"/>
              </a:rPr>
              <a:t>Outcome</a:t>
            </a:r>
            <a:r>
              <a:rPr lang="en-US" altLang="en-US" sz="2400" smtClean="0">
                <a:solidFill>
                  <a:srgbClr val="000090"/>
                </a:solidFill>
                <a:latin typeface="Helvetica" pitchFamily="-100" charset="0"/>
                <a:cs typeface="Helvetica" pitchFamily="-100" charset="0"/>
              </a:rPr>
              <a:t>,</a:t>
            </a:r>
            <a:r>
              <a:rPr lang="en-US" altLang="en-US" sz="2400" smtClean="0">
                <a:solidFill>
                  <a:srgbClr val="000000"/>
                </a:solidFill>
                <a:latin typeface="Helvetica" pitchFamily="-100" charset="0"/>
                <a:cs typeface="Helvetica" pitchFamily="-100" charset="0"/>
              </a:rPr>
              <a:t> appears to differ, based on age and ovarian function, with </a:t>
            </a:r>
            <a:r>
              <a:rPr lang="en-US" altLang="en-US" sz="2400" b="1" smtClean="0">
                <a:solidFill>
                  <a:srgbClr val="0000FF"/>
                </a:solidFill>
                <a:latin typeface="Helvetica" pitchFamily="-100" charset="0"/>
                <a:cs typeface="Helvetica" pitchFamily="-100" charset="0"/>
              </a:rPr>
              <a:t>younger</a:t>
            </a:r>
            <a:r>
              <a:rPr lang="en-US" altLang="en-US" sz="2400" smtClean="0">
                <a:solidFill>
                  <a:srgbClr val="0000FF"/>
                </a:solidFill>
                <a:latin typeface="Helvetica" pitchFamily="-100" charset="0"/>
                <a:cs typeface="Helvetica" pitchFamily="-100" charset="0"/>
              </a:rPr>
              <a:t> patients benefiting from the FSH/LH combination offered by urinary products</a:t>
            </a:r>
            <a:r>
              <a:rPr lang="en-US" altLang="en-US" sz="2400" smtClean="0">
                <a:solidFill>
                  <a:srgbClr val="000000"/>
                </a:solidFill>
                <a:latin typeface="Helvetica" pitchFamily="-100" charset="0"/>
                <a:cs typeface="Helvetica" pitchFamily="-100" charset="0"/>
              </a:rPr>
              <a:t>, while </a:t>
            </a:r>
            <a:r>
              <a:rPr lang="en-US" altLang="en-US" sz="2400" b="1" smtClean="0">
                <a:solidFill>
                  <a:srgbClr val="000000"/>
                </a:solidFill>
                <a:latin typeface="Helvetica" pitchFamily="-100" charset="0"/>
                <a:cs typeface="Helvetica" pitchFamily="-100" charset="0"/>
              </a:rPr>
              <a:t>older</a:t>
            </a:r>
            <a:r>
              <a:rPr lang="en-US" altLang="en-US" sz="2400" smtClean="0">
                <a:solidFill>
                  <a:srgbClr val="000000"/>
                </a:solidFill>
                <a:latin typeface="Helvetica" pitchFamily="-100" charset="0"/>
                <a:cs typeface="Helvetica" pitchFamily="-100" charset="0"/>
              </a:rPr>
              <a:t> women and </a:t>
            </a:r>
            <a:r>
              <a:rPr lang="en-US" altLang="en-US" sz="2400" b="1" smtClean="0">
                <a:solidFill>
                  <a:srgbClr val="000000"/>
                </a:solidFill>
                <a:latin typeface="Helvetica" pitchFamily="-100" charset="0"/>
                <a:cs typeface="Helvetica" pitchFamily="-100" charset="0"/>
              </a:rPr>
              <a:t>young women</a:t>
            </a:r>
            <a:r>
              <a:rPr lang="en-US" altLang="en-US" sz="2400" smtClean="0">
                <a:solidFill>
                  <a:srgbClr val="000000"/>
                </a:solidFill>
                <a:latin typeface="Helvetica" pitchFamily="-100" charset="0"/>
                <a:cs typeface="Helvetica" pitchFamily="-100" charset="0"/>
              </a:rPr>
              <a:t> </a:t>
            </a:r>
            <a:r>
              <a:rPr lang="en-US" altLang="en-US" sz="2400" b="1" smtClean="0">
                <a:solidFill>
                  <a:srgbClr val="000000"/>
                </a:solidFill>
                <a:latin typeface="Helvetica" pitchFamily="-100" charset="0"/>
                <a:cs typeface="Helvetica" pitchFamily="-100" charset="0"/>
              </a:rPr>
              <a:t>with ovarian resistance</a:t>
            </a:r>
            <a:r>
              <a:rPr lang="en-US" altLang="en-US" sz="2400" smtClean="0">
                <a:solidFill>
                  <a:srgbClr val="000000"/>
                </a:solidFill>
                <a:latin typeface="Helvetica" pitchFamily="-100" charset="0"/>
                <a:cs typeface="Helvetica" pitchFamily="-100" charset="0"/>
              </a:rPr>
              <a:t>, apparently </a:t>
            </a:r>
            <a:r>
              <a:rPr lang="en-US" altLang="en-US" sz="2400" b="1" smtClean="0">
                <a:solidFill>
                  <a:srgbClr val="0000FF"/>
                </a:solidFill>
                <a:latin typeface="Helvetica" pitchFamily="-100" charset="0"/>
                <a:cs typeface="Helvetica" pitchFamily="-100" charset="0"/>
              </a:rPr>
              <a:t>benefting</a:t>
            </a:r>
            <a:r>
              <a:rPr lang="en-US" altLang="en-US" sz="2400" smtClean="0">
                <a:solidFill>
                  <a:srgbClr val="000000"/>
                </a:solidFill>
                <a:latin typeface="Helvetica" pitchFamily="-100" charset="0"/>
                <a:cs typeface="Helvetica" pitchFamily="-100" charset="0"/>
              </a:rPr>
              <a:t> from </a:t>
            </a:r>
            <a:r>
              <a:rPr lang="en-US" altLang="en-US" sz="2400" b="1" u="sng" smtClean="0">
                <a:solidFill>
                  <a:srgbClr val="0000FF"/>
                </a:solidFill>
                <a:latin typeface="Helvetica" pitchFamily="-100" charset="0"/>
                <a:cs typeface="Helvetica" pitchFamily="-100" charset="0"/>
              </a:rPr>
              <a:t>pure FSH stimulation</a:t>
            </a:r>
            <a:r>
              <a:rPr lang="en-US" altLang="en-US" sz="2400" smtClean="0">
                <a:solidFill>
                  <a:srgbClr val="000000"/>
                </a:solidFill>
                <a:latin typeface="Helvetica" pitchFamily="-100" charset="0"/>
                <a:cs typeface="Helvetica" pitchFamily="-100" charset="0"/>
              </a:rPr>
              <a:t>.</a:t>
            </a:r>
            <a:endParaRPr lang="en-US" altLang="en-US" sz="2400" smtClean="0">
              <a:solidFill>
                <a:srgbClr val="0000FF"/>
              </a:solidFill>
            </a:endParaRPr>
          </a:p>
        </p:txBody>
      </p:sp>
    </p:spTree>
    <p:extLst>
      <p:ext uri="{BB962C8B-B14F-4D97-AF65-F5344CB8AC3E}">
        <p14:creationId xmlns:p14="http://schemas.microsoft.com/office/powerpoint/2010/main" val="2669383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964</TotalTime>
  <Words>4249</Words>
  <Application>Microsoft Office PowerPoint</Application>
  <PresentationFormat>On-screen Show (4:3)</PresentationFormat>
  <Paragraphs>233</Paragraphs>
  <Slides>49</Slides>
  <Notes>10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Is any place for urinary derived gonadotrophins in ART?</vt:lpstr>
      <vt:lpstr>History</vt:lpstr>
      <vt:lpstr>History</vt:lpstr>
      <vt:lpstr>History</vt:lpstr>
      <vt:lpstr>History</vt:lpstr>
      <vt:lpstr>PowerPoint Presentation</vt:lpstr>
      <vt:lpstr>Introduction</vt:lpstr>
      <vt:lpstr>Prion transmission in blood and urine: what are implications for recombinant and urinary derived gonadotrophins?</vt:lpstr>
      <vt:lpstr> Bye-bye urinary gonadotrophins? Recombinant FSH:  A real progress in ovulation induction and IVF?* Norbert Gleicher, Mary Vietzke and Andrea Vidali </vt:lpstr>
      <vt:lpstr> Bye-bye urinary gonadotrophins? Recombinant FSH:  A real progress in ovulation induction and IVF?* Norbert Gleicher, Mary Vietzke and Andrea Vidali </vt:lpstr>
      <vt:lpstr>  Impact of highly purified urinary FSH and recombinant FSH on haemostasis: an open‐label, randomized, controlled trial </vt:lpstr>
      <vt:lpstr>Sistematic review</vt:lpstr>
      <vt:lpstr>Systematic review</vt:lpstr>
      <vt:lpstr>PowerPoint Presentation</vt:lpstr>
      <vt:lpstr>Latest &amp; final review</vt:lpstr>
      <vt:lpstr> O B J E C T I V E S </vt:lpstr>
      <vt:lpstr> Main results </vt:lpstr>
      <vt:lpstr>PowerPoint Presentation</vt:lpstr>
      <vt:lpstr>PowerPoint Presentation</vt:lpstr>
      <vt:lpstr>PowerPoint Presentation</vt:lpstr>
      <vt:lpstr>PowerPoint Presentation</vt:lpstr>
      <vt:lpstr>PowerPoint Presentation</vt:lpstr>
      <vt:lpstr>Cost considerations </vt:lpstr>
      <vt:lpstr>Treatment decisions </vt:lpstr>
      <vt:lpstr>Historical developments</vt:lpstr>
      <vt:lpstr>Recombinant versus urinary gonadotrophin for ovarian stimulation in assisted reproductive technology cycles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 U M M A R Y </vt:lpstr>
      <vt:lpstr>S U M M A R Y </vt:lpstr>
      <vt:lpstr>Prion transmission in blood and urine: what are implications for recombinant and urinary derived gonadotrophins?</vt:lpstr>
      <vt:lpstr>Bye-bye urinary gonadotrophins? Recombinant FSH:  A real progress in ovulation induction and IVF?* Norbert Gleicher, Mary Vietzke and Andrea Vidali </vt:lpstr>
      <vt:lpstr>Bye-bye urinary gonadotrophins? Recombinant FSH:  A real progress in ovulation induction and IVF?* Norbert Gleicher, Mary Vietzke and Andrea Vidali </vt:lpstr>
      <vt:lpstr>Impact of highly purified urinary FSH and recombinant FSH on haemostasis: an open‐label, randomized, controlled trial </vt:lpstr>
    </vt:vector>
  </TitlesOfParts>
  <Company>School of Medicine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Neb Radu</dc:creator>
  <cp:lastModifiedBy>Nebojsa Radunovic</cp:lastModifiedBy>
  <cp:revision>86</cp:revision>
  <dcterms:created xsi:type="dcterms:W3CDTF">2014-05-16T04:26:27Z</dcterms:created>
  <dcterms:modified xsi:type="dcterms:W3CDTF">2014-05-17T03:08:47Z</dcterms:modified>
</cp:coreProperties>
</file>