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7" r:id="rId1"/>
  </p:sldMasterIdLst>
  <p:notesMasterIdLst>
    <p:notesMasterId r:id="rId44"/>
  </p:notesMasterIdLst>
  <p:sldIdLst>
    <p:sldId id="256" r:id="rId2"/>
    <p:sldId id="299" r:id="rId3"/>
    <p:sldId id="301" r:id="rId4"/>
    <p:sldId id="257" r:id="rId5"/>
    <p:sldId id="259" r:id="rId6"/>
    <p:sldId id="261" r:id="rId7"/>
    <p:sldId id="262" r:id="rId8"/>
    <p:sldId id="263" r:id="rId9"/>
    <p:sldId id="264" r:id="rId10"/>
    <p:sldId id="265" r:id="rId11"/>
    <p:sldId id="266" r:id="rId12"/>
    <p:sldId id="267" r:id="rId13"/>
    <p:sldId id="297" r:id="rId14"/>
    <p:sldId id="29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7B1F3FE-6E6E-4D65-B622-BF42CC191AA4}">
  <a:tblStyle styleId="{57B1F3FE-6E6E-4D65-B622-BF42CC191AA4}" styleName="Table_0"/>
  <a:tblStyle styleId="{EC4F45B4-13A3-4453-BF9D-826B2EAC9337}"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26" autoAdjust="0"/>
  </p:normalViewPr>
  <p:slideViewPr>
    <p:cSldViewPr snapToGrid="0">
      <p:cViewPr varScale="1">
        <p:scale>
          <a:sx n="57" d="100"/>
          <a:sy n="57" d="100"/>
        </p:scale>
        <p:origin x="-17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12C66-C6D7-4F2F-9A09-69D1A8EA60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94A7BC-993F-4908-8492-648A220F9E5F}">
      <dgm:prSet custT="1"/>
      <dgm:spPr/>
      <dgm:t>
        <a:bodyPr/>
        <a:lstStyle/>
        <a:p>
          <a:pPr rtl="0"/>
          <a:r>
            <a:rPr lang="hr-HR" sz="2400" dirty="0" smtClean="0"/>
            <a:t>Uvod</a:t>
          </a:r>
          <a:endParaRPr lang="en-US" sz="2400" dirty="0"/>
        </a:p>
      </dgm:t>
    </dgm:pt>
    <dgm:pt modelId="{5E1316BB-68F2-49F7-BD88-A4D27D96030C}" type="parTrans" cxnId="{22CDB08F-4EE1-4FFA-AD02-5DEAE9DCFA08}">
      <dgm:prSet/>
      <dgm:spPr/>
      <dgm:t>
        <a:bodyPr/>
        <a:lstStyle/>
        <a:p>
          <a:endParaRPr lang="en-US" sz="1200"/>
        </a:p>
      </dgm:t>
    </dgm:pt>
    <dgm:pt modelId="{AD686A62-27A9-4243-8B2B-A86E92250FCD}" type="sibTrans" cxnId="{22CDB08F-4EE1-4FFA-AD02-5DEAE9DCFA08}">
      <dgm:prSet/>
      <dgm:spPr/>
      <dgm:t>
        <a:bodyPr/>
        <a:lstStyle/>
        <a:p>
          <a:endParaRPr lang="en-US" sz="1200"/>
        </a:p>
      </dgm:t>
    </dgm:pt>
    <dgm:pt modelId="{621AD63E-C839-4330-AD5A-CAFE9ED5518C}">
      <dgm:prSet custT="1"/>
      <dgm:spPr/>
      <dgm:t>
        <a:bodyPr/>
        <a:lstStyle/>
        <a:p>
          <a:pPr rtl="0"/>
          <a:r>
            <a:rPr lang="hr-HR" sz="2400" smtClean="0"/>
            <a:t>Vrste gonadotropina</a:t>
          </a:r>
          <a:endParaRPr lang="en-US" sz="2400"/>
        </a:p>
      </dgm:t>
    </dgm:pt>
    <dgm:pt modelId="{F4C65CD5-AC38-434A-BCC7-A987653EDB61}" type="parTrans" cxnId="{B90F1DA7-F2F7-4EF9-984F-3C61AB0E33E8}">
      <dgm:prSet/>
      <dgm:spPr/>
      <dgm:t>
        <a:bodyPr/>
        <a:lstStyle/>
        <a:p>
          <a:endParaRPr lang="en-US" sz="1200"/>
        </a:p>
      </dgm:t>
    </dgm:pt>
    <dgm:pt modelId="{E7240CFB-FF9F-4E28-AA77-72DC44290C00}" type="sibTrans" cxnId="{B90F1DA7-F2F7-4EF9-984F-3C61AB0E33E8}">
      <dgm:prSet/>
      <dgm:spPr/>
      <dgm:t>
        <a:bodyPr/>
        <a:lstStyle/>
        <a:p>
          <a:endParaRPr lang="en-US" sz="1200"/>
        </a:p>
      </dgm:t>
    </dgm:pt>
    <dgm:pt modelId="{9389FBF5-2C2A-438B-868C-5A74C04A236F}">
      <dgm:prSet custT="1"/>
      <dgm:spPr/>
      <dgm:t>
        <a:bodyPr/>
        <a:lstStyle/>
        <a:p>
          <a:pPr rtl="0"/>
          <a:r>
            <a:rPr lang="hr-HR" sz="2400" dirty="0" smtClean="0"/>
            <a:t>Usporedba učinkovitosti i nuspojava</a:t>
          </a:r>
          <a:endParaRPr lang="en-US" sz="2400" dirty="0"/>
        </a:p>
      </dgm:t>
    </dgm:pt>
    <dgm:pt modelId="{827E5E0A-CFDE-44EB-9B6A-3090E7D44010}" type="parTrans" cxnId="{B6C53D28-84BD-4D13-82A6-27F1DB825C80}">
      <dgm:prSet/>
      <dgm:spPr/>
      <dgm:t>
        <a:bodyPr/>
        <a:lstStyle/>
        <a:p>
          <a:endParaRPr lang="en-US" sz="1200"/>
        </a:p>
      </dgm:t>
    </dgm:pt>
    <dgm:pt modelId="{D0AC0807-D95F-473C-BF82-D0A895E03A32}" type="sibTrans" cxnId="{B6C53D28-84BD-4D13-82A6-27F1DB825C80}">
      <dgm:prSet/>
      <dgm:spPr/>
      <dgm:t>
        <a:bodyPr/>
        <a:lstStyle/>
        <a:p>
          <a:endParaRPr lang="en-US" sz="1200"/>
        </a:p>
      </dgm:t>
    </dgm:pt>
    <dgm:pt modelId="{ADF3A65C-CFCB-4DAF-977F-A4E7E94AED39}">
      <dgm:prSet custT="1"/>
      <dgm:spPr/>
      <dgm:t>
        <a:bodyPr/>
        <a:lstStyle/>
        <a:p>
          <a:pPr rtl="0"/>
          <a:r>
            <a:rPr lang="hr-HR" sz="2400" smtClean="0"/>
            <a:t>Naši rezultati</a:t>
          </a:r>
          <a:endParaRPr lang="en-US" sz="2400"/>
        </a:p>
      </dgm:t>
    </dgm:pt>
    <dgm:pt modelId="{0916238E-BABF-4B77-8D0E-A6FD4A4D13BB}" type="parTrans" cxnId="{0AA259F7-11A9-4164-B88D-E210C468CDDF}">
      <dgm:prSet/>
      <dgm:spPr/>
      <dgm:t>
        <a:bodyPr/>
        <a:lstStyle/>
        <a:p>
          <a:endParaRPr lang="en-US" sz="1200"/>
        </a:p>
      </dgm:t>
    </dgm:pt>
    <dgm:pt modelId="{97AC2A61-AC68-41F6-98FE-0C14816D6E07}" type="sibTrans" cxnId="{0AA259F7-11A9-4164-B88D-E210C468CDDF}">
      <dgm:prSet/>
      <dgm:spPr/>
      <dgm:t>
        <a:bodyPr/>
        <a:lstStyle/>
        <a:p>
          <a:endParaRPr lang="en-US" sz="1200"/>
        </a:p>
      </dgm:t>
    </dgm:pt>
    <dgm:pt modelId="{99382C1C-55BF-46D4-A742-67F5CDBDC83B}" type="pres">
      <dgm:prSet presAssocID="{22412C66-C6D7-4F2F-9A09-69D1A8EA6036}" presName="linear" presStyleCnt="0">
        <dgm:presLayoutVars>
          <dgm:animLvl val="lvl"/>
          <dgm:resizeHandles val="exact"/>
        </dgm:presLayoutVars>
      </dgm:prSet>
      <dgm:spPr/>
      <dgm:t>
        <a:bodyPr/>
        <a:lstStyle/>
        <a:p>
          <a:endParaRPr lang="en-US"/>
        </a:p>
      </dgm:t>
    </dgm:pt>
    <dgm:pt modelId="{EDD724B8-8967-41B9-B3F9-46AB52C90161}" type="pres">
      <dgm:prSet presAssocID="{6F94A7BC-993F-4908-8492-648A220F9E5F}" presName="parentText" presStyleLbl="node1" presStyleIdx="0" presStyleCnt="4">
        <dgm:presLayoutVars>
          <dgm:chMax val="0"/>
          <dgm:bulletEnabled val="1"/>
        </dgm:presLayoutVars>
      </dgm:prSet>
      <dgm:spPr/>
      <dgm:t>
        <a:bodyPr/>
        <a:lstStyle/>
        <a:p>
          <a:endParaRPr lang="en-US"/>
        </a:p>
      </dgm:t>
    </dgm:pt>
    <dgm:pt modelId="{46CC3C01-051D-4283-8984-F87639543297}" type="pres">
      <dgm:prSet presAssocID="{AD686A62-27A9-4243-8B2B-A86E92250FCD}" presName="spacer" presStyleCnt="0"/>
      <dgm:spPr/>
    </dgm:pt>
    <dgm:pt modelId="{47011FED-B900-4C9C-8B45-09938D7C32A4}" type="pres">
      <dgm:prSet presAssocID="{621AD63E-C839-4330-AD5A-CAFE9ED5518C}" presName="parentText" presStyleLbl="node1" presStyleIdx="1" presStyleCnt="4">
        <dgm:presLayoutVars>
          <dgm:chMax val="0"/>
          <dgm:bulletEnabled val="1"/>
        </dgm:presLayoutVars>
      </dgm:prSet>
      <dgm:spPr/>
      <dgm:t>
        <a:bodyPr/>
        <a:lstStyle/>
        <a:p>
          <a:endParaRPr lang="en-US"/>
        </a:p>
      </dgm:t>
    </dgm:pt>
    <dgm:pt modelId="{C4254628-479A-4571-86DE-87C413AB3FD4}" type="pres">
      <dgm:prSet presAssocID="{E7240CFB-FF9F-4E28-AA77-72DC44290C00}" presName="spacer" presStyleCnt="0"/>
      <dgm:spPr/>
    </dgm:pt>
    <dgm:pt modelId="{576D5F6F-F77B-452E-AA12-DD127DE5D207}" type="pres">
      <dgm:prSet presAssocID="{9389FBF5-2C2A-438B-868C-5A74C04A236F}" presName="parentText" presStyleLbl="node1" presStyleIdx="2" presStyleCnt="4">
        <dgm:presLayoutVars>
          <dgm:chMax val="0"/>
          <dgm:bulletEnabled val="1"/>
        </dgm:presLayoutVars>
      </dgm:prSet>
      <dgm:spPr/>
      <dgm:t>
        <a:bodyPr/>
        <a:lstStyle/>
        <a:p>
          <a:endParaRPr lang="en-US"/>
        </a:p>
      </dgm:t>
    </dgm:pt>
    <dgm:pt modelId="{CFCACB4C-1192-480D-A838-D8D0BB461A90}" type="pres">
      <dgm:prSet presAssocID="{D0AC0807-D95F-473C-BF82-D0A895E03A32}" presName="spacer" presStyleCnt="0"/>
      <dgm:spPr/>
    </dgm:pt>
    <dgm:pt modelId="{434DE762-C550-4380-A734-87E10D9B065D}" type="pres">
      <dgm:prSet presAssocID="{ADF3A65C-CFCB-4DAF-977F-A4E7E94AED39}" presName="parentText" presStyleLbl="node1" presStyleIdx="3" presStyleCnt="4">
        <dgm:presLayoutVars>
          <dgm:chMax val="0"/>
          <dgm:bulletEnabled val="1"/>
        </dgm:presLayoutVars>
      </dgm:prSet>
      <dgm:spPr/>
      <dgm:t>
        <a:bodyPr/>
        <a:lstStyle/>
        <a:p>
          <a:endParaRPr lang="en-US"/>
        </a:p>
      </dgm:t>
    </dgm:pt>
  </dgm:ptLst>
  <dgm:cxnLst>
    <dgm:cxn modelId="{EEE19A65-DBF5-4F40-A0C1-86E3F46BA970}" type="presOf" srcId="{6F94A7BC-993F-4908-8492-648A220F9E5F}" destId="{EDD724B8-8967-41B9-B3F9-46AB52C90161}" srcOrd="0" destOrd="0" presId="urn:microsoft.com/office/officeart/2005/8/layout/vList2"/>
    <dgm:cxn modelId="{BDEFF20D-68B4-4F57-B4CE-3551A2D29FB4}" type="presOf" srcId="{ADF3A65C-CFCB-4DAF-977F-A4E7E94AED39}" destId="{434DE762-C550-4380-A734-87E10D9B065D}" srcOrd="0" destOrd="0" presId="urn:microsoft.com/office/officeart/2005/8/layout/vList2"/>
    <dgm:cxn modelId="{B6C53D28-84BD-4D13-82A6-27F1DB825C80}" srcId="{22412C66-C6D7-4F2F-9A09-69D1A8EA6036}" destId="{9389FBF5-2C2A-438B-868C-5A74C04A236F}" srcOrd="2" destOrd="0" parTransId="{827E5E0A-CFDE-44EB-9B6A-3090E7D44010}" sibTransId="{D0AC0807-D95F-473C-BF82-D0A895E03A32}"/>
    <dgm:cxn modelId="{B90F1DA7-F2F7-4EF9-984F-3C61AB0E33E8}" srcId="{22412C66-C6D7-4F2F-9A09-69D1A8EA6036}" destId="{621AD63E-C839-4330-AD5A-CAFE9ED5518C}" srcOrd="1" destOrd="0" parTransId="{F4C65CD5-AC38-434A-BCC7-A987653EDB61}" sibTransId="{E7240CFB-FF9F-4E28-AA77-72DC44290C00}"/>
    <dgm:cxn modelId="{E0AB5215-D7FE-4465-9E4D-C171F2F672A2}" type="presOf" srcId="{22412C66-C6D7-4F2F-9A09-69D1A8EA6036}" destId="{99382C1C-55BF-46D4-A742-67F5CDBDC83B}" srcOrd="0" destOrd="0" presId="urn:microsoft.com/office/officeart/2005/8/layout/vList2"/>
    <dgm:cxn modelId="{0FD7B09C-57AB-4888-820B-34AD15462BD7}" type="presOf" srcId="{621AD63E-C839-4330-AD5A-CAFE9ED5518C}" destId="{47011FED-B900-4C9C-8B45-09938D7C32A4}" srcOrd="0" destOrd="0" presId="urn:microsoft.com/office/officeart/2005/8/layout/vList2"/>
    <dgm:cxn modelId="{0AA259F7-11A9-4164-B88D-E210C468CDDF}" srcId="{22412C66-C6D7-4F2F-9A09-69D1A8EA6036}" destId="{ADF3A65C-CFCB-4DAF-977F-A4E7E94AED39}" srcOrd="3" destOrd="0" parTransId="{0916238E-BABF-4B77-8D0E-A6FD4A4D13BB}" sibTransId="{97AC2A61-AC68-41F6-98FE-0C14816D6E07}"/>
    <dgm:cxn modelId="{22CDB08F-4EE1-4FFA-AD02-5DEAE9DCFA08}" srcId="{22412C66-C6D7-4F2F-9A09-69D1A8EA6036}" destId="{6F94A7BC-993F-4908-8492-648A220F9E5F}" srcOrd="0" destOrd="0" parTransId="{5E1316BB-68F2-49F7-BD88-A4D27D96030C}" sibTransId="{AD686A62-27A9-4243-8B2B-A86E92250FCD}"/>
    <dgm:cxn modelId="{8C44F436-AC8A-4AD9-8E01-B68312C3877F}" type="presOf" srcId="{9389FBF5-2C2A-438B-868C-5A74C04A236F}" destId="{576D5F6F-F77B-452E-AA12-DD127DE5D207}" srcOrd="0" destOrd="0" presId="urn:microsoft.com/office/officeart/2005/8/layout/vList2"/>
    <dgm:cxn modelId="{FFBC5257-5B50-4EDC-A7DF-225D36D2FF53}" type="presParOf" srcId="{99382C1C-55BF-46D4-A742-67F5CDBDC83B}" destId="{EDD724B8-8967-41B9-B3F9-46AB52C90161}" srcOrd="0" destOrd="0" presId="urn:microsoft.com/office/officeart/2005/8/layout/vList2"/>
    <dgm:cxn modelId="{C66BFFEA-529B-4537-AB5B-C79BFF53A1E0}" type="presParOf" srcId="{99382C1C-55BF-46D4-A742-67F5CDBDC83B}" destId="{46CC3C01-051D-4283-8984-F87639543297}" srcOrd="1" destOrd="0" presId="urn:microsoft.com/office/officeart/2005/8/layout/vList2"/>
    <dgm:cxn modelId="{01273C77-C52E-4872-B233-3997E09365A3}" type="presParOf" srcId="{99382C1C-55BF-46D4-A742-67F5CDBDC83B}" destId="{47011FED-B900-4C9C-8B45-09938D7C32A4}" srcOrd="2" destOrd="0" presId="urn:microsoft.com/office/officeart/2005/8/layout/vList2"/>
    <dgm:cxn modelId="{2B7FF847-3ECA-428A-9803-6C1F88C9629C}" type="presParOf" srcId="{99382C1C-55BF-46D4-A742-67F5CDBDC83B}" destId="{C4254628-479A-4571-86DE-87C413AB3FD4}" srcOrd="3" destOrd="0" presId="urn:microsoft.com/office/officeart/2005/8/layout/vList2"/>
    <dgm:cxn modelId="{AAF3AFC6-DEBB-4DAB-9886-600124F020E5}" type="presParOf" srcId="{99382C1C-55BF-46D4-A742-67F5CDBDC83B}" destId="{576D5F6F-F77B-452E-AA12-DD127DE5D207}" srcOrd="4" destOrd="0" presId="urn:microsoft.com/office/officeart/2005/8/layout/vList2"/>
    <dgm:cxn modelId="{ED7C9C9B-0677-441C-BEC6-E2516BA33A77}" type="presParOf" srcId="{99382C1C-55BF-46D4-A742-67F5CDBDC83B}" destId="{CFCACB4C-1192-480D-A838-D8D0BB461A90}" srcOrd="5" destOrd="0" presId="urn:microsoft.com/office/officeart/2005/8/layout/vList2"/>
    <dgm:cxn modelId="{CB882243-2105-4E62-A77D-B9C5C84B1BA2}" type="presParOf" srcId="{99382C1C-55BF-46D4-A742-67F5CDBDC83B}" destId="{434DE762-C550-4380-A734-87E10D9B065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412C66-C6D7-4F2F-9A09-69D1A8EA60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94A7BC-993F-4908-8492-648A220F9E5F}">
      <dgm:prSet custT="1"/>
      <dgm:spPr/>
      <dgm:t>
        <a:bodyPr/>
        <a:lstStyle/>
        <a:p>
          <a:pPr rtl="0"/>
          <a:r>
            <a:rPr lang="hr-HR" sz="2400" dirty="0" smtClean="0"/>
            <a:t>Mehanizam djelovanja gonadotropina</a:t>
          </a:r>
          <a:endParaRPr lang="en-US" sz="2400" dirty="0"/>
        </a:p>
      </dgm:t>
    </dgm:pt>
    <dgm:pt modelId="{5E1316BB-68F2-49F7-BD88-A4D27D96030C}" type="parTrans" cxnId="{22CDB08F-4EE1-4FFA-AD02-5DEAE9DCFA08}">
      <dgm:prSet/>
      <dgm:spPr/>
      <dgm:t>
        <a:bodyPr/>
        <a:lstStyle/>
        <a:p>
          <a:endParaRPr lang="en-US" sz="1200"/>
        </a:p>
      </dgm:t>
    </dgm:pt>
    <dgm:pt modelId="{AD686A62-27A9-4243-8B2B-A86E92250FCD}" type="sibTrans" cxnId="{22CDB08F-4EE1-4FFA-AD02-5DEAE9DCFA08}">
      <dgm:prSet/>
      <dgm:spPr/>
      <dgm:t>
        <a:bodyPr/>
        <a:lstStyle/>
        <a:p>
          <a:endParaRPr lang="en-US" sz="1200"/>
        </a:p>
      </dgm:t>
    </dgm:pt>
    <dgm:pt modelId="{E599A8AF-A880-495E-956C-DA36627D401E}">
      <dgm:prSet custT="1"/>
      <dgm:spPr/>
      <dgm:t>
        <a:bodyPr/>
        <a:lstStyle/>
        <a:p>
          <a:r>
            <a:rPr lang="hr-HR" sz="2400" dirty="0" smtClean="0"/>
            <a:t>Farmakokinetika</a:t>
          </a:r>
        </a:p>
      </dgm:t>
    </dgm:pt>
    <dgm:pt modelId="{ADCDEF7D-AEA0-4358-AD72-D9643616C93C}" type="parTrans" cxnId="{A01B58DC-F1DD-4017-8CEB-EAF81E241AF3}">
      <dgm:prSet/>
      <dgm:spPr/>
      <dgm:t>
        <a:bodyPr/>
        <a:lstStyle/>
        <a:p>
          <a:endParaRPr lang="hr-HR"/>
        </a:p>
      </dgm:t>
    </dgm:pt>
    <dgm:pt modelId="{EE71E44E-E018-445B-9B68-C085A3000510}" type="sibTrans" cxnId="{A01B58DC-F1DD-4017-8CEB-EAF81E241AF3}">
      <dgm:prSet/>
      <dgm:spPr/>
      <dgm:t>
        <a:bodyPr/>
        <a:lstStyle/>
        <a:p>
          <a:endParaRPr lang="hr-HR"/>
        </a:p>
      </dgm:t>
    </dgm:pt>
    <dgm:pt modelId="{1D8A84B1-F917-4BD6-8455-F999F1EFD3A9}">
      <dgm:prSet custT="1"/>
      <dgm:spPr/>
      <dgm:t>
        <a:bodyPr/>
        <a:lstStyle/>
        <a:p>
          <a:r>
            <a:rPr lang="hr-HR" sz="2400" dirty="0" smtClean="0"/>
            <a:t>Farmakodinamika</a:t>
          </a:r>
        </a:p>
      </dgm:t>
    </dgm:pt>
    <dgm:pt modelId="{208CB9E6-E670-44F7-97E3-9BC9D0170FCB}" type="parTrans" cxnId="{46C930F0-1334-408A-B608-895512095A63}">
      <dgm:prSet/>
      <dgm:spPr/>
      <dgm:t>
        <a:bodyPr/>
        <a:lstStyle/>
        <a:p>
          <a:endParaRPr lang="hr-HR"/>
        </a:p>
      </dgm:t>
    </dgm:pt>
    <dgm:pt modelId="{716B74FA-6B8D-46C9-8E62-B42C15C51CC0}" type="sibTrans" cxnId="{46C930F0-1334-408A-B608-895512095A63}">
      <dgm:prSet/>
      <dgm:spPr/>
      <dgm:t>
        <a:bodyPr/>
        <a:lstStyle/>
        <a:p>
          <a:endParaRPr lang="hr-HR"/>
        </a:p>
      </dgm:t>
    </dgm:pt>
    <dgm:pt modelId="{DBA90F76-B684-4915-AFE8-7A22095EF0C2}">
      <dgm:prSet custT="1"/>
      <dgm:spPr/>
      <dgm:t>
        <a:bodyPr/>
        <a:lstStyle/>
        <a:p>
          <a:r>
            <a:rPr lang="hr-HR" sz="2400" dirty="0" smtClean="0"/>
            <a:t>Protokoli stimulacije</a:t>
          </a:r>
        </a:p>
      </dgm:t>
    </dgm:pt>
    <dgm:pt modelId="{87C70058-1BA9-411D-A2D4-1A993CF910B4}" type="parTrans" cxnId="{F8E71FBF-1C4F-4151-8030-8F01CCBB781E}">
      <dgm:prSet/>
      <dgm:spPr/>
      <dgm:t>
        <a:bodyPr/>
        <a:lstStyle/>
        <a:p>
          <a:endParaRPr lang="hr-HR"/>
        </a:p>
      </dgm:t>
    </dgm:pt>
    <dgm:pt modelId="{482E96DB-3A3B-4F40-B9A7-134FFE71038D}" type="sibTrans" cxnId="{F8E71FBF-1C4F-4151-8030-8F01CCBB781E}">
      <dgm:prSet/>
      <dgm:spPr/>
      <dgm:t>
        <a:bodyPr/>
        <a:lstStyle/>
        <a:p>
          <a:endParaRPr lang="hr-HR"/>
        </a:p>
      </dgm:t>
    </dgm:pt>
    <dgm:pt modelId="{DCA43AD4-D3A7-4441-9825-C872186C97E3}">
      <dgm:prSet custT="1"/>
      <dgm:spPr/>
      <dgm:t>
        <a:bodyPr/>
        <a:lstStyle/>
        <a:p>
          <a:r>
            <a:rPr lang="hr-HR" sz="2400" dirty="0" smtClean="0"/>
            <a:t>.......</a:t>
          </a:r>
        </a:p>
      </dgm:t>
    </dgm:pt>
    <dgm:pt modelId="{BEAC3C8D-41D9-452B-ACC1-D7631C26CD7E}" type="parTrans" cxnId="{5B9E723B-149E-4795-882B-90C678CF8E31}">
      <dgm:prSet/>
      <dgm:spPr/>
      <dgm:t>
        <a:bodyPr/>
        <a:lstStyle/>
        <a:p>
          <a:endParaRPr lang="hr-HR"/>
        </a:p>
      </dgm:t>
    </dgm:pt>
    <dgm:pt modelId="{CDD22567-917A-43CF-BA16-7F9AF139719F}" type="sibTrans" cxnId="{5B9E723B-149E-4795-882B-90C678CF8E31}">
      <dgm:prSet/>
      <dgm:spPr/>
      <dgm:t>
        <a:bodyPr/>
        <a:lstStyle/>
        <a:p>
          <a:endParaRPr lang="hr-HR"/>
        </a:p>
      </dgm:t>
    </dgm:pt>
    <dgm:pt modelId="{99382C1C-55BF-46D4-A742-67F5CDBDC83B}" type="pres">
      <dgm:prSet presAssocID="{22412C66-C6D7-4F2F-9A09-69D1A8EA6036}" presName="linear" presStyleCnt="0">
        <dgm:presLayoutVars>
          <dgm:animLvl val="lvl"/>
          <dgm:resizeHandles val="exact"/>
        </dgm:presLayoutVars>
      </dgm:prSet>
      <dgm:spPr/>
      <dgm:t>
        <a:bodyPr/>
        <a:lstStyle/>
        <a:p>
          <a:endParaRPr lang="en-US"/>
        </a:p>
      </dgm:t>
    </dgm:pt>
    <dgm:pt modelId="{EDD724B8-8967-41B9-B3F9-46AB52C90161}" type="pres">
      <dgm:prSet presAssocID="{6F94A7BC-993F-4908-8492-648A220F9E5F}" presName="parentText" presStyleLbl="node1" presStyleIdx="0" presStyleCnt="5">
        <dgm:presLayoutVars>
          <dgm:chMax val="0"/>
          <dgm:bulletEnabled val="1"/>
        </dgm:presLayoutVars>
      </dgm:prSet>
      <dgm:spPr/>
      <dgm:t>
        <a:bodyPr/>
        <a:lstStyle/>
        <a:p>
          <a:endParaRPr lang="en-US"/>
        </a:p>
      </dgm:t>
    </dgm:pt>
    <dgm:pt modelId="{46CC3C01-051D-4283-8984-F87639543297}" type="pres">
      <dgm:prSet presAssocID="{AD686A62-27A9-4243-8B2B-A86E92250FCD}" presName="spacer" presStyleCnt="0"/>
      <dgm:spPr/>
    </dgm:pt>
    <dgm:pt modelId="{2CDAAB24-0E52-4B5D-9161-91B6208EFF41}" type="pres">
      <dgm:prSet presAssocID="{E599A8AF-A880-495E-956C-DA36627D401E}" presName="parentText" presStyleLbl="node1" presStyleIdx="1" presStyleCnt="5">
        <dgm:presLayoutVars>
          <dgm:chMax val="0"/>
          <dgm:bulletEnabled val="1"/>
        </dgm:presLayoutVars>
      </dgm:prSet>
      <dgm:spPr/>
      <dgm:t>
        <a:bodyPr/>
        <a:lstStyle/>
        <a:p>
          <a:endParaRPr lang="hr-HR"/>
        </a:p>
      </dgm:t>
    </dgm:pt>
    <dgm:pt modelId="{3020EB8A-E459-47FC-8E44-161AC6FB6A00}" type="pres">
      <dgm:prSet presAssocID="{EE71E44E-E018-445B-9B68-C085A3000510}" presName="spacer" presStyleCnt="0"/>
      <dgm:spPr/>
    </dgm:pt>
    <dgm:pt modelId="{9C1913CB-CE27-448A-A865-42D64369D816}" type="pres">
      <dgm:prSet presAssocID="{1D8A84B1-F917-4BD6-8455-F999F1EFD3A9}" presName="parentText" presStyleLbl="node1" presStyleIdx="2" presStyleCnt="5">
        <dgm:presLayoutVars>
          <dgm:chMax val="0"/>
          <dgm:bulletEnabled val="1"/>
        </dgm:presLayoutVars>
      </dgm:prSet>
      <dgm:spPr/>
      <dgm:t>
        <a:bodyPr/>
        <a:lstStyle/>
        <a:p>
          <a:endParaRPr lang="hr-HR"/>
        </a:p>
      </dgm:t>
    </dgm:pt>
    <dgm:pt modelId="{D5B763E5-CE15-4F47-BDB0-BDBFE217CD21}" type="pres">
      <dgm:prSet presAssocID="{716B74FA-6B8D-46C9-8E62-B42C15C51CC0}" presName="spacer" presStyleCnt="0"/>
      <dgm:spPr/>
    </dgm:pt>
    <dgm:pt modelId="{60BAF7D8-97D0-4134-AB79-302DC19A5E8C}" type="pres">
      <dgm:prSet presAssocID="{DBA90F76-B684-4915-AFE8-7A22095EF0C2}" presName="parentText" presStyleLbl="node1" presStyleIdx="3" presStyleCnt="5">
        <dgm:presLayoutVars>
          <dgm:chMax val="0"/>
          <dgm:bulletEnabled val="1"/>
        </dgm:presLayoutVars>
      </dgm:prSet>
      <dgm:spPr/>
      <dgm:t>
        <a:bodyPr/>
        <a:lstStyle/>
        <a:p>
          <a:endParaRPr lang="hr-HR"/>
        </a:p>
      </dgm:t>
    </dgm:pt>
    <dgm:pt modelId="{7DDD0C40-5688-4318-A23B-41F5A7CA88F6}" type="pres">
      <dgm:prSet presAssocID="{482E96DB-3A3B-4F40-B9A7-134FFE71038D}" presName="spacer" presStyleCnt="0"/>
      <dgm:spPr/>
    </dgm:pt>
    <dgm:pt modelId="{79FF8957-1BFD-488B-9E6D-254BE859CF00}" type="pres">
      <dgm:prSet presAssocID="{DCA43AD4-D3A7-4441-9825-C872186C97E3}" presName="parentText" presStyleLbl="node1" presStyleIdx="4" presStyleCnt="5">
        <dgm:presLayoutVars>
          <dgm:chMax val="0"/>
          <dgm:bulletEnabled val="1"/>
        </dgm:presLayoutVars>
      </dgm:prSet>
      <dgm:spPr/>
      <dgm:t>
        <a:bodyPr/>
        <a:lstStyle/>
        <a:p>
          <a:endParaRPr lang="hr-HR"/>
        </a:p>
      </dgm:t>
    </dgm:pt>
  </dgm:ptLst>
  <dgm:cxnLst>
    <dgm:cxn modelId="{A01B58DC-F1DD-4017-8CEB-EAF81E241AF3}" srcId="{22412C66-C6D7-4F2F-9A09-69D1A8EA6036}" destId="{E599A8AF-A880-495E-956C-DA36627D401E}" srcOrd="1" destOrd="0" parTransId="{ADCDEF7D-AEA0-4358-AD72-D9643616C93C}" sibTransId="{EE71E44E-E018-445B-9B68-C085A3000510}"/>
    <dgm:cxn modelId="{1AFE5179-0DDB-4D6E-B524-B7BA6BFF45D2}" type="presOf" srcId="{DCA43AD4-D3A7-4441-9825-C872186C97E3}" destId="{79FF8957-1BFD-488B-9E6D-254BE859CF00}" srcOrd="0" destOrd="0" presId="urn:microsoft.com/office/officeart/2005/8/layout/vList2"/>
    <dgm:cxn modelId="{4076857E-02F2-4489-9C9C-B6ADC1B8BCD1}" type="presOf" srcId="{DBA90F76-B684-4915-AFE8-7A22095EF0C2}" destId="{60BAF7D8-97D0-4134-AB79-302DC19A5E8C}" srcOrd="0" destOrd="0" presId="urn:microsoft.com/office/officeart/2005/8/layout/vList2"/>
    <dgm:cxn modelId="{5B9E723B-149E-4795-882B-90C678CF8E31}" srcId="{22412C66-C6D7-4F2F-9A09-69D1A8EA6036}" destId="{DCA43AD4-D3A7-4441-9825-C872186C97E3}" srcOrd="4" destOrd="0" parTransId="{BEAC3C8D-41D9-452B-ACC1-D7631C26CD7E}" sibTransId="{CDD22567-917A-43CF-BA16-7F9AF139719F}"/>
    <dgm:cxn modelId="{F8E71FBF-1C4F-4151-8030-8F01CCBB781E}" srcId="{22412C66-C6D7-4F2F-9A09-69D1A8EA6036}" destId="{DBA90F76-B684-4915-AFE8-7A22095EF0C2}" srcOrd="3" destOrd="0" parTransId="{87C70058-1BA9-411D-A2D4-1A993CF910B4}" sibTransId="{482E96DB-3A3B-4F40-B9A7-134FFE71038D}"/>
    <dgm:cxn modelId="{0ABA18B8-1E7A-4E58-B545-FE8FD47822E6}" type="presOf" srcId="{E599A8AF-A880-495E-956C-DA36627D401E}" destId="{2CDAAB24-0E52-4B5D-9161-91B6208EFF41}" srcOrd="0" destOrd="0" presId="urn:microsoft.com/office/officeart/2005/8/layout/vList2"/>
    <dgm:cxn modelId="{E45C166D-D954-4836-9593-413644A25690}" type="presOf" srcId="{22412C66-C6D7-4F2F-9A09-69D1A8EA6036}" destId="{99382C1C-55BF-46D4-A742-67F5CDBDC83B}" srcOrd="0" destOrd="0" presId="urn:microsoft.com/office/officeart/2005/8/layout/vList2"/>
    <dgm:cxn modelId="{21F8F72D-DCFF-48B2-9DAD-C81E91BB37E1}" type="presOf" srcId="{6F94A7BC-993F-4908-8492-648A220F9E5F}" destId="{EDD724B8-8967-41B9-B3F9-46AB52C90161}" srcOrd="0" destOrd="0" presId="urn:microsoft.com/office/officeart/2005/8/layout/vList2"/>
    <dgm:cxn modelId="{46C930F0-1334-408A-B608-895512095A63}" srcId="{22412C66-C6D7-4F2F-9A09-69D1A8EA6036}" destId="{1D8A84B1-F917-4BD6-8455-F999F1EFD3A9}" srcOrd="2" destOrd="0" parTransId="{208CB9E6-E670-44F7-97E3-9BC9D0170FCB}" sibTransId="{716B74FA-6B8D-46C9-8E62-B42C15C51CC0}"/>
    <dgm:cxn modelId="{22CDB08F-4EE1-4FFA-AD02-5DEAE9DCFA08}" srcId="{22412C66-C6D7-4F2F-9A09-69D1A8EA6036}" destId="{6F94A7BC-993F-4908-8492-648A220F9E5F}" srcOrd="0" destOrd="0" parTransId="{5E1316BB-68F2-49F7-BD88-A4D27D96030C}" sibTransId="{AD686A62-27A9-4243-8B2B-A86E92250FCD}"/>
    <dgm:cxn modelId="{ED39A99F-6A37-48B2-9369-63C2947CAEBD}" type="presOf" srcId="{1D8A84B1-F917-4BD6-8455-F999F1EFD3A9}" destId="{9C1913CB-CE27-448A-A865-42D64369D816}" srcOrd="0" destOrd="0" presId="urn:microsoft.com/office/officeart/2005/8/layout/vList2"/>
    <dgm:cxn modelId="{65B9A26B-75F9-4450-8AED-76F2AE5AFA4A}" type="presParOf" srcId="{99382C1C-55BF-46D4-A742-67F5CDBDC83B}" destId="{EDD724B8-8967-41B9-B3F9-46AB52C90161}" srcOrd="0" destOrd="0" presId="urn:microsoft.com/office/officeart/2005/8/layout/vList2"/>
    <dgm:cxn modelId="{6F44F6D8-274B-4605-B023-ACA658A4BC60}" type="presParOf" srcId="{99382C1C-55BF-46D4-A742-67F5CDBDC83B}" destId="{46CC3C01-051D-4283-8984-F87639543297}" srcOrd="1" destOrd="0" presId="urn:microsoft.com/office/officeart/2005/8/layout/vList2"/>
    <dgm:cxn modelId="{E1341F32-952B-4156-A8C7-0C2170364606}" type="presParOf" srcId="{99382C1C-55BF-46D4-A742-67F5CDBDC83B}" destId="{2CDAAB24-0E52-4B5D-9161-91B6208EFF41}" srcOrd="2" destOrd="0" presId="urn:microsoft.com/office/officeart/2005/8/layout/vList2"/>
    <dgm:cxn modelId="{D7C00724-1A51-4BAE-865D-0574FCE12D86}" type="presParOf" srcId="{99382C1C-55BF-46D4-A742-67F5CDBDC83B}" destId="{3020EB8A-E459-47FC-8E44-161AC6FB6A00}" srcOrd="3" destOrd="0" presId="urn:microsoft.com/office/officeart/2005/8/layout/vList2"/>
    <dgm:cxn modelId="{4FC658F4-54CD-4110-B38C-B26E57D63190}" type="presParOf" srcId="{99382C1C-55BF-46D4-A742-67F5CDBDC83B}" destId="{9C1913CB-CE27-448A-A865-42D64369D816}" srcOrd="4" destOrd="0" presId="urn:microsoft.com/office/officeart/2005/8/layout/vList2"/>
    <dgm:cxn modelId="{88E0CD5A-B5D4-4646-9E81-1F35DE69154E}" type="presParOf" srcId="{99382C1C-55BF-46D4-A742-67F5CDBDC83B}" destId="{D5B763E5-CE15-4F47-BDB0-BDBFE217CD21}" srcOrd="5" destOrd="0" presId="urn:microsoft.com/office/officeart/2005/8/layout/vList2"/>
    <dgm:cxn modelId="{BBC49339-4720-4F66-A926-A37632133672}" type="presParOf" srcId="{99382C1C-55BF-46D4-A742-67F5CDBDC83B}" destId="{60BAF7D8-97D0-4134-AB79-302DC19A5E8C}" srcOrd="6" destOrd="0" presId="urn:microsoft.com/office/officeart/2005/8/layout/vList2"/>
    <dgm:cxn modelId="{8A2C221A-8948-44AB-A59D-DF9D49EDC6F9}" type="presParOf" srcId="{99382C1C-55BF-46D4-A742-67F5CDBDC83B}" destId="{7DDD0C40-5688-4318-A23B-41F5A7CA88F6}" srcOrd="7" destOrd="0" presId="urn:microsoft.com/office/officeart/2005/8/layout/vList2"/>
    <dgm:cxn modelId="{F9683D23-7256-4AFA-9E69-C5303B5854A4}" type="presParOf" srcId="{99382C1C-55BF-46D4-A742-67F5CDBDC83B}" destId="{79FF8957-1BFD-488B-9E6D-254BE859CF0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B26699-CBCF-4827-AC02-2E55CBA548E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90BB4790-230A-4E8C-BC35-6FB260722B55}">
      <dgm:prSet phldrT="[Text]" custT="1"/>
      <dgm:spPr/>
      <dgm:t>
        <a:bodyPr/>
        <a:lstStyle/>
        <a:p>
          <a:r>
            <a:rPr lang="en-US" sz="2800" dirty="0" smtClean="0"/>
            <a:t>INDUKCIJA OVULACIJE</a:t>
          </a:r>
          <a:endParaRPr lang="en-US" sz="2800" dirty="0"/>
        </a:p>
      </dgm:t>
    </dgm:pt>
    <dgm:pt modelId="{AD3EF433-9C97-4912-9626-2524A221084D}" type="parTrans" cxnId="{71D31354-4EAC-4919-8FDA-CEE140A39CCC}">
      <dgm:prSet/>
      <dgm:spPr/>
      <dgm:t>
        <a:bodyPr/>
        <a:lstStyle/>
        <a:p>
          <a:endParaRPr lang="en-US" sz="2400"/>
        </a:p>
      </dgm:t>
    </dgm:pt>
    <dgm:pt modelId="{A872F937-E9DC-456E-ADB8-815B79E3B317}" type="sibTrans" cxnId="{71D31354-4EAC-4919-8FDA-CEE140A39CCC}">
      <dgm:prSet/>
      <dgm:spPr/>
      <dgm:t>
        <a:bodyPr/>
        <a:lstStyle/>
        <a:p>
          <a:endParaRPr lang="en-US" sz="2400"/>
        </a:p>
      </dgm:t>
    </dgm:pt>
    <dgm:pt modelId="{6B928ABB-7B5E-49EB-AC1B-D9F7149AC9B9}">
      <dgm:prSet custT="1"/>
      <dgm:spPr/>
      <dgm:t>
        <a:bodyPr/>
        <a:lstStyle/>
        <a:p>
          <a:r>
            <a:rPr lang="en-US" sz="2800" dirty="0" smtClean="0"/>
            <a:t>SUPEROVULACIJA- COH</a:t>
          </a:r>
          <a:endParaRPr lang="en-US" sz="2800" dirty="0"/>
        </a:p>
      </dgm:t>
    </dgm:pt>
    <dgm:pt modelId="{91A02741-1796-469B-829A-FF41AC2D7F71}" type="parTrans" cxnId="{A81B9166-C0BE-43A9-978E-5C28817DE98C}">
      <dgm:prSet/>
      <dgm:spPr/>
      <dgm:t>
        <a:bodyPr/>
        <a:lstStyle/>
        <a:p>
          <a:endParaRPr lang="en-US" sz="2400"/>
        </a:p>
      </dgm:t>
    </dgm:pt>
    <dgm:pt modelId="{158FA23E-3F3E-48B6-AAFC-C03DC21CA27D}" type="sibTrans" cxnId="{A81B9166-C0BE-43A9-978E-5C28817DE98C}">
      <dgm:prSet/>
      <dgm:spPr/>
      <dgm:t>
        <a:bodyPr/>
        <a:lstStyle/>
        <a:p>
          <a:endParaRPr lang="en-US" sz="2400"/>
        </a:p>
      </dgm:t>
    </dgm:pt>
    <dgm:pt modelId="{841883EB-B0C3-4D03-8273-ABBC4BD088B8}">
      <dgm:prSet phldrT="[Text]" custT="1"/>
      <dgm:spPr/>
      <dgm:t>
        <a:bodyPr/>
        <a:lstStyle/>
        <a:p>
          <a:r>
            <a:rPr lang="hr-HR" sz="2400" dirty="0" smtClean="0">
              <a:solidFill>
                <a:schemeClr val="tx1">
                  <a:lumMod val="50000"/>
                  <a:lumOff val="50000"/>
                </a:schemeClr>
              </a:solidFill>
            </a:rPr>
            <a:t>Monofolikularna stimulacija kod anovulatornih žena</a:t>
          </a:r>
          <a:endParaRPr lang="en-US" sz="2400" dirty="0">
            <a:solidFill>
              <a:schemeClr val="tx1">
                <a:lumMod val="50000"/>
                <a:lumOff val="50000"/>
              </a:schemeClr>
            </a:solidFill>
          </a:endParaRPr>
        </a:p>
      </dgm:t>
    </dgm:pt>
    <dgm:pt modelId="{2B71AD39-FB60-484D-A96F-55CD0A4F73EB}" type="parTrans" cxnId="{66CB4D48-9C8B-425D-9A3B-E5C36697E185}">
      <dgm:prSet/>
      <dgm:spPr/>
      <dgm:t>
        <a:bodyPr/>
        <a:lstStyle/>
        <a:p>
          <a:endParaRPr lang="en-US" sz="2400"/>
        </a:p>
      </dgm:t>
    </dgm:pt>
    <dgm:pt modelId="{DDC499BF-B23D-4D39-AFA6-0CEDEB857BCF}" type="sibTrans" cxnId="{66CB4D48-9C8B-425D-9A3B-E5C36697E185}">
      <dgm:prSet/>
      <dgm:spPr/>
      <dgm:t>
        <a:bodyPr/>
        <a:lstStyle/>
        <a:p>
          <a:endParaRPr lang="en-US" sz="2400"/>
        </a:p>
      </dgm:t>
    </dgm:pt>
    <dgm:pt modelId="{9DD5092A-1D66-4F10-83CD-42211AFA73E3}">
      <dgm:prSet custT="1"/>
      <dgm:spPr/>
      <dgm:t>
        <a:bodyPr/>
        <a:lstStyle/>
        <a:p>
          <a:r>
            <a:rPr lang="hr-HR" sz="2400" dirty="0" smtClean="0">
              <a:solidFill>
                <a:schemeClr val="tx1">
                  <a:lumMod val="50000"/>
                  <a:lumOff val="50000"/>
                </a:schemeClr>
              </a:solidFill>
            </a:rPr>
            <a:t>Produkcija više zrelih oocita</a:t>
          </a:r>
          <a:endParaRPr lang="en-US" sz="2400" dirty="0" smtClean="0">
            <a:solidFill>
              <a:schemeClr val="tx1">
                <a:lumMod val="50000"/>
                <a:lumOff val="50000"/>
              </a:schemeClr>
            </a:solidFill>
          </a:endParaRPr>
        </a:p>
      </dgm:t>
    </dgm:pt>
    <dgm:pt modelId="{ADE8DF09-F71E-42B5-B798-5457B6408D06}" type="parTrans" cxnId="{35CF4DCF-C218-4967-B40C-E4F012F05411}">
      <dgm:prSet/>
      <dgm:spPr/>
      <dgm:t>
        <a:bodyPr/>
        <a:lstStyle/>
        <a:p>
          <a:endParaRPr lang="en-US" sz="2400"/>
        </a:p>
      </dgm:t>
    </dgm:pt>
    <dgm:pt modelId="{9AAED783-C530-4DBA-A660-EAF0242DFA31}" type="sibTrans" cxnId="{35CF4DCF-C218-4967-B40C-E4F012F05411}">
      <dgm:prSet/>
      <dgm:spPr/>
      <dgm:t>
        <a:bodyPr/>
        <a:lstStyle/>
        <a:p>
          <a:endParaRPr lang="en-US" sz="2400"/>
        </a:p>
      </dgm:t>
    </dgm:pt>
    <dgm:pt modelId="{9FFFD191-2D78-4DDA-AB73-91A583A516F9}" type="pres">
      <dgm:prSet presAssocID="{8FB26699-CBCF-4827-AC02-2E55CBA548EC}" presName="linear" presStyleCnt="0">
        <dgm:presLayoutVars>
          <dgm:animLvl val="lvl"/>
          <dgm:resizeHandles val="exact"/>
        </dgm:presLayoutVars>
      </dgm:prSet>
      <dgm:spPr/>
      <dgm:t>
        <a:bodyPr/>
        <a:lstStyle/>
        <a:p>
          <a:endParaRPr lang="en-US"/>
        </a:p>
      </dgm:t>
    </dgm:pt>
    <dgm:pt modelId="{A26B3937-6C52-4219-861C-70BC86F2BB34}" type="pres">
      <dgm:prSet presAssocID="{90BB4790-230A-4E8C-BC35-6FB260722B55}" presName="parentText" presStyleLbl="node1" presStyleIdx="0" presStyleCnt="2" custScaleY="53496">
        <dgm:presLayoutVars>
          <dgm:chMax val="0"/>
          <dgm:bulletEnabled val="1"/>
        </dgm:presLayoutVars>
      </dgm:prSet>
      <dgm:spPr/>
      <dgm:t>
        <a:bodyPr/>
        <a:lstStyle/>
        <a:p>
          <a:endParaRPr lang="en-US"/>
        </a:p>
      </dgm:t>
    </dgm:pt>
    <dgm:pt modelId="{94F18B34-3E61-4A2E-84DE-994FD4313BA2}" type="pres">
      <dgm:prSet presAssocID="{90BB4790-230A-4E8C-BC35-6FB260722B55}" presName="childText" presStyleLbl="revTx" presStyleIdx="0" presStyleCnt="2">
        <dgm:presLayoutVars>
          <dgm:bulletEnabled val="1"/>
        </dgm:presLayoutVars>
      </dgm:prSet>
      <dgm:spPr/>
      <dgm:t>
        <a:bodyPr/>
        <a:lstStyle/>
        <a:p>
          <a:endParaRPr lang="en-US"/>
        </a:p>
      </dgm:t>
    </dgm:pt>
    <dgm:pt modelId="{1B3CF2DC-F81B-416A-84E8-56CE049F9A53}" type="pres">
      <dgm:prSet presAssocID="{6B928ABB-7B5E-49EB-AC1B-D9F7149AC9B9}" presName="parentText" presStyleLbl="node1" presStyleIdx="1" presStyleCnt="2" custScaleY="52106">
        <dgm:presLayoutVars>
          <dgm:chMax val="0"/>
          <dgm:bulletEnabled val="1"/>
        </dgm:presLayoutVars>
      </dgm:prSet>
      <dgm:spPr/>
      <dgm:t>
        <a:bodyPr/>
        <a:lstStyle/>
        <a:p>
          <a:endParaRPr lang="en-US"/>
        </a:p>
      </dgm:t>
    </dgm:pt>
    <dgm:pt modelId="{9073CA75-F71F-4560-AEF2-7063D4ABFF90}" type="pres">
      <dgm:prSet presAssocID="{6B928ABB-7B5E-49EB-AC1B-D9F7149AC9B9}" presName="childText" presStyleLbl="revTx" presStyleIdx="1" presStyleCnt="2">
        <dgm:presLayoutVars>
          <dgm:bulletEnabled val="1"/>
        </dgm:presLayoutVars>
      </dgm:prSet>
      <dgm:spPr/>
      <dgm:t>
        <a:bodyPr/>
        <a:lstStyle/>
        <a:p>
          <a:endParaRPr lang="en-US"/>
        </a:p>
      </dgm:t>
    </dgm:pt>
  </dgm:ptLst>
  <dgm:cxnLst>
    <dgm:cxn modelId="{3F9D3A60-D530-4D42-B07D-22C53271493F}" type="presOf" srcId="{8FB26699-CBCF-4827-AC02-2E55CBA548EC}" destId="{9FFFD191-2D78-4DDA-AB73-91A583A516F9}" srcOrd="0" destOrd="0" presId="urn:microsoft.com/office/officeart/2005/8/layout/vList2"/>
    <dgm:cxn modelId="{FE405897-A6FB-4590-9183-9CBF7931B731}" type="presOf" srcId="{841883EB-B0C3-4D03-8273-ABBC4BD088B8}" destId="{94F18B34-3E61-4A2E-84DE-994FD4313BA2}" srcOrd="0" destOrd="0" presId="urn:microsoft.com/office/officeart/2005/8/layout/vList2"/>
    <dgm:cxn modelId="{71D31354-4EAC-4919-8FDA-CEE140A39CCC}" srcId="{8FB26699-CBCF-4827-AC02-2E55CBA548EC}" destId="{90BB4790-230A-4E8C-BC35-6FB260722B55}" srcOrd="0" destOrd="0" parTransId="{AD3EF433-9C97-4912-9626-2524A221084D}" sibTransId="{A872F937-E9DC-456E-ADB8-815B79E3B317}"/>
    <dgm:cxn modelId="{66CB4D48-9C8B-425D-9A3B-E5C36697E185}" srcId="{90BB4790-230A-4E8C-BC35-6FB260722B55}" destId="{841883EB-B0C3-4D03-8273-ABBC4BD088B8}" srcOrd="0" destOrd="0" parTransId="{2B71AD39-FB60-484D-A96F-55CD0A4F73EB}" sibTransId="{DDC499BF-B23D-4D39-AFA6-0CEDEB857BCF}"/>
    <dgm:cxn modelId="{DB7A5B03-5BEA-4442-BC44-D30F0C04CC41}" type="presOf" srcId="{9DD5092A-1D66-4F10-83CD-42211AFA73E3}" destId="{9073CA75-F71F-4560-AEF2-7063D4ABFF90}" srcOrd="0" destOrd="0" presId="urn:microsoft.com/office/officeart/2005/8/layout/vList2"/>
    <dgm:cxn modelId="{A81B9166-C0BE-43A9-978E-5C28817DE98C}" srcId="{8FB26699-CBCF-4827-AC02-2E55CBA548EC}" destId="{6B928ABB-7B5E-49EB-AC1B-D9F7149AC9B9}" srcOrd="1" destOrd="0" parTransId="{91A02741-1796-469B-829A-FF41AC2D7F71}" sibTransId="{158FA23E-3F3E-48B6-AAFC-C03DC21CA27D}"/>
    <dgm:cxn modelId="{35CF4DCF-C218-4967-B40C-E4F012F05411}" srcId="{6B928ABB-7B5E-49EB-AC1B-D9F7149AC9B9}" destId="{9DD5092A-1D66-4F10-83CD-42211AFA73E3}" srcOrd="0" destOrd="0" parTransId="{ADE8DF09-F71E-42B5-B798-5457B6408D06}" sibTransId="{9AAED783-C530-4DBA-A660-EAF0242DFA31}"/>
    <dgm:cxn modelId="{03DC2D55-E277-4791-BE0A-CEE2ECC6B9DF}" type="presOf" srcId="{90BB4790-230A-4E8C-BC35-6FB260722B55}" destId="{A26B3937-6C52-4219-861C-70BC86F2BB34}" srcOrd="0" destOrd="0" presId="urn:microsoft.com/office/officeart/2005/8/layout/vList2"/>
    <dgm:cxn modelId="{53FA7666-2945-49D4-899E-A8A9D4EBD840}" type="presOf" srcId="{6B928ABB-7B5E-49EB-AC1B-D9F7149AC9B9}" destId="{1B3CF2DC-F81B-416A-84E8-56CE049F9A53}" srcOrd="0" destOrd="0" presId="urn:microsoft.com/office/officeart/2005/8/layout/vList2"/>
    <dgm:cxn modelId="{FAFF73C5-E3E7-4E17-BF93-1742E6128105}" type="presParOf" srcId="{9FFFD191-2D78-4DDA-AB73-91A583A516F9}" destId="{A26B3937-6C52-4219-861C-70BC86F2BB34}" srcOrd="0" destOrd="0" presId="urn:microsoft.com/office/officeart/2005/8/layout/vList2"/>
    <dgm:cxn modelId="{CEA600F3-447B-43B2-B0A4-F695A5A377E0}" type="presParOf" srcId="{9FFFD191-2D78-4DDA-AB73-91A583A516F9}" destId="{94F18B34-3E61-4A2E-84DE-994FD4313BA2}" srcOrd="1" destOrd="0" presId="urn:microsoft.com/office/officeart/2005/8/layout/vList2"/>
    <dgm:cxn modelId="{C7404BF6-27E5-4797-8D01-84D7BB2EFA4B}" type="presParOf" srcId="{9FFFD191-2D78-4DDA-AB73-91A583A516F9}" destId="{1B3CF2DC-F81B-416A-84E8-56CE049F9A53}" srcOrd="2" destOrd="0" presId="urn:microsoft.com/office/officeart/2005/8/layout/vList2"/>
    <dgm:cxn modelId="{4B7924CE-CA13-4491-A962-AAD740EC67ED}" type="presParOf" srcId="{9FFFD191-2D78-4DDA-AB73-91A583A516F9}" destId="{9073CA75-F71F-4560-AEF2-7063D4ABFF9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97940A-48D0-4F84-A203-DF1F54A37569}"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06B6130D-F945-438F-993D-7824DBC34AB9}">
      <dgm:prSet custT="1"/>
      <dgm:spPr/>
      <dgm:t>
        <a:bodyPr/>
        <a:lstStyle/>
        <a:p>
          <a:pPr rtl="0"/>
          <a:r>
            <a:rPr lang="hr-HR" sz="2800" b="0" i="0" baseline="0" dirty="0" smtClean="0"/>
            <a:t>3 PROIZVODA</a:t>
          </a:r>
          <a:endParaRPr lang="en-US" sz="2800" dirty="0"/>
        </a:p>
      </dgm:t>
    </dgm:pt>
    <dgm:pt modelId="{98ABBD5D-3311-4929-A500-A8FED48FD449}" type="parTrans" cxnId="{1B320676-62EE-41E4-8B8D-A7E80E9D573A}">
      <dgm:prSet/>
      <dgm:spPr/>
      <dgm:t>
        <a:bodyPr/>
        <a:lstStyle/>
        <a:p>
          <a:endParaRPr lang="en-US" sz="2400"/>
        </a:p>
      </dgm:t>
    </dgm:pt>
    <dgm:pt modelId="{8CAA47C5-59E1-4B95-9AA6-EFA6A588EB47}" type="sibTrans" cxnId="{1B320676-62EE-41E4-8B8D-A7E80E9D573A}">
      <dgm:prSet/>
      <dgm:spPr/>
      <dgm:t>
        <a:bodyPr/>
        <a:lstStyle/>
        <a:p>
          <a:endParaRPr lang="en-US" sz="2400"/>
        </a:p>
      </dgm:t>
    </dgm:pt>
    <dgm:pt modelId="{7981A12E-FEEC-4859-8E6E-EE3F1C95FEA0}">
      <dgm:prSet custT="1"/>
      <dgm:spPr/>
      <dgm:t>
        <a:bodyPr/>
        <a:lstStyle/>
        <a:p>
          <a:pPr rtl="0"/>
          <a:r>
            <a:rPr lang="hr-HR" sz="2400" b="0" i="0" baseline="0" dirty="0" smtClean="0">
              <a:solidFill>
                <a:schemeClr val="tx1">
                  <a:lumMod val="50000"/>
                  <a:lumOff val="50000"/>
                </a:schemeClr>
              </a:solidFill>
            </a:rPr>
            <a:t>FSH</a:t>
          </a:r>
          <a:endParaRPr lang="en-US" sz="2400" dirty="0">
            <a:solidFill>
              <a:schemeClr val="tx1">
                <a:lumMod val="50000"/>
                <a:lumOff val="50000"/>
              </a:schemeClr>
            </a:solidFill>
          </a:endParaRPr>
        </a:p>
      </dgm:t>
    </dgm:pt>
    <dgm:pt modelId="{E40CB768-1904-4864-9916-44E517D35C6F}" type="parTrans" cxnId="{93379134-E6A2-4346-87AE-1631E318B66B}">
      <dgm:prSet/>
      <dgm:spPr/>
      <dgm:t>
        <a:bodyPr/>
        <a:lstStyle/>
        <a:p>
          <a:endParaRPr lang="en-US" sz="2400"/>
        </a:p>
      </dgm:t>
    </dgm:pt>
    <dgm:pt modelId="{4AB3D7F6-2703-45D3-A7E1-1213E2DA678D}" type="sibTrans" cxnId="{93379134-E6A2-4346-87AE-1631E318B66B}">
      <dgm:prSet/>
      <dgm:spPr/>
      <dgm:t>
        <a:bodyPr/>
        <a:lstStyle/>
        <a:p>
          <a:endParaRPr lang="en-US" sz="2400"/>
        </a:p>
      </dgm:t>
    </dgm:pt>
    <dgm:pt modelId="{0A5471C6-E09B-43E7-B016-CF26E1594BCA}">
      <dgm:prSet custT="1"/>
      <dgm:spPr/>
      <dgm:t>
        <a:bodyPr/>
        <a:lstStyle/>
        <a:p>
          <a:pPr rtl="0"/>
          <a:r>
            <a:rPr lang="hr-HR" sz="2400" b="0" i="0" baseline="0" dirty="0" smtClean="0">
              <a:solidFill>
                <a:schemeClr val="tx1">
                  <a:lumMod val="50000"/>
                  <a:lumOff val="50000"/>
                </a:schemeClr>
              </a:solidFill>
            </a:rPr>
            <a:t>LH</a:t>
          </a:r>
          <a:endParaRPr lang="en-US" sz="2400" dirty="0">
            <a:solidFill>
              <a:schemeClr val="tx1">
                <a:lumMod val="50000"/>
                <a:lumOff val="50000"/>
              </a:schemeClr>
            </a:solidFill>
          </a:endParaRPr>
        </a:p>
      </dgm:t>
    </dgm:pt>
    <dgm:pt modelId="{D1EB7FA8-8ACD-431D-9782-7C67AFC57DCD}" type="parTrans" cxnId="{01509442-E962-401F-BDC5-444163B09683}">
      <dgm:prSet/>
      <dgm:spPr/>
      <dgm:t>
        <a:bodyPr/>
        <a:lstStyle/>
        <a:p>
          <a:endParaRPr lang="en-US" sz="2400"/>
        </a:p>
      </dgm:t>
    </dgm:pt>
    <dgm:pt modelId="{8F549E3B-9A17-419A-9D7E-095EB6D617A4}" type="sibTrans" cxnId="{01509442-E962-401F-BDC5-444163B09683}">
      <dgm:prSet/>
      <dgm:spPr/>
      <dgm:t>
        <a:bodyPr/>
        <a:lstStyle/>
        <a:p>
          <a:endParaRPr lang="en-US" sz="2400"/>
        </a:p>
      </dgm:t>
    </dgm:pt>
    <dgm:pt modelId="{4306338C-BEFB-41F7-9995-2AFD77D418D6}">
      <dgm:prSet custT="1"/>
      <dgm:spPr/>
      <dgm:t>
        <a:bodyPr/>
        <a:lstStyle/>
        <a:p>
          <a:pPr rtl="0"/>
          <a:r>
            <a:rPr lang="hr-HR" sz="2400" b="0" i="0" baseline="0" dirty="0" smtClean="0">
              <a:solidFill>
                <a:schemeClr val="tx1">
                  <a:lumMod val="50000"/>
                  <a:lumOff val="50000"/>
                </a:schemeClr>
              </a:solidFill>
            </a:rPr>
            <a:t>HCG</a:t>
          </a:r>
          <a:endParaRPr lang="en-US" sz="2400" dirty="0">
            <a:solidFill>
              <a:schemeClr val="tx1">
                <a:lumMod val="50000"/>
                <a:lumOff val="50000"/>
              </a:schemeClr>
            </a:solidFill>
          </a:endParaRPr>
        </a:p>
      </dgm:t>
    </dgm:pt>
    <dgm:pt modelId="{E1A78390-BB0E-4026-A655-C71C522378B5}" type="parTrans" cxnId="{2BDA2AF3-022F-4288-B31B-AAF92886A9CC}">
      <dgm:prSet/>
      <dgm:spPr/>
      <dgm:t>
        <a:bodyPr/>
        <a:lstStyle/>
        <a:p>
          <a:endParaRPr lang="en-US" sz="2400"/>
        </a:p>
      </dgm:t>
    </dgm:pt>
    <dgm:pt modelId="{8D52F7EC-627A-454E-ADFB-9AA4A7987444}" type="sibTrans" cxnId="{2BDA2AF3-022F-4288-B31B-AAF92886A9CC}">
      <dgm:prSet/>
      <dgm:spPr/>
      <dgm:t>
        <a:bodyPr/>
        <a:lstStyle/>
        <a:p>
          <a:endParaRPr lang="en-US" sz="2400"/>
        </a:p>
      </dgm:t>
    </dgm:pt>
    <dgm:pt modelId="{C916C1E8-EC9A-456F-B4A3-AF6ACB0A2608}">
      <dgm:prSet custT="1"/>
      <dgm:spPr/>
      <dgm:t>
        <a:bodyPr/>
        <a:lstStyle/>
        <a:p>
          <a:pPr rtl="0"/>
          <a:r>
            <a:rPr lang="hr-HR" sz="2800" b="0" i="0" baseline="0" dirty="0" smtClean="0"/>
            <a:t>2 NAČINA DOBIVANJA</a:t>
          </a:r>
          <a:endParaRPr lang="en-US" sz="2800" dirty="0"/>
        </a:p>
      </dgm:t>
    </dgm:pt>
    <dgm:pt modelId="{39575BC5-8CCA-41A9-B8EA-3E022F6D7C5E}" type="parTrans" cxnId="{299EEB41-21EC-49CE-9A72-C3ECAAD4BB93}">
      <dgm:prSet/>
      <dgm:spPr/>
      <dgm:t>
        <a:bodyPr/>
        <a:lstStyle/>
        <a:p>
          <a:endParaRPr lang="en-US" sz="2400"/>
        </a:p>
      </dgm:t>
    </dgm:pt>
    <dgm:pt modelId="{8744A26E-D690-49D1-AFE3-CC610E171894}" type="sibTrans" cxnId="{299EEB41-21EC-49CE-9A72-C3ECAAD4BB93}">
      <dgm:prSet/>
      <dgm:spPr/>
      <dgm:t>
        <a:bodyPr/>
        <a:lstStyle/>
        <a:p>
          <a:endParaRPr lang="en-US" sz="2400"/>
        </a:p>
      </dgm:t>
    </dgm:pt>
    <dgm:pt modelId="{BE47368C-3661-417D-B233-087EA904D3D9}">
      <dgm:prSet custT="1"/>
      <dgm:spPr/>
      <dgm:t>
        <a:bodyPr/>
        <a:lstStyle/>
        <a:p>
          <a:pPr rtl="0"/>
          <a:r>
            <a:rPr lang="hr-HR" sz="2400" b="0" i="0" cap="all" baseline="0" dirty="0" smtClean="0">
              <a:solidFill>
                <a:schemeClr val="tx1">
                  <a:lumMod val="50000"/>
                  <a:lumOff val="50000"/>
                </a:schemeClr>
              </a:solidFill>
            </a:rPr>
            <a:t>Urinarni</a:t>
          </a:r>
          <a:endParaRPr lang="en-US" sz="2400" cap="all" baseline="0" dirty="0">
            <a:solidFill>
              <a:schemeClr val="tx1">
                <a:lumMod val="50000"/>
                <a:lumOff val="50000"/>
              </a:schemeClr>
            </a:solidFill>
          </a:endParaRPr>
        </a:p>
      </dgm:t>
    </dgm:pt>
    <dgm:pt modelId="{0F087590-AB30-4854-8095-D36C4E7295DA}" type="parTrans" cxnId="{0EE8902B-E960-4FAA-BDF8-7BE31C71B355}">
      <dgm:prSet/>
      <dgm:spPr/>
      <dgm:t>
        <a:bodyPr/>
        <a:lstStyle/>
        <a:p>
          <a:endParaRPr lang="en-US" sz="2400"/>
        </a:p>
      </dgm:t>
    </dgm:pt>
    <dgm:pt modelId="{1534F8D9-ECB8-4119-AA75-A1ED7BEDCD55}" type="sibTrans" cxnId="{0EE8902B-E960-4FAA-BDF8-7BE31C71B355}">
      <dgm:prSet/>
      <dgm:spPr/>
      <dgm:t>
        <a:bodyPr/>
        <a:lstStyle/>
        <a:p>
          <a:endParaRPr lang="en-US" sz="2400"/>
        </a:p>
      </dgm:t>
    </dgm:pt>
    <dgm:pt modelId="{CF0CCEBB-E6FF-465E-86AA-9534A39A45D9}">
      <dgm:prSet custT="1"/>
      <dgm:spPr/>
      <dgm:t>
        <a:bodyPr/>
        <a:lstStyle/>
        <a:p>
          <a:pPr rtl="0"/>
          <a:r>
            <a:rPr lang="hr-HR" sz="2400" b="0" i="0" cap="all" baseline="0" dirty="0" err="1" smtClean="0">
              <a:solidFill>
                <a:schemeClr val="tx1">
                  <a:lumMod val="50000"/>
                  <a:lumOff val="50000"/>
                </a:schemeClr>
              </a:solidFill>
            </a:rPr>
            <a:t>Rekombinantni</a:t>
          </a:r>
          <a:endParaRPr lang="en-US" sz="2400" cap="all" baseline="0" dirty="0">
            <a:solidFill>
              <a:schemeClr val="tx1">
                <a:lumMod val="50000"/>
                <a:lumOff val="50000"/>
              </a:schemeClr>
            </a:solidFill>
          </a:endParaRPr>
        </a:p>
      </dgm:t>
    </dgm:pt>
    <dgm:pt modelId="{81E83B57-2936-4FF5-B68E-6E92CE1CDD19}" type="parTrans" cxnId="{2E56BE8D-0622-4015-8B23-0B2B982F0E89}">
      <dgm:prSet/>
      <dgm:spPr/>
      <dgm:t>
        <a:bodyPr/>
        <a:lstStyle/>
        <a:p>
          <a:endParaRPr lang="en-US" sz="2400"/>
        </a:p>
      </dgm:t>
    </dgm:pt>
    <dgm:pt modelId="{109450BC-DC37-4EB4-83FC-3055007126F0}" type="sibTrans" cxnId="{2E56BE8D-0622-4015-8B23-0B2B982F0E89}">
      <dgm:prSet/>
      <dgm:spPr/>
      <dgm:t>
        <a:bodyPr/>
        <a:lstStyle/>
        <a:p>
          <a:endParaRPr lang="en-US" sz="2400"/>
        </a:p>
      </dgm:t>
    </dgm:pt>
    <dgm:pt modelId="{78066FB6-41ED-4A7F-AFBA-17CDF1951A4B}" type="pres">
      <dgm:prSet presAssocID="{1997940A-48D0-4F84-A203-DF1F54A37569}" presName="linear" presStyleCnt="0">
        <dgm:presLayoutVars>
          <dgm:animLvl val="lvl"/>
          <dgm:resizeHandles val="exact"/>
        </dgm:presLayoutVars>
      </dgm:prSet>
      <dgm:spPr/>
      <dgm:t>
        <a:bodyPr/>
        <a:lstStyle/>
        <a:p>
          <a:endParaRPr lang="en-US"/>
        </a:p>
      </dgm:t>
    </dgm:pt>
    <dgm:pt modelId="{6B634A63-B41B-4996-805A-7F2E47C5357C}" type="pres">
      <dgm:prSet presAssocID="{06B6130D-F945-438F-993D-7824DBC34AB9}" presName="parentText" presStyleLbl="node1" presStyleIdx="0" presStyleCnt="2" custScaleY="66856">
        <dgm:presLayoutVars>
          <dgm:chMax val="0"/>
          <dgm:bulletEnabled val="1"/>
        </dgm:presLayoutVars>
      </dgm:prSet>
      <dgm:spPr/>
      <dgm:t>
        <a:bodyPr/>
        <a:lstStyle/>
        <a:p>
          <a:endParaRPr lang="en-US"/>
        </a:p>
      </dgm:t>
    </dgm:pt>
    <dgm:pt modelId="{61970104-559E-4B24-9DCD-7BD58F40E1AB}" type="pres">
      <dgm:prSet presAssocID="{06B6130D-F945-438F-993D-7824DBC34AB9}" presName="childText" presStyleLbl="revTx" presStyleIdx="0" presStyleCnt="2">
        <dgm:presLayoutVars>
          <dgm:bulletEnabled val="1"/>
        </dgm:presLayoutVars>
      </dgm:prSet>
      <dgm:spPr/>
      <dgm:t>
        <a:bodyPr/>
        <a:lstStyle/>
        <a:p>
          <a:endParaRPr lang="en-US"/>
        </a:p>
      </dgm:t>
    </dgm:pt>
    <dgm:pt modelId="{C89AB964-41C8-4FC2-AA15-02ABB75C324A}" type="pres">
      <dgm:prSet presAssocID="{C916C1E8-EC9A-456F-B4A3-AF6ACB0A2608}" presName="parentText" presStyleLbl="node1" presStyleIdx="1" presStyleCnt="2" custScaleY="74445" custLinFactNeighborY="-6682">
        <dgm:presLayoutVars>
          <dgm:chMax val="0"/>
          <dgm:bulletEnabled val="1"/>
        </dgm:presLayoutVars>
      </dgm:prSet>
      <dgm:spPr/>
      <dgm:t>
        <a:bodyPr/>
        <a:lstStyle/>
        <a:p>
          <a:endParaRPr lang="en-US"/>
        </a:p>
      </dgm:t>
    </dgm:pt>
    <dgm:pt modelId="{086E4C65-D324-4CC4-A1BE-278C2CD35A15}" type="pres">
      <dgm:prSet presAssocID="{C916C1E8-EC9A-456F-B4A3-AF6ACB0A2608}" presName="childText" presStyleLbl="revTx" presStyleIdx="1" presStyleCnt="2">
        <dgm:presLayoutVars>
          <dgm:bulletEnabled val="1"/>
        </dgm:presLayoutVars>
      </dgm:prSet>
      <dgm:spPr/>
      <dgm:t>
        <a:bodyPr/>
        <a:lstStyle/>
        <a:p>
          <a:endParaRPr lang="en-US"/>
        </a:p>
      </dgm:t>
    </dgm:pt>
  </dgm:ptLst>
  <dgm:cxnLst>
    <dgm:cxn modelId="{299EEB41-21EC-49CE-9A72-C3ECAAD4BB93}" srcId="{1997940A-48D0-4F84-A203-DF1F54A37569}" destId="{C916C1E8-EC9A-456F-B4A3-AF6ACB0A2608}" srcOrd="1" destOrd="0" parTransId="{39575BC5-8CCA-41A9-B8EA-3E022F6D7C5E}" sibTransId="{8744A26E-D690-49D1-AFE3-CC610E171894}"/>
    <dgm:cxn modelId="{49552BB0-7C8C-4A5E-AF31-F65D54032DC9}" type="presOf" srcId="{7981A12E-FEEC-4859-8E6E-EE3F1C95FEA0}" destId="{61970104-559E-4B24-9DCD-7BD58F40E1AB}" srcOrd="0" destOrd="0" presId="urn:microsoft.com/office/officeart/2005/8/layout/vList2"/>
    <dgm:cxn modelId="{B60191E6-1669-415C-8414-B7265AE4F770}" type="presOf" srcId="{0A5471C6-E09B-43E7-B016-CF26E1594BCA}" destId="{61970104-559E-4B24-9DCD-7BD58F40E1AB}" srcOrd="0" destOrd="1" presId="urn:microsoft.com/office/officeart/2005/8/layout/vList2"/>
    <dgm:cxn modelId="{0EE8902B-E960-4FAA-BDF8-7BE31C71B355}" srcId="{C916C1E8-EC9A-456F-B4A3-AF6ACB0A2608}" destId="{BE47368C-3661-417D-B233-087EA904D3D9}" srcOrd="0" destOrd="0" parTransId="{0F087590-AB30-4854-8095-D36C4E7295DA}" sibTransId="{1534F8D9-ECB8-4119-AA75-A1ED7BEDCD55}"/>
    <dgm:cxn modelId="{01509442-E962-401F-BDC5-444163B09683}" srcId="{06B6130D-F945-438F-993D-7824DBC34AB9}" destId="{0A5471C6-E09B-43E7-B016-CF26E1594BCA}" srcOrd="1" destOrd="0" parTransId="{D1EB7FA8-8ACD-431D-9782-7C67AFC57DCD}" sibTransId="{8F549E3B-9A17-419A-9D7E-095EB6D617A4}"/>
    <dgm:cxn modelId="{B5373EE5-B87B-4818-B38B-A500F1AAFCF7}" type="presOf" srcId="{1997940A-48D0-4F84-A203-DF1F54A37569}" destId="{78066FB6-41ED-4A7F-AFBA-17CDF1951A4B}" srcOrd="0" destOrd="0" presId="urn:microsoft.com/office/officeart/2005/8/layout/vList2"/>
    <dgm:cxn modelId="{68B028CB-FF96-42B1-8491-A10AC0F7D1FD}" type="presOf" srcId="{4306338C-BEFB-41F7-9995-2AFD77D418D6}" destId="{61970104-559E-4B24-9DCD-7BD58F40E1AB}" srcOrd="0" destOrd="2" presId="urn:microsoft.com/office/officeart/2005/8/layout/vList2"/>
    <dgm:cxn modelId="{93379134-E6A2-4346-87AE-1631E318B66B}" srcId="{06B6130D-F945-438F-993D-7824DBC34AB9}" destId="{7981A12E-FEEC-4859-8E6E-EE3F1C95FEA0}" srcOrd="0" destOrd="0" parTransId="{E40CB768-1904-4864-9916-44E517D35C6F}" sibTransId="{4AB3D7F6-2703-45D3-A7E1-1213E2DA678D}"/>
    <dgm:cxn modelId="{089F95FF-4386-4DBD-B060-28CB09FD7351}" type="presOf" srcId="{CF0CCEBB-E6FF-465E-86AA-9534A39A45D9}" destId="{086E4C65-D324-4CC4-A1BE-278C2CD35A15}" srcOrd="0" destOrd="1" presId="urn:microsoft.com/office/officeart/2005/8/layout/vList2"/>
    <dgm:cxn modelId="{2BDA2AF3-022F-4288-B31B-AAF92886A9CC}" srcId="{06B6130D-F945-438F-993D-7824DBC34AB9}" destId="{4306338C-BEFB-41F7-9995-2AFD77D418D6}" srcOrd="2" destOrd="0" parTransId="{E1A78390-BB0E-4026-A655-C71C522378B5}" sibTransId="{8D52F7EC-627A-454E-ADFB-9AA4A7987444}"/>
    <dgm:cxn modelId="{398B4736-DD0E-4F71-914B-C56B089631EC}" type="presOf" srcId="{06B6130D-F945-438F-993D-7824DBC34AB9}" destId="{6B634A63-B41B-4996-805A-7F2E47C5357C}" srcOrd="0" destOrd="0" presId="urn:microsoft.com/office/officeart/2005/8/layout/vList2"/>
    <dgm:cxn modelId="{1B320676-62EE-41E4-8B8D-A7E80E9D573A}" srcId="{1997940A-48D0-4F84-A203-DF1F54A37569}" destId="{06B6130D-F945-438F-993D-7824DBC34AB9}" srcOrd="0" destOrd="0" parTransId="{98ABBD5D-3311-4929-A500-A8FED48FD449}" sibTransId="{8CAA47C5-59E1-4B95-9AA6-EFA6A588EB47}"/>
    <dgm:cxn modelId="{81806431-7E61-4EDE-BE36-EACBFE51656C}" type="presOf" srcId="{C916C1E8-EC9A-456F-B4A3-AF6ACB0A2608}" destId="{C89AB964-41C8-4FC2-AA15-02ABB75C324A}" srcOrd="0" destOrd="0" presId="urn:microsoft.com/office/officeart/2005/8/layout/vList2"/>
    <dgm:cxn modelId="{CD8A0C66-6540-4D77-AB68-A101A3EEFE49}" type="presOf" srcId="{BE47368C-3661-417D-B233-087EA904D3D9}" destId="{086E4C65-D324-4CC4-A1BE-278C2CD35A15}" srcOrd="0" destOrd="0" presId="urn:microsoft.com/office/officeart/2005/8/layout/vList2"/>
    <dgm:cxn modelId="{2E56BE8D-0622-4015-8B23-0B2B982F0E89}" srcId="{C916C1E8-EC9A-456F-B4A3-AF6ACB0A2608}" destId="{CF0CCEBB-E6FF-465E-86AA-9534A39A45D9}" srcOrd="1" destOrd="0" parTransId="{81E83B57-2936-4FF5-B68E-6E92CE1CDD19}" sibTransId="{109450BC-DC37-4EB4-83FC-3055007126F0}"/>
    <dgm:cxn modelId="{6004D70A-11F8-48B2-B8C5-7DCA6CA5B6CD}" type="presParOf" srcId="{78066FB6-41ED-4A7F-AFBA-17CDF1951A4B}" destId="{6B634A63-B41B-4996-805A-7F2E47C5357C}" srcOrd="0" destOrd="0" presId="urn:microsoft.com/office/officeart/2005/8/layout/vList2"/>
    <dgm:cxn modelId="{ADF48BF2-E9C9-4C2D-8DA9-88D9299D47B8}" type="presParOf" srcId="{78066FB6-41ED-4A7F-AFBA-17CDF1951A4B}" destId="{61970104-559E-4B24-9DCD-7BD58F40E1AB}" srcOrd="1" destOrd="0" presId="urn:microsoft.com/office/officeart/2005/8/layout/vList2"/>
    <dgm:cxn modelId="{1579C7C3-107E-4B6A-BBD5-9D1ACDEB4910}" type="presParOf" srcId="{78066FB6-41ED-4A7F-AFBA-17CDF1951A4B}" destId="{C89AB964-41C8-4FC2-AA15-02ABB75C324A}" srcOrd="2" destOrd="0" presId="urn:microsoft.com/office/officeart/2005/8/layout/vList2"/>
    <dgm:cxn modelId="{2942DF5E-C7A2-48AD-A14F-C98A909014CC}" type="presParOf" srcId="{78066FB6-41ED-4A7F-AFBA-17CDF1951A4B}" destId="{086E4C65-D324-4CC4-A1BE-278C2CD35A1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12ACD3-B241-45FD-A8CA-630D2EE00C74}"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32701B05-2E2A-403C-8806-E57E1388DE48}">
      <dgm:prSet custT="1"/>
      <dgm:spPr/>
      <dgm:t>
        <a:bodyPr/>
        <a:lstStyle/>
        <a:p>
          <a:pPr rtl="0"/>
          <a:r>
            <a:rPr lang="hr-HR" sz="3200" b="0" i="0" baseline="0" dirty="0" smtClean="0"/>
            <a:t>HMG</a:t>
          </a:r>
          <a:endParaRPr lang="en-US" sz="3200" dirty="0"/>
        </a:p>
      </dgm:t>
    </dgm:pt>
    <dgm:pt modelId="{C80C7B98-F2D0-4E87-9F4C-545B7AC8C5F6}" type="parTrans" cxnId="{168C1685-B989-4430-BDB1-A092C04AD839}">
      <dgm:prSet/>
      <dgm:spPr/>
      <dgm:t>
        <a:bodyPr/>
        <a:lstStyle/>
        <a:p>
          <a:endParaRPr lang="en-US" sz="2000"/>
        </a:p>
      </dgm:t>
    </dgm:pt>
    <dgm:pt modelId="{B18AC222-012B-4B41-9FE4-8EC803449CE6}" type="sibTrans" cxnId="{168C1685-B989-4430-BDB1-A092C04AD839}">
      <dgm:prSet/>
      <dgm:spPr/>
      <dgm:t>
        <a:bodyPr/>
        <a:lstStyle/>
        <a:p>
          <a:endParaRPr lang="en-US" sz="2000"/>
        </a:p>
      </dgm:t>
    </dgm:pt>
    <dgm:pt modelId="{1E0829D5-208F-4CC7-ACF8-B018D471E346}">
      <dgm:prSet custT="1"/>
      <dgm:spPr/>
      <dgm:t>
        <a:bodyPr/>
        <a:lstStyle/>
        <a:p>
          <a:pPr rtl="0"/>
          <a:r>
            <a:rPr lang="hr-HR" sz="1800" b="0" i="0" cap="all" baseline="0" dirty="0" smtClean="0">
              <a:solidFill>
                <a:schemeClr val="tx1">
                  <a:lumMod val="50000"/>
                  <a:lumOff val="50000"/>
                </a:schemeClr>
              </a:solidFill>
            </a:rPr>
            <a:t>urin </a:t>
          </a:r>
          <a:r>
            <a:rPr lang="hr-HR" sz="1800" b="0" i="0" cap="all" baseline="0" dirty="0" err="1" smtClean="0">
              <a:solidFill>
                <a:schemeClr val="tx1">
                  <a:lumMod val="50000"/>
                  <a:lumOff val="50000"/>
                </a:schemeClr>
              </a:solidFill>
            </a:rPr>
            <a:t>postmenopauzalnih</a:t>
          </a:r>
          <a:r>
            <a:rPr lang="hr-HR" sz="1800" b="0" i="0" cap="all" baseline="0" dirty="0" smtClean="0">
              <a:solidFill>
                <a:schemeClr val="tx1">
                  <a:lumMod val="50000"/>
                  <a:lumOff val="50000"/>
                </a:schemeClr>
              </a:solidFill>
            </a:rPr>
            <a:t> žena</a:t>
          </a:r>
          <a:endParaRPr lang="en-US" sz="1800" cap="all" baseline="0" dirty="0">
            <a:solidFill>
              <a:schemeClr val="tx1">
                <a:lumMod val="50000"/>
                <a:lumOff val="50000"/>
              </a:schemeClr>
            </a:solidFill>
          </a:endParaRPr>
        </a:p>
      </dgm:t>
    </dgm:pt>
    <dgm:pt modelId="{CA564CC3-CA5C-49A7-8D1C-071283BF9469}" type="parTrans" cxnId="{BDE4286C-D718-4A4D-B531-2DC615594F7C}">
      <dgm:prSet/>
      <dgm:spPr/>
      <dgm:t>
        <a:bodyPr/>
        <a:lstStyle/>
        <a:p>
          <a:endParaRPr lang="en-US" sz="2000"/>
        </a:p>
      </dgm:t>
    </dgm:pt>
    <dgm:pt modelId="{23E7E357-A3C7-431B-AD59-EFDE729840A4}" type="sibTrans" cxnId="{BDE4286C-D718-4A4D-B531-2DC615594F7C}">
      <dgm:prSet/>
      <dgm:spPr/>
      <dgm:t>
        <a:bodyPr/>
        <a:lstStyle/>
        <a:p>
          <a:endParaRPr lang="en-US" sz="2000"/>
        </a:p>
      </dgm:t>
    </dgm:pt>
    <dgm:pt modelId="{C6F871FC-8226-4372-B7D2-A52033A096D1}">
      <dgm:prSet custT="1"/>
      <dgm:spPr/>
      <dgm:t>
        <a:bodyPr/>
        <a:lstStyle/>
        <a:p>
          <a:pPr rtl="0"/>
          <a:r>
            <a:rPr lang="hr-HR" sz="1800" b="0" i="0" cap="all" baseline="0" dirty="0" smtClean="0">
              <a:solidFill>
                <a:schemeClr val="tx1">
                  <a:lumMod val="50000"/>
                  <a:lumOff val="50000"/>
                </a:schemeClr>
              </a:solidFill>
            </a:rPr>
            <a:t>Sadržaj</a:t>
          </a:r>
          <a:endParaRPr lang="en-US" sz="1800" cap="all" baseline="0" dirty="0">
            <a:solidFill>
              <a:schemeClr val="tx1">
                <a:lumMod val="50000"/>
                <a:lumOff val="50000"/>
              </a:schemeClr>
            </a:solidFill>
          </a:endParaRPr>
        </a:p>
      </dgm:t>
    </dgm:pt>
    <dgm:pt modelId="{78DE92F4-8B87-4B0C-81ED-01B7BF7B131F}" type="parTrans" cxnId="{975A3FF8-8098-48FD-8012-48ED5D2DB7C9}">
      <dgm:prSet/>
      <dgm:spPr/>
      <dgm:t>
        <a:bodyPr/>
        <a:lstStyle/>
        <a:p>
          <a:endParaRPr lang="en-US" sz="2000"/>
        </a:p>
      </dgm:t>
    </dgm:pt>
    <dgm:pt modelId="{5D014D4B-8029-4F4E-B6F7-819FEDA86601}" type="sibTrans" cxnId="{975A3FF8-8098-48FD-8012-48ED5D2DB7C9}">
      <dgm:prSet/>
      <dgm:spPr/>
      <dgm:t>
        <a:bodyPr/>
        <a:lstStyle/>
        <a:p>
          <a:endParaRPr lang="en-US" sz="2000"/>
        </a:p>
      </dgm:t>
    </dgm:pt>
    <dgm:pt modelId="{89720C5C-7636-4B41-8D99-3498B2B3CC2A}">
      <dgm:prSet custT="1"/>
      <dgm:spPr/>
      <dgm:t>
        <a:bodyPr/>
        <a:lstStyle/>
        <a:p>
          <a:pPr rtl="0"/>
          <a:r>
            <a:rPr lang="hr-HR" sz="1800" b="0" i="0" cap="all" baseline="0" dirty="0" smtClean="0">
              <a:solidFill>
                <a:schemeClr val="tx1">
                  <a:lumMod val="50000"/>
                  <a:lumOff val="50000"/>
                </a:schemeClr>
              </a:solidFill>
            </a:rPr>
            <a:t>jednak omjer FSH i LH (75 IU/</a:t>
          </a:r>
          <a:r>
            <a:rPr lang="hr-HR" sz="1800" b="0" i="0" cap="all" baseline="0" dirty="0" err="1" smtClean="0">
              <a:solidFill>
                <a:schemeClr val="tx1">
                  <a:lumMod val="50000"/>
                  <a:lumOff val="50000"/>
                </a:schemeClr>
              </a:solidFill>
            </a:rPr>
            <a:t>amp</a:t>
          </a:r>
          <a:r>
            <a:rPr lang="hr-HR" sz="1800" b="0" i="0" cap="all" baseline="0" dirty="0" smtClean="0">
              <a:solidFill>
                <a:schemeClr val="tx1">
                  <a:lumMod val="50000"/>
                  <a:lumOff val="50000"/>
                </a:schemeClr>
              </a:solidFill>
            </a:rPr>
            <a:t>)</a:t>
          </a:r>
          <a:endParaRPr lang="en-US" sz="1800" cap="all" baseline="0" dirty="0">
            <a:solidFill>
              <a:schemeClr val="tx1">
                <a:lumMod val="50000"/>
                <a:lumOff val="50000"/>
              </a:schemeClr>
            </a:solidFill>
          </a:endParaRPr>
        </a:p>
      </dgm:t>
    </dgm:pt>
    <dgm:pt modelId="{48AC61F5-C733-40DE-88C7-51DD9AB2A0B7}" type="parTrans" cxnId="{7150D0EA-8230-437F-99D0-B7173FD8ADCB}">
      <dgm:prSet/>
      <dgm:spPr/>
      <dgm:t>
        <a:bodyPr/>
        <a:lstStyle/>
        <a:p>
          <a:endParaRPr lang="en-US" sz="2000"/>
        </a:p>
      </dgm:t>
    </dgm:pt>
    <dgm:pt modelId="{DB53D857-77E7-4A61-BC2A-78D5E8BB9AF4}" type="sibTrans" cxnId="{7150D0EA-8230-437F-99D0-B7173FD8ADCB}">
      <dgm:prSet/>
      <dgm:spPr/>
      <dgm:t>
        <a:bodyPr/>
        <a:lstStyle/>
        <a:p>
          <a:endParaRPr lang="en-US" sz="2000"/>
        </a:p>
      </dgm:t>
    </dgm:pt>
    <dgm:pt modelId="{FB1ACFAE-9ABC-4544-821B-2E5EDB0C6171}">
      <dgm:prSet custT="1"/>
      <dgm:spPr/>
      <dgm:t>
        <a:bodyPr/>
        <a:lstStyle/>
        <a:p>
          <a:pPr rtl="0"/>
          <a:r>
            <a:rPr lang="hr-HR" sz="1800" b="0" i="0" cap="all" baseline="0" dirty="0" smtClean="0">
              <a:solidFill>
                <a:schemeClr val="tx1">
                  <a:lumMod val="50000"/>
                  <a:lumOff val="50000"/>
                </a:schemeClr>
              </a:solidFill>
            </a:rPr>
            <a:t>Urinarni proteini – mogući antigeni učinak</a:t>
          </a:r>
          <a:endParaRPr lang="en-US" sz="1800" cap="all" baseline="0" dirty="0">
            <a:solidFill>
              <a:schemeClr val="tx1">
                <a:lumMod val="50000"/>
                <a:lumOff val="50000"/>
              </a:schemeClr>
            </a:solidFill>
          </a:endParaRPr>
        </a:p>
      </dgm:t>
    </dgm:pt>
    <dgm:pt modelId="{6EC1AECE-69B1-4C5B-958B-D54230726C5C}" type="parTrans" cxnId="{5C68F2EB-5D1E-41D9-9BF6-DDCF43797337}">
      <dgm:prSet/>
      <dgm:spPr/>
      <dgm:t>
        <a:bodyPr/>
        <a:lstStyle/>
        <a:p>
          <a:endParaRPr lang="en-US" sz="2000"/>
        </a:p>
      </dgm:t>
    </dgm:pt>
    <dgm:pt modelId="{0BBE0C0F-ED7B-44E1-9EAA-A877F08665EB}" type="sibTrans" cxnId="{5C68F2EB-5D1E-41D9-9BF6-DDCF43797337}">
      <dgm:prSet/>
      <dgm:spPr/>
      <dgm:t>
        <a:bodyPr/>
        <a:lstStyle/>
        <a:p>
          <a:endParaRPr lang="en-US" sz="2000"/>
        </a:p>
      </dgm:t>
    </dgm:pt>
    <dgm:pt modelId="{20E25364-A7F4-45F4-AE78-51866085E03D}">
      <dgm:prSet custT="1"/>
      <dgm:spPr/>
      <dgm:t>
        <a:bodyPr/>
        <a:lstStyle/>
        <a:p>
          <a:pPr rtl="0"/>
          <a:r>
            <a:rPr lang="hr-HR" sz="1800" b="0" i="0" cap="all" baseline="0" dirty="0" smtClean="0">
              <a:solidFill>
                <a:schemeClr val="tx1">
                  <a:lumMod val="50000"/>
                  <a:lumOff val="50000"/>
                </a:schemeClr>
              </a:solidFill>
            </a:rPr>
            <a:t>Primjena – </a:t>
          </a:r>
          <a:r>
            <a:rPr lang="hr-HR" sz="1800" b="0" i="0" cap="all" baseline="0" dirty="0" err="1" smtClean="0">
              <a:solidFill>
                <a:schemeClr val="tx1">
                  <a:lumMod val="50000"/>
                  <a:lumOff val="50000"/>
                </a:schemeClr>
              </a:solidFill>
            </a:rPr>
            <a:t>intramuskularno</a:t>
          </a:r>
          <a:endParaRPr lang="en-US" sz="1800" cap="all" baseline="0" dirty="0">
            <a:solidFill>
              <a:schemeClr val="tx1">
                <a:lumMod val="50000"/>
                <a:lumOff val="50000"/>
              </a:schemeClr>
            </a:solidFill>
          </a:endParaRPr>
        </a:p>
      </dgm:t>
    </dgm:pt>
    <dgm:pt modelId="{2A5B9B52-62F1-463B-BFAC-801926948713}" type="parTrans" cxnId="{03AC8E2D-AC84-4645-88EE-9791C4F681E6}">
      <dgm:prSet/>
      <dgm:spPr/>
      <dgm:t>
        <a:bodyPr/>
        <a:lstStyle/>
        <a:p>
          <a:endParaRPr lang="en-US" sz="2000"/>
        </a:p>
      </dgm:t>
    </dgm:pt>
    <dgm:pt modelId="{C7989C22-A1A2-48AB-BE89-86546F8FCF2B}" type="sibTrans" cxnId="{03AC8E2D-AC84-4645-88EE-9791C4F681E6}">
      <dgm:prSet/>
      <dgm:spPr/>
      <dgm:t>
        <a:bodyPr/>
        <a:lstStyle/>
        <a:p>
          <a:endParaRPr lang="en-US" sz="2000"/>
        </a:p>
      </dgm:t>
    </dgm:pt>
    <dgm:pt modelId="{2CAFAD1C-A799-4910-A841-381913D1D551}">
      <dgm:prSet custT="1"/>
      <dgm:spPr/>
      <dgm:t>
        <a:bodyPr/>
        <a:lstStyle/>
        <a:p>
          <a:pPr rtl="0"/>
          <a:r>
            <a:rPr lang="hr-HR" sz="3200" b="0" i="0" baseline="0" dirty="0" smtClean="0"/>
            <a:t>HP-HMG</a:t>
          </a:r>
          <a:endParaRPr lang="en-US" sz="3200" b="0" i="0" baseline="0" dirty="0"/>
        </a:p>
      </dgm:t>
    </dgm:pt>
    <dgm:pt modelId="{16D88626-E230-48CC-BD1D-9C71AFCF092B}" type="parTrans" cxnId="{7F1D1003-7181-4180-96F4-E16664FFBF24}">
      <dgm:prSet/>
      <dgm:spPr/>
      <dgm:t>
        <a:bodyPr/>
        <a:lstStyle/>
        <a:p>
          <a:endParaRPr lang="en-US" sz="2000"/>
        </a:p>
      </dgm:t>
    </dgm:pt>
    <dgm:pt modelId="{6FCE15E4-7509-4082-A3F2-E8AC4CD9D41C}" type="sibTrans" cxnId="{7F1D1003-7181-4180-96F4-E16664FFBF24}">
      <dgm:prSet/>
      <dgm:spPr/>
      <dgm:t>
        <a:bodyPr/>
        <a:lstStyle/>
        <a:p>
          <a:endParaRPr lang="en-US" sz="2000"/>
        </a:p>
      </dgm:t>
    </dgm:pt>
    <dgm:pt modelId="{9654FF6B-2F2E-4677-97BF-106F61BB0C38}">
      <dgm:prSet custT="1"/>
      <dgm:spPr/>
      <dgm:t>
        <a:bodyPr/>
        <a:lstStyle/>
        <a:p>
          <a:pPr rtl="0"/>
          <a:r>
            <a:rPr lang="hr-HR" sz="1800" b="0" i="0" cap="all" baseline="0" dirty="0" smtClean="0">
              <a:solidFill>
                <a:schemeClr val="tx1">
                  <a:lumMod val="50000"/>
                  <a:lumOff val="50000"/>
                </a:schemeClr>
              </a:solidFill>
            </a:rPr>
            <a:t>Sadržaj</a:t>
          </a:r>
          <a:endParaRPr lang="en-US" sz="1800" b="0" i="0" cap="all" baseline="0" dirty="0">
            <a:solidFill>
              <a:schemeClr val="tx1">
                <a:lumMod val="50000"/>
                <a:lumOff val="50000"/>
              </a:schemeClr>
            </a:solidFill>
          </a:endParaRPr>
        </a:p>
      </dgm:t>
    </dgm:pt>
    <dgm:pt modelId="{24C55ABA-91F5-42AC-97BF-DE98BB5720AF}" type="parTrans" cxnId="{5FBCFD11-A10B-43D6-997C-EF4DC0C8435F}">
      <dgm:prSet/>
      <dgm:spPr/>
      <dgm:t>
        <a:bodyPr/>
        <a:lstStyle/>
        <a:p>
          <a:endParaRPr lang="en-US" sz="2000"/>
        </a:p>
      </dgm:t>
    </dgm:pt>
    <dgm:pt modelId="{8506B6CB-50E9-49D8-983C-27CC5719D617}" type="sibTrans" cxnId="{5FBCFD11-A10B-43D6-997C-EF4DC0C8435F}">
      <dgm:prSet/>
      <dgm:spPr/>
      <dgm:t>
        <a:bodyPr/>
        <a:lstStyle/>
        <a:p>
          <a:endParaRPr lang="en-US" sz="2000"/>
        </a:p>
      </dgm:t>
    </dgm:pt>
    <dgm:pt modelId="{BC6EFC2E-5551-4E1D-BA2A-2EEA1D694243}">
      <dgm:prSet custT="1"/>
      <dgm:spPr/>
      <dgm:t>
        <a:bodyPr/>
        <a:lstStyle/>
        <a:p>
          <a:pPr rtl="0"/>
          <a:r>
            <a:rPr lang="hr-HR" sz="1800" b="0" i="0" cap="all" baseline="0" dirty="0" smtClean="0">
              <a:solidFill>
                <a:schemeClr val="tx1">
                  <a:lumMod val="50000"/>
                  <a:lumOff val="50000"/>
                </a:schemeClr>
              </a:solidFill>
            </a:rPr>
            <a:t>jednak omjer FSH i LH (75 IU/</a:t>
          </a:r>
          <a:r>
            <a:rPr lang="hr-HR" sz="1800" b="0" i="0" cap="all" baseline="0" dirty="0" err="1" smtClean="0">
              <a:solidFill>
                <a:schemeClr val="tx1">
                  <a:lumMod val="50000"/>
                  <a:lumOff val="50000"/>
                </a:schemeClr>
              </a:solidFill>
            </a:rPr>
            <a:t>amp</a:t>
          </a:r>
          <a:r>
            <a:rPr lang="hr-HR" sz="1800" b="0" i="0" cap="all" baseline="0" dirty="0" smtClean="0">
              <a:solidFill>
                <a:schemeClr val="tx1">
                  <a:lumMod val="50000"/>
                  <a:lumOff val="50000"/>
                </a:schemeClr>
              </a:solidFill>
            </a:rPr>
            <a:t>)</a:t>
          </a:r>
          <a:endParaRPr lang="en-US" sz="1800" b="0" i="0" cap="all" baseline="0" dirty="0">
            <a:solidFill>
              <a:schemeClr val="tx1">
                <a:lumMod val="50000"/>
                <a:lumOff val="50000"/>
              </a:schemeClr>
            </a:solidFill>
          </a:endParaRPr>
        </a:p>
      </dgm:t>
    </dgm:pt>
    <dgm:pt modelId="{99BDA53B-59B1-4862-A368-A87A5B792F29}" type="parTrans" cxnId="{4E8E414F-D609-469D-988C-739BFAC2AADA}">
      <dgm:prSet/>
      <dgm:spPr/>
      <dgm:t>
        <a:bodyPr/>
        <a:lstStyle/>
        <a:p>
          <a:endParaRPr lang="en-US" sz="2000"/>
        </a:p>
      </dgm:t>
    </dgm:pt>
    <dgm:pt modelId="{28B2F918-E5FE-4F87-80AC-19E4C14BA225}" type="sibTrans" cxnId="{4E8E414F-D609-469D-988C-739BFAC2AADA}">
      <dgm:prSet/>
      <dgm:spPr/>
      <dgm:t>
        <a:bodyPr/>
        <a:lstStyle/>
        <a:p>
          <a:endParaRPr lang="en-US" sz="2000"/>
        </a:p>
      </dgm:t>
    </dgm:pt>
    <dgm:pt modelId="{4DD29D67-3A3E-4DCA-B1A5-C0CCD2FBB3B4}">
      <dgm:prSet custT="1"/>
      <dgm:spPr/>
      <dgm:t>
        <a:bodyPr/>
        <a:lstStyle/>
        <a:p>
          <a:pPr rtl="0"/>
          <a:r>
            <a:rPr lang="hr-HR" sz="1800" b="0" i="0" cap="all" baseline="0" dirty="0" smtClean="0">
              <a:solidFill>
                <a:schemeClr val="tx1">
                  <a:lumMod val="50000"/>
                  <a:lumOff val="50000"/>
                </a:schemeClr>
              </a:solidFill>
            </a:rPr>
            <a:t>Urinarni proteini – ispod 5%</a:t>
          </a:r>
          <a:endParaRPr lang="en-US" sz="1800" b="0" i="0" cap="all" baseline="0" dirty="0">
            <a:solidFill>
              <a:schemeClr val="tx1">
                <a:lumMod val="50000"/>
                <a:lumOff val="50000"/>
              </a:schemeClr>
            </a:solidFill>
          </a:endParaRPr>
        </a:p>
      </dgm:t>
    </dgm:pt>
    <dgm:pt modelId="{FBEC2DAE-D72F-4EEF-8AC1-5C7ACEDE99EF}" type="parTrans" cxnId="{50D55CFB-428B-490E-80A9-0040AA863F47}">
      <dgm:prSet/>
      <dgm:spPr/>
      <dgm:t>
        <a:bodyPr/>
        <a:lstStyle/>
        <a:p>
          <a:endParaRPr lang="en-US" sz="2000"/>
        </a:p>
      </dgm:t>
    </dgm:pt>
    <dgm:pt modelId="{2E8BE79A-241E-4BAB-870A-E8EC7E016712}" type="sibTrans" cxnId="{50D55CFB-428B-490E-80A9-0040AA863F47}">
      <dgm:prSet/>
      <dgm:spPr/>
      <dgm:t>
        <a:bodyPr/>
        <a:lstStyle/>
        <a:p>
          <a:endParaRPr lang="en-US" sz="2000"/>
        </a:p>
      </dgm:t>
    </dgm:pt>
    <dgm:pt modelId="{F0EEFEFB-6AD2-47AE-AF1B-C78F64DA8BD2}">
      <dgm:prSet custT="1"/>
      <dgm:spPr/>
      <dgm:t>
        <a:bodyPr/>
        <a:lstStyle/>
        <a:p>
          <a:pPr rtl="0"/>
          <a:r>
            <a:rPr lang="hr-HR" sz="1800" b="0" i="0" cap="all" baseline="0" dirty="0" smtClean="0">
              <a:solidFill>
                <a:schemeClr val="tx1">
                  <a:lumMod val="50000"/>
                  <a:lumOff val="50000"/>
                </a:schemeClr>
              </a:solidFill>
            </a:rPr>
            <a:t>Primjena - potkožno</a:t>
          </a:r>
          <a:endParaRPr lang="en-US" sz="1800" b="0" i="0" cap="all" baseline="0" dirty="0">
            <a:solidFill>
              <a:schemeClr val="tx1">
                <a:lumMod val="50000"/>
                <a:lumOff val="50000"/>
              </a:schemeClr>
            </a:solidFill>
          </a:endParaRPr>
        </a:p>
      </dgm:t>
    </dgm:pt>
    <dgm:pt modelId="{57166FD6-5A18-4B6A-80E3-41A0A00D19BE}" type="parTrans" cxnId="{06DFDFB0-AED4-4F53-B069-F0023C203BCC}">
      <dgm:prSet/>
      <dgm:spPr/>
      <dgm:t>
        <a:bodyPr/>
        <a:lstStyle/>
        <a:p>
          <a:endParaRPr lang="en-US" sz="2000"/>
        </a:p>
      </dgm:t>
    </dgm:pt>
    <dgm:pt modelId="{63B5F6E7-5EC4-43AD-8B9F-C6A3AE199FCB}" type="sibTrans" cxnId="{06DFDFB0-AED4-4F53-B069-F0023C203BCC}">
      <dgm:prSet/>
      <dgm:spPr/>
      <dgm:t>
        <a:bodyPr/>
        <a:lstStyle/>
        <a:p>
          <a:endParaRPr lang="en-US" sz="2000"/>
        </a:p>
      </dgm:t>
    </dgm:pt>
    <dgm:pt modelId="{3D8AE947-0BB9-43CF-9A77-28CB31E1E4E4}" type="pres">
      <dgm:prSet presAssocID="{6C12ACD3-B241-45FD-A8CA-630D2EE00C74}" presName="linear" presStyleCnt="0">
        <dgm:presLayoutVars>
          <dgm:animLvl val="lvl"/>
          <dgm:resizeHandles val="exact"/>
        </dgm:presLayoutVars>
      </dgm:prSet>
      <dgm:spPr/>
      <dgm:t>
        <a:bodyPr/>
        <a:lstStyle/>
        <a:p>
          <a:endParaRPr lang="en-US"/>
        </a:p>
      </dgm:t>
    </dgm:pt>
    <dgm:pt modelId="{51CF3AFA-6707-4844-A34D-89639D53F2D1}" type="pres">
      <dgm:prSet presAssocID="{32701B05-2E2A-403C-8806-E57E1388DE48}" presName="parentText" presStyleLbl="node1" presStyleIdx="0" presStyleCnt="2">
        <dgm:presLayoutVars>
          <dgm:chMax val="0"/>
          <dgm:bulletEnabled val="1"/>
        </dgm:presLayoutVars>
      </dgm:prSet>
      <dgm:spPr/>
      <dgm:t>
        <a:bodyPr/>
        <a:lstStyle/>
        <a:p>
          <a:endParaRPr lang="en-US"/>
        </a:p>
      </dgm:t>
    </dgm:pt>
    <dgm:pt modelId="{C340F700-FDDE-48BC-9748-AD30B0EACB11}" type="pres">
      <dgm:prSet presAssocID="{32701B05-2E2A-403C-8806-E57E1388DE48}" presName="childText" presStyleLbl="revTx" presStyleIdx="0" presStyleCnt="2">
        <dgm:presLayoutVars>
          <dgm:bulletEnabled val="1"/>
        </dgm:presLayoutVars>
      </dgm:prSet>
      <dgm:spPr/>
      <dgm:t>
        <a:bodyPr/>
        <a:lstStyle/>
        <a:p>
          <a:endParaRPr lang="en-US"/>
        </a:p>
      </dgm:t>
    </dgm:pt>
    <dgm:pt modelId="{8019D870-C315-4CDA-8F0F-2F07E9A38017}" type="pres">
      <dgm:prSet presAssocID="{2CAFAD1C-A799-4910-A841-381913D1D551}" presName="parentText" presStyleLbl="node1" presStyleIdx="1" presStyleCnt="2">
        <dgm:presLayoutVars>
          <dgm:chMax val="0"/>
          <dgm:bulletEnabled val="1"/>
        </dgm:presLayoutVars>
      </dgm:prSet>
      <dgm:spPr/>
      <dgm:t>
        <a:bodyPr/>
        <a:lstStyle/>
        <a:p>
          <a:endParaRPr lang="en-US"/>
        </a:p>
      </dgm:t>
    </dgm:pt>
    <dgm:pt modelId="{88975E06-D000-46CD-8CE9-7886562D30D1}" type="pres">
      <dgm:prSet presAssocID="{2CAFAD1C-A799-4910-A841-381913D1D551}" presName="childText" presStyleLbl="revTx" presStyleIdx="1" presStyleCnt="2">
        <dgm:presLayoutVars>
          <dgm:bulletEnabled val="1"/>
        </dgm:presLayoutVars>
      </dgm:prSet>
      <dgm:spPr/>
      <dgm:t>
        <a:bodyPr/>
        <a:lstStyle/>
        <a:p>
          <a:endParaRPr lang="en-US"/>
        </a:p>
      </dgm:t>
    </dgm:pt>
  </dgm:ptLst>
  <dgm:cxnLst>
    <dgm:cxn modelId="{168C1685-B989-4430-BDB1-A092C04AD839}" srcId="{6C12ACD3-B241-45FD-A8CA-630D2EE00C74}" destId="{32701B05-2E2A-403C-8806-E57E1388DE48}" srcOrd="0" destOrd="0" parTransId="{C80C7B98-F2D0-4E87-9F4C-545B7AC8C5F6}" sibTransId="{B18AC222-012B-4B41-9FE4-8EC803449CE6}"/>
    <dgm:cxn modelId="{BDE46621-D370-4D14-8CDE-197CF58081C7}" type="presOf" srcId="{2CAFAD1C-A799-4910-A841-381913D1D551}" destId="{8019D870-C315-4CDA-8F0F-2F07E9A38017}" srcOrd="0" destOrd="0" presId="urn:microsoft.com/office/officeart/2005/8/layout/vList2"/>
    <dgm:cxn modelId="{618DECAC-398A-4D2C-A7AE-366C2547DB8F}" type="presOf" srcId="{4DD29D67-3A3E-4DCA-B1A5-C0CCD2FBB3B4}" destId="{88975E06-D000-46CD-8CE9-7886562D30D1}" srcOrd="0" destOrd="2" presId="urn:microsoft.com/office/officeart/2005/8/layout/vList2"/>
    <dgm:cxn modelId="{975A3FF8-8098-48FD-8012-48ED5D2DB7C9}" srcId="{32701B05-2E2A-403C-8806-E57E1388DE48}" destId="{C6F871FC-8226-4372-B7D2-A52033A096D1}" srcOrd="1" destOrd="0" parTransId="{78DE92F4-8B87-4B0C-81ED-01B7BF7B131F}" sibTransId="{5D014D4B-8029-4F4E-B6F7-819FEDA86601}"/>
    <dgm:cxn modelId="{7150D0EA-8230-437F-99D0-B7173FD8ADCB}" srcId="{C6F871FC-8226-4372-B7D2-A52033A096D1}" destId="{89720C5C-7636-4B41-8D99-3498B2B3CC2A}" srcOrd="0" destOrd="0" parTransId="{48AC61F5-C733-40DE-88C7-51DD9AB2A0B7}" sibTransId="{DB53D857-77E7-4A61-BC2A-78D5E8BB9AF4}"/>
    <dgm:cxn modelId="{14F9223D-3178-4C35-8A48-D962023F43A1}" type="presOf" srcId="{32701B05-2E2A-403C-8806-E57E1388DE48}" destId="{51CF3AFA-6707-4844-A34D-89639D53F2D1}" srcOrd="0" destOrd="0" presId="urn:microsoft.com/office/officeart/2005/8/layout/vList2"/>
    <dgm:cxn modelId="{06DFDFB0-AED4-4F53-B069-F0023C203BCC}" srcId="{2CAFAD1C-A799-4910-A841-381913D1D551}" destId="{F0EEFEFB-6AD2-47AE-AF1B-C78F64DA8BD2}" srcOrd="1" destOrd="0" parTransId="{57166FD6-5A18-4B6A-80E3-41A0A00D19BE}" sibTransId="{63B5F6E7-5EC4-43AD-8B9F-C6A3AE199FCB}"/>
    <dgm:cxn modelId="{7F1D1003-7181-4180-96F4-E16664FFBF24}" srcId="{6C12ACD3-B241-45FD-A8CA-630D2EE00C74}" destId="{2CAFAD1C-A799-4910-A841-381913D1D551}" srcOrd="1" destOrd="0" parTransId="{16D88626-E230-48CC-BD1D-9C71AFCF092B}" sibTransId="{6FCE15E4-7509-4082-A3F2-E8AC4CD9D41C}"/>
    <dgm:cxn modelId="{5FBCFD11-A10B-43D6-997C-EF4DC0C8435F}" srcId="{2CAFAD1C-A799-4910-A841-381913D1D551}" destId="{9654FF6B-2F2E-4677-97BF-106F61BB0C38}" srcOrd="0" destOrd="0" parTransId="{24C55ABA-91F5-42AC-97BF-DE98BB5720AF}" sibTransId="{8506B6CB-50E9-49D8-983C-27CC5719D617}"/>
    <dgm:cxn modelId="{50D55CFB-428B-490E-80A9-0040AA863F47}" srcId="{9654FF6B-2F2E-4677-97BF-106F61BB0C38}" destId="{4DD29D67-3A3E-4DCA-B1A5-C0CCD2FBB3B4}" srcOrd="1" destOrd="0" parTransId="{FBEC2DAE-D72F-4EEF-8AC1-5C7ACEDE99EF}" sibTransId="{2E8BE79A-241E-4BAB-870A-E8EC7E016712}"/>
    <dgm:cxn modelId="{4505C42B-DC14-40EA-BFB9-CB7F7181FA46}" type="presOf" srcId="{FB1ACFAE-9ABC-4544-821B-2E5EDB0C6171}" destId="{C340F700-FDDE-48BC-9748-AD30B0EACB11}" srcOrd="0" destOrd="3" presId="urn:microsoft.com/office/officeart/2005/8/layout/vList2"/>
    <dgm:cxn modelId="{DB14049A-168C-4DFD-BAB8-652C12960964}" type="presOf" srcId="{89720C5C-7636-4B41-8D99-3498B2B3CC2A}" destId="{C340F700-FDDE-48BC-9748-AD30B0EACB11}" srcOrd="0" destOrd="2" presId="urn:microsoft.com/office/officeart/2005/8/layout/vList2"/>
    <dgm:cxn modelId="{4E8E414F-D609-469D-988C-739BFAC2AADA}" srcId="{9654FF6B-2F2E-4677-97BF-106F61BB0C38}" destId="{BC6EFC2E-5551-4E1D-BA2A-2EEA1D694243}" srcOrd="0" destOrd="0" parTransId="{99BDA53B-59B1-4862-A368-A87A5B792F29}" sibTransId="{28B2F918-E5FE-4F87-80AC-19E4C14BA225}"/>
    <dgm:cxn modelId="{F28B3254-E421-444A-B28D-CA0B96189531}" type="presOf" srcId="{C6F871FC-8226-4372-B7D2-A52033A096D1}" destId="{C340F700-FDDE-48BC-9748-AD30B0EACB11}" srcOrd="0" destOrd="1" presId="urn:microsoft.com/office/officeart/2005/8/layout/vList2"/>
    <dgm:cxn modelId="{3369A4D2-BE5A-4C50-AD56-70BFD4A34967}" type="presOf" srcId="{BC6EFC2E-5551-4E1D-BA2A-2EEA1D694243}" destId="{88975E06-D000-46CD-8CE9-7886562D30D1}" srcOrd="0" destOrd="1" presId="urn:microsoft.com/office/officeart/2005/8/layout/vList2"/>
    <dgm:cxn modelId="{0A265274-A9BA-44C5-8A86-38891B0BE54B}" type="presOf" srcId="{20E25364-A7F4-45F4-AE78-51866085E03D}" destId="{C340F700-FDDE-48BC-9748-AD30B0EACB11}" srcOrd="0" destOrd="4" presId="urn:microsoft.com/office/officeart/2005/8/layout/vList2"/>
    <dgm:cxn modelId="{BDE4286C-D718-4A4D-B531-2DC615594F7C}" srcId="{32701B05-2E2A-403C-8806-E57E1388DE48}" destId="{1E0829D5-208F-4CC7-ACF8-B018D471E346}" srcOrd="0" destOrd="0" parTransId="{CA564CC3-CA5C-49A7-8D1C-071283BF9469}" sibTransId="{23E7E357-A3C7-431B-AD59-EFDE729840A4}"/>
    <dgm:cxn modelId="{5C68F2EB-5D1E-41D9-9BF6-DDCF43797337}" srcId="{C6F871FC-8226-4372-B7D2-A52033A096D1}" destId="{FB1ACFAE-9ABC-4544-821B-2E5EDB0C6171}" srcOrd="1" destOrd="0" parTransId="{6EC1AECE-69B1-4C5B-958B-D54230726C5C}" sibTransId="{0BBE0C0F-ED7B-44E1-9EAA-A877F08665EB}"/>
    <dgm:cxn modelId="{041B43B3-59E4-4D9C-B782-CF66F1BDDF49}" type="presOf" srcId="{9654FF6B-2F2E-4677-97BF-106F61BB0C38}" destId="{88975E06-D000-46CD-8CE9-7886562D30D1}" srcOrd="0" destOrd="0" presId="urn:microsoft.com/office/officeart/2005/8/layout/vList2"/>
    <dgm:cxn modelId="{7449533F-69A9-40EF-8DE4-45F4C9C420C6}" type="presOf" srcId="{6C12ACD3-B241-45FD-A8CA-630D2EE00C74}" destId="{3D8AE947-0BB9-43CF-9A77-28CB31E1E4E4}" srcOrd="0" destOrd="0" presId="urn:microsoft.com/office/officeart/2005/8/layout/vList2"/>
    <dgm:cxn modelId="{7266673A-2CEA-41DB-80E6-118C3A8D7FB8}" type="presOf" srcId="{1E0829D5-208F-4CC7-ACF8-B018D471E346}" destId="{C340F700-FDDE-48BC-9748-AD30B0EACB11}" srcOrd="0" destOrd="0" presId="urn:microsoft.com/office/officeart/2005/8/layout/vList2"/>
    <dgm:cxn modelId="{03AC8E2D-AC84-4645-88EE-9791C4F681E6}" srcId="{32701B05-2E2A-403C-8806-E57E1388DE48}" destId="{20E25364-A7F4-45F4-AE78-51866085E03D}" srcOrd="2" destOrd="0" parTransId="{2A5B9B52-62F1-463B-BFAC-801926948713}" sibTransId="{C7989C22-A1A2-48AB-BE89-86546F8FCF2B}"/>
    <dgm:cxn modelId="{18724BBA-17B6-4FCB-A15E-282020127929}" type="presOf" srcId="{F0EEFEFB-6AD2-47AE-AF1B-C78F64DA8BD2}" destId="{88975E06-D000-46CD-8CE9-7886562D30D1}" srcOrd="0" destOrd="3" presId="urn:microsoft.com/office/officeart/2005/8/layout/vList2"/>
    <dgm:cxn modelId="{CD1C6F72-781E-46B2-9665-3C5707AF2F0A}" type="presParOf" srcId="{3D8AE947-0BB9-43CF-9A77-28CB31E1E4E4}" destId="{51CF3AFA-6707-4844-A34D-89639D53F2D1}" srcOrd="0" destOrd="0" presId="urn:microsoft.com/office/officeart/2005/8/layout/vList2"/>
    <dgm:cxn modelId="{5EFB32C9-6677-4587-89CB-EF7F60F1ED1E}" type="presParOf" srcId="{3D8AE947-0BB9-43CF-9A77-28CB31E1E4E4}" destId="{C340F700-FDDE-48BC-9748-AD30B0EACB11}" srcOrd="1" destOrd="0" presId="urn:microsoft.com/office/officeart/2005/8/layout/vList2"/>
    <dgm:cxn modelId="{38D50D1B-8978-4186-BC3C-541C970951D4}" type="presParOf" srcId="{3D8AE947-0BB9-43CF-9A77-28CB31E1E4E4}" destId="{8019D870-C315-4CDA-8F0F-2F07E9A38017}" srcOrd="2" destOrd="0" presId="urn:microsoft.com/office/officeart/2005/8/layout/vList2"/>
    <dgm:cxn modelId="{AF35622E-7572-470A-ABFA-A01A76365713}" type="presParOf" srcId="{3D8AE947-0BB9-43CF-9A77-28CB31E1E4E4}" destId="{88975E06-D000-46CD-8CE9-7886562D30D1}"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AAF343-7FCC-42A5-B01A-9E9F95A663E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544C7BF0-32BF-48FB-8B9F-C0A1F6AE52DE}">
      <dgm:prSet custT="1"/>
      <dgm:spPr/>
      <dgm:t>
        <a:bodyPr/>
        <a:lstStyle/>
        <a:p>
          <a:pPr rtl="0"/>
          <a:r>
            <a:rPr lang="hr-HR" sz="2800" b="0" i="0" cap="all" baseline="0" dirty="0" smtClean="0"/>
            <a:t>Urinarni HCG</a:t>
          </a:r>
          <a:endParaRPr lang="en-US" sz="2800" cap="all" baseline="0" dirty="0"/>
        </a:p>
      </dgm:t>
    </dgm:pt>
    <dgm:pt modelId="{52553848-D22B-4FEF-B3CE-D5B784859ECD}" type="parTrans" cxnId="{28247692-5E42-420E-ABF6-7AF9FA17A82B}">
      <dgm:prSet/>
      <dgm:spPr/>
      <dgm:t>
        <a:bodyPr/>
        <a:lstStyle/>
        <a:p>
          <a:endParaRPr lang="en-US" sz="2000"/>
        </a:p>
      </dgm:t>
    </dgm:pt>
    <dgm:pt modelId="{5A11766E-B04B-4537-896C-81003AEC8F79}" type="sibTrans" cxnId="{28247692-5E42-420E-ABF6-7AF9FA17A82B}">
      <dgm:prSet/>
      <dgm:spPr/>
      <dgm:t>
        <a:bodyPr/>
        <a:lstStyle/>
        <a:p>
          <a:endParaRPr lang="en-US" sz="2000"/>
        </a:p>
      </dgm:t>
    </dgm:pt>
    <dgm:pt modelId="{C209B71B-5B1B-4FEE-A035-C754728194C3}">
      <dgm:prSet custT="1"/>
      <dgm:spPr/>
      <dgm:t>
        <a:bodyPr/>
        <a:lstStyle/>
        <a:p>
          <a:pPr rtl="0"/>
          <a:r>
            <a:rPr lang="hr-HR" sz="2000" b="0" i="0" cap="all" baseline="0" dirty="0" smtClean="0">
              <a:solidFill>
                <a:schemeClr val="tx1">
                  <a:lumMod val="50000"/>
                  <a:lumOff val="50000"/>
                </a:schemeClr>
              </a:solidFill>
            </a:rPr>
            <a:t>Proizveden od urina trudnih žena i </a:t>
          </a:r>
          <a:r>
            <a:rPr lang="hr-HR" sz="2000" b="0" i="0" cap="all" baseline="0" dirty="0" err="1" smtClean="0">
              <a:solidFill>
                <a:schemeClr val="tx1">
                  <a:lumMod val="50000"/>
                  <a:lumOff val="50000"/>
                </a:schemeClr>
              </a:solidFill>
            </a:rPr>
            <a:t>placentarnog</a:t>
          </a:r>
          <a:r>
            <a:rPr lang="hr-HR" sz="2000" b="0" i="0" cap="all" baseline="0" dirty="0" smtClean="0">
              <a:solidFill>
                <a:schemeClr val="tx1">
                  <a:lumMod val="50000"/>
                  <a:lumOff val="50000"/>
                </a:schemeClr>
              </a:solidFill>
            </a:rPr>
            <a:t> tkiva</a:t>
          </a:r>
          <a:endParaRPr lang="en-US" sz="2000" cap="all" baseline="0" dirty="0">
            <a:solidFill>
              <a:schemeClr val="tx1">
                <a:lumMod val="50000"/>
                <a:lumOff val="50000"/>
              </a:schemeClr>
            </a:solidFill>
          </a:endParaRPr>
        </a:p>
      </dgm:t>
    </dgm:pt>
    <dgm:pt modelId="{6CB86D96-B949-4D88-80B3-E2487392F07D}" type="parTrans" cxnId="{7FB282C8-6452-46C8-A101-879B890F264D}">
      <dgm:prSet/>
      <dgm:spPr/>
      <dgm:t>
        <a:bodyPr/>
        <a:lstStyle/>
        <a:p>
          <a:endParaRPr lang="en-US" sz="2000"/>
        </a:p>
      </dgm:t>
    </dgm:pt>
    <dgm:pt modelId="{8A1AEFD9-C5C5-46FE-BBD3-21D88305A6CC}" type="sibTrans" cxnId="{7FB282C8-6452-46C8-A101-879B890F264D}">
      <dgm:prSet/>
      <dgm:spPr/>
      <dgm:t>
        <a:bodyPr/>
        <a:lstStyle/>
        <a:p>
          <a:endParaRPr lang="en-US" sz="2000"/>
        </a:p>
      </dgm:t>
    </dgm:pt>
    <dgm:pt modelId="{E63D6019-5016-4334-A033-1DF51F0AEDD9}">
      <dgm:prSet custT="1"/>
      <dgm:spPr/>
      <dgm:t>
        <a:bodyPr/>
        <a:lstStyle/>
        <a:p>
          <a:pPr rtl="0"/>
          <a:r>
            <a:rPr lang="hr-HR" sz="2000" b="0" i="0" cap="all" baseline="0" dirty="0" smtClean="0">
              <a:solidFill>
                <a:schemeClr val="tx1">
                  <a:lumMod val="50000"/>
                  <a:lumOff val="50000"/>
                </a:schemeClr>
              </a:solidFill>
            </a:rPr>
            <a:t>Simulira porast LH – završno sazrijevanje oocite</a:t>
          </a:r>
          <a:endParaRPr lang="en-US" sz="2000" cap="all" baseline="0" dirty="0">
            <a:solidFill>
              <a:schemeClr val="tx1">
                <a:lumMod val="50000"/>
                <a:lumOff val="50000"/>
              </a:schemeClr>
            </a:solidFill>
          </a:endParaRPr>
        </a:p>
      </dgm:t>
    </dgm:pt>
    <dgm:pt modelId="{2BC3BD35-4D0F-45B1-B617-A222AB9E9ED3}" type="parTrans" cxnId="{987D5E03-A74B-4157-9FA4-9570A3357011}">
      <dgm:prSet/>
      <dgm:spPr/>
      <dgm:t>
        <a:bodyPr/>
        <a:lstStyle/>
        <a:p>
          <a:endParaRPr lang="en-US" sz="2000"/>
        </a:p>
      </dgm:t>
    </dgm:pt>
    <dgm:pt modelId="{30592BC7-878D-4051-A75A-C7CC6C3AD084}" type="sibTrans" cxnId="{987D5E03-A74B-4157-9FA4-9570A3357011}">
      <dgm:prSet/>
      <dgm:spPr/>
      <dgm:t>
        <a:bodyPr/>
        <a:lstStyle/>
        <a:p>
          <a:endParaRPr lang="en-US" sz="2000"/>
        </a:p>
      </dgm:t>
    </dgm:pt>
    <dgm:pt modelId="{1CC01680-645B-4195-81AB-C2890BD590CD}">
      <dgm:prSet custT="1"/>
      <dgm:spPr/>
      <dgm:t>
        <a:bodyPr/>
        <a:lstStyle/>
        <a:p>
          <a:pPr rtl="0"/>
          <a:r>
            <a:rPr lang="hr-HR" sz="2000" b="0" i="0" cap="all" baseline="0" dirty="0" smtClean="0">
              <a:solidFill>
                <a:schemeClr val="tx1">
                  <a:lumMod val="50000"/>
                  <a:lumOff val="50000"/>
                </a:schemeClr>
              </a:solidFill>
            </a:rPr>
            <a:t>Doze 5000-10000 IU</a:t>
          </a:r>
          <a:endParaRPr lang="en-US" sz="2000" cap="all" baseline="0" dirty="0">
            <a:solidFill>
              <a:schemeClr val="tx1">
                <a:lumMod val="50000"/>
                <a:lumOff val="50000"/>
              </a:schemeClr>
            </a:solidFill>
          </a:endParaRPr>
        </a:p>
      </dgm:t>
    </dgm:pt>
    <dgm:pt modelId="{06E70A98-D5F7-4774-ABF8-7A2ED5B6F11E}" type="parTrans" cxnId="{C50EFB2A-5435-4B55-808A-4334DDC8AE1C}">
      <dgm:prSet/>
      <dgm:spPr/>
      <dgm:t>
        <a:bodyPr/>
        <a:lstStyle/>
        <a:p>
          <a:endParaRPr lang="en-US" sz="2000"/>
        </a:p>
      </dgm:t>
    </dgm:pt>
    <dgm:pt modelId="{69F731E0-2361-40B4-9DA5-D5111298BD35}" type="sibTrans" cxnId="{C50EFB2A-5435-4B55-808A-4334DDC8AE1C}">
      <dgm:prSet/>
      <dgm:spPr/>
      <dgm:t>
        <a:bodyPr/>
        <a:lstStyle/>
        <a:p>
          <a:endParaRPr lang="en-US" sz="2000"/>
        </a:p>
      </dgm:t>
    </dgm:pt>
    <dgm:pt modelId="{60386F0A-63CA-47A9-BEB2-3F778FE060B5}" type="pres">
      <dgm:prSet presAssocID="{2CAAF343-7FCC-42A5-B01A-9E9F95A663EA}" presName="linear" presStyleCnt="0">
        <dgm:presLayoutVars>
          <dgm:animLvl val="lvl"/>
          <dgm:resizeHandles val="exact"/>
        </dgm:presLayoutVars>
      </dgm:prSet>
      <dgm:spPr/>
      <dgm:t>
        <a:bodyPr/>
        <a:lstStyle/>
        <a:p>
          <a:endParaRPr lang="en-US"/>
        </a:p>
      </dgm:t>
    </dgm:pt>
    <dgm:pt modelId="{96213881-FC9E-43F0-909F-45E080B694FD}" type="pres">
      <dgm:prSet presAssocID="{544C7BF0-32BF-48FB-8B9F-C0A1F6AE52DE}" presName="parentText" presStyleLbl="node1" presStyleIdx="0" presStyleCnt="1" custScaleY="51313" custLinFactNeighborY="-88768">
        <dgm:presLayoutVars>
          <dgm:chMax val="0"/>
          <dgm:bulletEnabled val="1"/>
        </dgm:presLayoutVars>
      </dgm:prSet>
      <dgm:spPr/>
      <dgm:t>
        <a:bodyPr/>
        <a:lstStyle/>
        <a:p>
          <a:endParaRPr lang="en-US"/>
        </a:p>
      </dgm:t>
    </dgm:pt>
    <dgm:pt modelId="{22ED47A4-EC5B-42BA-89C4-4396C73CEC59}" type="pres">
      <dgm:prSet presAssocID="{544C7BF0-32BF-48FB-8B9F-C0A1F6AE52DE}" presName="childText" presStyleLbl="revTx" presStyleIdx="0" presStyleCnt="1">
        <dgm:presLayoutVars>
          <dgm:bulletEnabled val="1"/>
        </dgm:presLayoutVars>
      </dgm:prSet>
      <dgm:spPr/>
      <dgm:t>
        <a:bodyPr/>
        <a:lstStyle/>
        <a:p>
          <a:endParaRPr lang="en-US"/>
        </a:p>
      </dgm:t>
    </dgm:pt>
  </dgm:ptLst>
  <dgm:cxnLst>
    <dgm:cxn modelId="{C8757D35-7C09-4251-8FC7-89D95D18C62D}" type="presOf" srcId="{2CAAF343-7FCC-42A5-B01A-9E9F95A663EA}" destId="{60386F0A-63CA-47A9-BEB2-3F778FE060B5}" srcOrd="0" destOrd="0" presId="urn:microsoft.com/office/officeart/2005/8/layout/vList2"/>
    <dgm:cxn modelId="{F7B84F77-87ED-4B9B-9E07-D68EADD02D76}" type="presOf" srcId="{C209B71B-5B1B-4FEE-A035-C754728194C3}" destId="{22ED47A4-EC5B-42BA-89C4-4396C73CEC59}" srcOrd="0" destOrd="0" presId="urn:microsoft.com/office/officeart/2005/8/layout/vList2"/>
    <dgm:cxn modelId="{52C2E20D-E9DA-41F6-9B59-B454CB1B93FC}" type="presOf" srcId="{E63D6019-5016-4334-A033-1DF51F0AEDD9}" destId="{22ED47A4-EC5B-42BA-89C4-4396C73CEC59}" srcOrd="0" destOrd="1" presId="urn:microsoft.com/office/officeart/2005/8/layout/vList2"/>
    <dgm:cxn modelId="{28247692-5E42-420E-ABF6-7AF9FA17A82B}" srcId="{2CAAF343-7FCC-42A5-B01A-9E9F95A663EA}" destId="{544C7BF0-32BF-48FB-8B9F-C0A1F6AE52DE}" srcOrd="0" destOrd="0" parTransId="{52553848-D22B-4FEF-B3CE-D5B784859ECD}" sibTransId="{5A11766E-B04B-4537-896C-81003AEC8F79}"/>
    <dgm:cxn modelId="{F1AC608B-4416-4A2C-8522-BDEE3A9B2A6F}" type="presOf" srcId="{1CC01680-645B-4195-81AB-C2890BD590CD}" destId="{22ED47A4-EC5B-42BA-89C4-4396C73CEC59}" srcOrd="0" destOrd="2" presId="urn:microsoft.com/office/officeart/2005/8/layout/vList2"/>
    <dgm:cxn modelId="{987D5E03-A74B-4157-9FA4-9570A3357011}" srcId="{544C7BF0-32BF-48FB-8B9F-C0A1F6AE52DE}" destId="{E63D6019-5016-4334-A033-1DF51F0AEDD9}" srcOrd="1" destOrd="0" parTransId="{2BC3BD35-4D0F-45B1-B617-A222AB9E9ED3}" sibTransId="{30592BC7-878D-4051-A75A-C7CC6C3AD084}"/>
    <dgm:cxn modelId="{C50EFB2A-5435-4B55-808A-4334DDC8AE1C}" srcId="{544C7BF0-32BF-48FB-8B9F-C0A1F6AE52DE}" destId="{1CC01680-645B-4195-81AB-C2890BD590CD}" srcOrd="2" destOrd="0" parTransId="{06E70A98-D5F7-4774-ABF8-7A2ED5B6F11E}" sibTransId="{69F731E0-2361-40B4-9DA5-D5111298BD35}"/>
    <dgm:cxn modelId="{7FB282C8-6452-46C8-A101-879B890F264D}" srcId="{544C7BF0-32BF-48FB-8B9F-C0A1F6AE52DE}" destId="{C209B71B-5B1B-4FEE-A035-C754728194C3}" srcOrd="0" destOrd="0" parTransId="{6CB86D96-B949-4D88-80B3-E2487392F07D}" sibTransId="{8A1AEFD9-C5C5-46FE-BBD3-21D88305A6CC}"/>
    <dgm:cxn modelId="{E213A41F-CB44-4B3B-B62B-554F5EDA384A}" type="presOf" srcId="{544C7BF0-32BF-48FB-8B9F-C0A1F6AE52DE}" destId="{96213881-FC9E-43F0-909F-45E080B694FD}" srcOrd="0" destOrd="0" presId="urn:microsoft.com/office/officeart/2005/8/layout/vList2"/>
    <dgm:cxn modelId="{F47D1D7D-D4CA-4C7E-B1EA-65BC3CCA3EC2}" type="presParOf" srcId="{60386F0A-63CA-47A9-BEB2-3F778FE060B5}" destId="{96213881-FC9E-43F0-909F-45E080B694FD}" srcOrd="0" destOrd="0" presId="urn:microsoft.com/office/officeart/2005/8/layout/vList2"/>
    <dgm:cxn modelId="{B671612A-0E87-4017-98F1-95ECFA635E1A}" type="presParOf" srcId="{60386F0A-63CA-47A9-BEB2-3F778FE060B5}" destId="{22ED47A4-EC5B-42BA-89C4-4396C73CEC5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AA2E3A-40C1-4E3C-B91C-EF6A5AAF9304}"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06EDACCA-545F-40EC-B5CD-65494167AD9D}">
      <dgm:prSet custT="1"/>
      <dgm:spPr/>
      <dgm:t>
        <a:bodyPr/>
        <a:lstStyle/>
        <a:p>
          <a:pPr rtl="0"/>
          <a:r>
            <a:rPr lang="hr-HR" sz="2400" b="0" i="0" baseline="0" dirty="0" err="1" smtClean="0"/>
            <a:t>rFSH</a:t>
          </a:r>
          <a:endParaRPr lang="en-US" sz="2400" dirty="0"/>
        </a:p>
      </dgm:t>
    </dgm:pt>
    <dgm:pt modelId="{64955911-16D7-400D-B712-A0784EF03D2B}" type="parTrans" cxnId="{16622176-B31D-47D2-8ED8-36D39FF6D612}">
      <dgm:prSet/>
      <dgm:spPr/>
      <dgm:t>
        <a:bodyPr/>
        <a:lstStyle/>
        <a:p>
          <a:endParaRPr lang="en-US"/>
        </a:p>
      </dgm:t>
    </dgm:pt>
    <dgm:pt modelId="{98FF75DD-F065-4203-AF0A-AEE72B6DED8C}" type="sibTrans" cxnId="{16622176-B31D-47D2-8ED8-36D39FF6D612}">
      <dgm:prSet/>
      <dgm:spPr/>
      <dgm:t>
        <a:bodyPr/>
        <a:lstStyle/>
        <a:p>
          <a:endParaRPr lang="en-US"/>
        </a:p>
      </dgm:t>
    </dgm:pt>
    <dgm:pt modelId="{A7970AE5-4220-4546-8DEA-2A93FE7437F8}">
      <dgm:prSet/>
      <dgm:spPr/>
      <dgm:t>
        <a:bodyPr/>
        <a:lstStyle/>
        <a:p>
          <a:pPr rtl="0"/>
          <a:r>
            <a:rPr lang="hr-HR" b="0" i="0" cap="all" baseline="0" dirty="0" smtClean="0">
              <a:solidFill>
                <a:schemeClr val="tx1">
                  <a:lumMod val="50000"/>
                  <a:lumOff val="50000"/>
                </a:schemeClr>
              </a:solidFill>
            </a:rPr>
            <a:t>Tehnologija </a:t>
          </a:r>
          <a:r>
            <a:rPr lang="hr-HR" b="0" i="0" cap="all" baseline="0" dirty="0" err="1" smtClean="0">
              <a:solidFill>
                <a:schemeClr val="tx1">
                  <a:lumMod val="50000"/>
                  <a:lumOff val="50000"/>
                </a:schemeClr>
              </a:solidFill>
            </a:rPr>
            <a:t>rekombinantne</a:t>
          </a:r>
          <a:r>
            <a:rPr lang="hr-HR" b="0" i="0" cap="all" baseline="0" dirty="0" smtClean="0">
              <a:solidFill>
                <a:schemeClr val="tx1">
                  <a:lumMod val="50000"/>
                  <a:lumOff val="50000"/>
                </a:schemeClr>
              </a:solidFill>
            </a:rPr>
            <a:t> DNA</a:t>
          </a:r>
          <a:endParaRPr lang="en-US" cap="all" baseline="0" dirty="0">
            <a:solidFill>
              <a:schemeClr val="tx1">
                <a:lumMod val="50000"/>
                <a:lumOff val="50000"/>
              </a:schemeClr>
            </a:solidFill>
          </a:endParaRPr>
        </a:p>
      </dgm:t>
    </dgm:pt>
    <dgm:pt modelId="{C3EC8545-603D-4AE1-8F90-751EC94BB6AC}" type="parTrans" cxnId="{1183E649-1E8F-472F-B9BC-6930E4B39FBB}">
      <dgm:prSet/>
      <dgm:spPr/>
      <dgm:t>
        <a:bodyPr/>
        <a:lstStyle/>
        <a:p>
          <a:endParaRPr lang="en-US"/>
        </a:p>
      </dgm:t>
    </dgm:pt>
    <dgm:pt modelId="{1F2B28E4-F4EF-4FFE-8D92-B5194337446F}" type="sibTrans" cxnId="{1183E649-1E8F-472F-B9BC-6930E4B39FBB}">
      <dgm:prSet/>
      <dgm:spPr/>
      <dgm:t>
        <a:bodyPr/>
        <a:lstStyle/>
        <a:p>
          <a:endParaRPr lang="en-US"/>
        </a:p>
      </dgm:t>
    </dgm:pt>
    <dgm:pt modelId="{E172A1C4-AE15-4B9C-B8DC-B43880145C0C}">
      <dgm:prSet/>
      <dgm:spPr/>
      <dgm:t>
        <a:bodyPr/>
        <a:lstStyle/>
        <a:p>
          <a:pPr rtl="0"/>
          <a:r>
            <a:rPr lang="hr-HR" b="0" i="0" cap="all" baseline="0" smtClean="0">
              <a:solidFill>
                <a:schemeClr val="tx1">
                  <a:lumMod val="50000"/>
                  <a:lumOff val="50000"/>
                </a:schemeClr>
              </a:solidFill>
            </a:rPr>
            <a:t>Sadržaj</a:t>
          </a:r>
          <a:endParaRPr lang="en-US" cap="all" baseline="0">
            <a:solidFill>
              <a:schemeClr val="tx1">
                <a:lumMod val="50000"/>
                <a:lumOff val="50000"/>
              </a:schemeClr>
            </a:solidFill>
          </a:endParaRPr>
        </a:p>
      </dgm:t>
    </dgm:pt>
    <dgm:pt modelId="{BD591C46-FAB9-4830-AE45-A5F4B54DE802}" type="parTrans" cxnId="{C01AC67F-4E9D-4DAA-B852-8810E2D421D0}">
      <dgm:prSet/>
      <dgm:spPr/>
      <dgm:t>
        <a:bodyPr/>
        <a:lstStyle/>
        <a:p>
          <a:endParaRPr lang="en-US"/>
        </a:p>
      </dgm:t>
    </dgm:pt>
    <dgm:pt modelId="{8A1AF619-165E-47CA-A499-0755981CC30E}" type="sibTrans" cxnId="{C01AC67F-4E9D-4DAA-B852-8810E2D421D0}">
      <dgm:prSet/>
      <dgm:spPr/>
      <dgm:t>
        <a:bodyPr/>
        <a:lstStyle/>
        <a:p>
          <a:endParaRPr lang="en-US"/>
        </a:p>
      </dgm:t>
    </dgm:pt>
    <dgm:pt modelId="{0987E875-30F6-4F43-84A5-4B841C9D2514}">
      <dgm:prSet/>
      <dgm:spPr/>
      <dgm:t>
        <a:bodyPr/>
        <a:lstStyle/>
        <a:p>
          <a:pPr rtl="0"/>
          <a:r>
            <a:rPr lang="hr-HR" b="0" i="0" cap="all" baseline="0" dirty="0" smtClean="0">
              <a:solidFill>
                <a:schemeClr val="tx1">
                  <a:lumMod val="50000"/>
                  <a:lumOff val="50000"/>
                </a:schemeClr>
              </a:solidFill>
            </a:rPr>
            <a:t>FSH </a:t>
          </a:r>
          <a:r>
            <a:rPr lang="hr-HR" b="0" i="0" cap="all" baseline="0" dirty="0" err="1" smtClean="0">
              <a:solidFill>
                <a:schemeClr val="tx1">
                  <a:lumMod val="50000"/>
                  <a:lumOff val="50000"/>
                </a:schemeClr>
              </a:solidFill>
            </a:rPr>
            <a:t>izoforme</a:t>
          </a:r>
          <a:endParaRPr lang="en-US" cap="all" baseline="0" dirty="0">
            <a:solidFill>
              <a:schemeClr val="tx1">
                <a:lumMod val="50000"/>
                <a:lumOff val="50000"/>
              </a:schemeClr>
            </a:solidFill>
          </a:endParaRPr>
        </a:p>
      </dgm:t>
    </dgm:pt>
    <dgm:pt modelId="{31846C7B-1D73-4551-953D-14ED4BFBB182}" type="parTrans" cxnId="{2D77A97C-3C8B-4C0B-8659-AB4C60E2D6C7}">
      <dgm:prSet/>
      <dgm:spPr/>
      <dgm:t>
        <a:bodyPr/>
        <a:lstStyle/>
        <a:p>
          <a:endParaRPr lang="en-US"/>
        </a:p>
      </dgm:t>
    </dgm:pt>
    <dgm:pt modelId="{4BFAC346-C161-47C2-BA02-CB5848C8F261}" type="sibTrans" cxnId="{2D77A97C-3C8B-4C0B-8659-AB4C60E2D6C7}">
      <dgm:prSet/>
      <dgm:spPr/>
      <dgm:t>
        <a:bodyPr/>
        <a:lstStyle/>
        <a:p>
          <a:endParaRPr lang="en-US"/>
        </a:p>
      </dgm:t>
    </dgm:pt>
    <dgm:pt modelId="{34D600AB-C8B3-4116-9A68-484A3BD0779A}">
      <dgm:prSet/>
      <dgm:spPr/>
      <dgm:t>
        <a:bodyPr/>
        <a:lstStyle/>
        <a:p>
          <a:pPr rtl="0"/>
          <a:r>
            <a:rPr lang="hr-HR" b="0" i="0" cap="all" baseline="0" dirty="0" smtClean="0">
              <a:solidFill>
                <a:schemeClr val="tx1">
                  <a:lumMod val="50000"/>
                  <a:lumOff val="50000"/>
                </a:schemeClr>
              </a:solidFill>
            </a:rPr>
            <a:t>Prednosti</a:t>
          </a:r>
          <a:endParaRPr lang="en-US" cap="all" baseline="0" dirty="0">
            <a:solidFill>
              <a:schemeClr val="tx1">
                <a:lumMod val="50000"/>
                <a:lumOff val="50000"/>
              </a:schemeClr>
            </a:solidFill>
          </a:endParaRPr>
        </a:p>
      </dgm:t>
    </dgm:pt>
    <dgm:pt modelId="{E42DEB47-F8AA-4632-AB14-978C7E5C76D4}" type="parTrans" cxnId="{B39CCD96-E355-4505-90B6-9CFD1034D519}">
      <dgm:prSet/>
      <dgm:spPr/>
      <dgm:t>
        <a:bodyPr/>
        <a:lstStyle/>
        <a:p>
          <a:endParaRPr lang="en-US"/>
        </a:p>
      </dgm:t>
    </dgm:pt>
    <dgm:pt modelId="{C5571D29-DCF3-451E-AF40-DBEE2DDF6CD9}" type="sibTrans" cxnId="{B39CCD96-E355-4505-90B6-9CFD1034D519}">
      <dgm:prSet/>
      <dgm:spPr/>
      <dgm:t>
        <a:bodyPr/>
        <a:lstStyle/>
        <a:p>
          <a:endParaRPr lang="en-US"/>
        </a:p>
      </dgm:t>
    </dgm:pt>
    <dgm:pt modelId="{608FDBC0-5060-45A8-8F8A-71C78BFC606A}">
      <dgm:prSet/>
      <dgm:spPr/>
      <dgm:t>
        <a:bodyPr/>
        <a:lstStyle/>
        <a:p>
          <a:pPr rtl="0"/>
          <a:r>
            <a:rPr lang="hr-HR" b="0" i="0" cap="all" baseline="0" dirty="0" smtClean="0">
              <a:solidFill>
                <a:schemeClr val="tx1">
                  <a:lumMod val="50000"/>
                  <a:lumOff val="50000"/>
                </a:schemeClr>
              </a:solidFill>
            </a:rPr>
            <a:t>Izostanak proteina</a:t>
          </a:r>
          <a:endParaRPr lang="en-US" cap="all" baseline="0" dirty="0">
            <a:solidFill>
              <a:schemeClr val="tx1">
                <a:lumMod val="50000"/>
                <a:lumOff val="50000"/>
              </a:schemeClr>
            </a:solidFill>
          </a:endParaRPr>
        </a:p>
      </dgm:t>
    </dgm:pt>
    <dgm:pt modelId="{8444C25B-34C4-47D7-A445-2964F49AF0A8}" type="parTrans" cxnId="{E482190B-7FC0-410D-B868-61A6A97C0D15}">
      <dgm:prSet/>
      <dgm:spPr/>
      <dgm:t>
        <a:bodyPr/>
        <a:lstStyle/>
        <a:p>
          <a:endParaRPr lang="en-US"/>
        </a:p>
      </dgm:t>
    </dgm:pt>
    <dgm:pt modelId="{7EA57947-A02E-4110-B11B-EFD129E2EA98}" type="sibTrans" cxnId="{E482190B-7FC0-410D-B868-61A6A97C0D15}">
      <dgm:prSet/>
      <dgm:spPr/>
      <dgm:t>
        <a:bodyPr/>
        <a:lstStyle/>
        <a:p>
          <a:endParaRPr lang="en-US"/>
        </a:p>
      </dgm:t>
    </dgm:pt>
    <dgm:pt modelId="{6B220B79-692D-4CE9-9064-A73E15CCE7A6}">
      <dgm:prSet/>
      <dgm:spPr/>
      <dgm:t>
        <a:bodyPr/>
        <a:lstStyle/>
        <a:p>
          <a:pPr rtl="0"/>
          <a:r>
            <a:rPr lang="hr-HR" b="0" i="0" cap="all" baseline="0" dirty="0" smtClean="0">
              <a:solidFill>
                <a:schemeClr val="tx1">
                  <a:lumMod val="50000"/>
                  <a:lumOff val="50000"/>
                </a:schemeClr>
              </a:solidFill>
            </a:rPr>
            <a:t>Teoretski manje varijacije između serija</a:t>
          </a:r>
          <a:endParaRPr lang="en-US" cap="all" baseline="0" dirty="0">
            <a:solidFill>
              <a:schemeClr val="tx1">
                <a:lumMod val="50000"/>
                <a:lumOff val="50000"/>
              </a:schemeClr>
            </a:solidFill>
          </a:endParaRPr>
        </a:p>
      </dgm:t>
    </dgm:pt>
    <dgm:pt modelId="{05801526-6E6C-4D8B-ADCE-503476FA2FBD}" type="parTrans" cxnId="{97416737-1405-4548-881D-6D7DF2D5C10A}">
      <dgm:prSet/>
      <dgm:spPr/>
      <dgm:t>
        <a:bodyPr/>
        <a:lstStyle/>
        <a:p>
          <a:endParaRPr lang="en-US"/>
        </a:p>
      </dgm:t>
    </dgm:pt>
    <dgm:pt modelId="{DC3051F0-23FE-4422-967D-A363A77F248B}" type="sibTrans" cxnId="{97416737-1405-4548-881D-6D7DF2D5C10A}">
      <dgm:prSet/>
      <dgm:spPr/>
      <dgm:t>
        <a:bodyPr/>
        <a:lstStyle/>
        <a:p>
          <a:endParaRPr lang="en-US"/>
        </a:p>
      </dgm:t>
    </dgm:pt>
    <dgm:pt modelId="{F636BDBA-B4C6-48C3-98E8-E1A2711CE787}">
      <dgm:prSet/>
      <dgm:spPr/>
      <dgm:t>
        <a:bodyPr/>
        <a:lstStyle/>
        <a:p>
          <a:pPr rtl="0"/>
          <a:r>
            <a:rPr lang="hr-HR" b="0" i="0" cap="all" baseline="0" dirty="0" smtClean="0">
              <a:solidFill>
                <a:schemeClr val="tx1">
                  <a:lumMod val="50000"/>
                  <a:lumOff val="50000"/>
                </a:schemeClr>
              </a:solidFill>
            </a:rPr>
            <a:t>Opskrba neovisna o sirovini</a:t>
          </a:r>
          <a:endParaRPr lang="en-US" cap="all" baseline="0" dirty="0">
            <a:solidFill>
              <a:schemeClr val="tx1">
                <a:lumMod val="50000"/>
                <a:lumOff val="50000"/>
              </a:schemeClr>
            </a:solidFill>
          </a:endParaRPr>
        </a:p>
      </dgm:t>
    </dgm:pt>
    <dgm:pt modelId="{51F356D3-5485-4C9A-9A1D-2E9D0A43F84D}" type="parTrans" cxnId="{2AFEF249-04BB-4530-9354-7D74BBA3C082}">
      <dgm:prSet/>
      <dgm:spPr/>
      <dgm:t>
        <a:bodyPr/>
        <a:lstStyle/>
        <a:p>
          <a:endParaRPr lang="en-US"/>
        </a:p>
      </dgm:t>
    </dgm:pt>
    <dgm:pt modelId="{325AD7A4-A4A5-48B4-BF13-4B9886A4150B}" type="sibTrans" cxnId="{2AFEF249-04BB-4530-9354-7D74BBA3C082}">
      <dgm:prSet/>
      <dgm:spPr/>
      <dgm:t>
        <a:bodyPr/>
        <a:lstStyle/>
        <a:p>
          <a:endParaRPr lang="en-US"/>
        </a:p>
      </dgm:t>
    </dgm:pt>
    <dgm:pt modelId="{32867D68-846E-4F73-8F94-ED98CCE97496}">
      <dgm:prSet custT="1"/>
      <dgm:spPr/>
      <dgm:t>
        <a:bodyPr/>
        <a:lstStyle/>
        <a:p>
          <a:pPr rtl="0"/>
          <a:r>
            <a:rPr lang="hr-HR" sz="2400" b="0" i="0" baseline="0" dirty="0" err="1" smtClean="0"/>
            <a:t>Rec</a:t>
          </a:r>
          <a:r>
            <a:rPr lang="hr-HR" sz="2400" b="0" i="0" baseline="0" dirty="0" smtClean="0"/>
            <a:t> HCG</a:t>
          </a:r>
          <a:endParaRPr lang="en-US" sz="2400" dirty="0"/>
        </a:p>
      </dgm:t>
    </dgm:pt>
    <dgm:pt modelId="{263BF1E1-2A1B-4078-B86C-84211CFD5227}" type="parTrans" cxnId="{872EBDAD-8916-45D3-92DF-6C7DB610614A}">
      <dgm:prSet/>
      <dgm:spPr/>
      <dgm:t>
        <a:bodyPr/>
        <a:lstStyle/>
        <a:p>
          <a:endParaRPr lang="en-US"/>
        </a:p>
      </dgm:t>
    </dgm:pt>
    <dgm:pt modelId="{3120B0AC-CD88-4E46-9F1E-05079BF69D63}" type="sibTrans" cxnId="{872EBDAD-8916-45D3-92DF-6C7DB610614A}">
      <dgm:prSet/>
      <dgm:spPr/>
      <dgm:t>
        <a:bodyPr/>
        <a:lstStyle/>
        <a:p>
          <a:endParaRPr lang="en-US"/>
        </a:p>
      </dgm:t>
    </dgm:pt>
    <dgm:pt modelId="{95DDC2F2-CEF6-46FD-B15B-6C313FF6B1E8}">
      <dgm:prSet custT="1"/>
      <dgm:spPr/>
      <dgm:t>
        <a:bodyPr/>
        <a:lstStyle/>
        <a:p>
          <a:pPr rtl="0"/>
          <a:r>
            <a:rPr lang="hr-HR" sz="2400" b="0" i="0" baseline="0" dirty="0" err="1" smtClean="0"/>
            <a:t>Rec</a:t>
          </a:r>
          <a:r>
            <a:rPr lang="hr-HR" sz="2400" b="0" i="0" baseline="0" dirty="0" smtClean="0"/>
            <a:t> LH</a:t>
          </a:r>
          <a:endParaRPr lang="en-US" sz="2400" dirty="0"/>
        </a:p>
      </dgm:t>
    </dgm:pt>
    <dgm:pt modelId="{6719C247-34B7-42BF-A90A-9106D847FAF8}" type="parTrans" cxnId="{6FAA8E88-C725-4CF9-A9F6-86A038125C3F}">
      <dgm:prSet/>
      <dgm:spPr/>
      <dgm:t>
        <a:bodyPr/>
        <a:lstStyle/>
        <a:p>
          <a:endParaRPr lang="en-US"/>
        </a:p>
      </dgm:t>
    </dgm:pt>
    <dgm:pt modelId="{B0C09348-116C-4200-8857-BFDDFD3A54F3}" type="sibTrans" cxnId="{6FAA8E88-C725-4CF9-A9F6-86A038125C3F}">
      <dgm:prSet/>
      <dgm:spPr/>
      <dgm:t>
        <a:bodyPr/>
        <a:lstStyle/>
        <a:p>
          <a:endParaRPr lang="en-US"/>
        </a:p>
      </dgm:t>
    </dgm:pt>
    <dgm:pt modelId="{6F8774FF-02DC-4608-8BF4-0C2E061798DD}" type="pres">
      <dgm:prSet presAssocID="{1FAA2E3A-40C1-4E3C-B91C-EF6A5AAF9304}" presName="linear" presStyleCnt="0">
        <dgm:presLayoutVars>
          <dgm:animLvl val="lvl"/>
          <dgm:resizeHandles val="exact"/>
        </dgm:presLayoutVars>
      </dgm:prSet>
      <dgm:spPr/>
      <dgm:t>
        <a:bodyPr/>
        <a:lstStyle/>
        <a:p>
          <a:endParaRPr lang="en-US"/>
        </a:p>
      </dgm:t>
    </dgm:pt>
    <dgm:pt modelId="{76E6F317-ED10-4C1B-B775-74F91C511578}" type="pres">
      <dgm:prSet presAssocID="{06EDACCA-545F-40EC-B5CD-65494167AD9D}" presName="parentText" presStyleLbl="node1" presStyleIdx="0" presStyleCnt="3">
        <dgm:presLayoutVars>
          <dgm:chMax val="0"/>
          <dgm:bulletEnabled val="1"/>
        </dgm:presLayoutVars>
      </dgm:prSet>
      <dgm:spPr/>
      <dgm:t>
        <a:bodyPr/>
        <a:lstStyle/>
        <a:p>
          <a:endParaRPr lang="en-US"/>
        </a:p>
      </dgm:t>
    </dgm:pt>
    <dgm:pt modelId="{E990B09B-1E77-4BDF-832B-CD9509FC9436}" type="pres">
      <dgm:prSet presAssocID="{06EDACCA-545F-40EC-B5CD-65494167AD9D}" presName="childText" presStyleLbl="revTx" presStyleIdx="0" presStyleCnt="1">
        <dgm:presLayoutVars>
          <dgm:bulletEnabled val="1"/>
        </dgm:presLayoutVars>
      </dgm:prSet>
      <dgm:spPr/>
      <dgm:t>
        <a:bodyPr/>
        <a:lstStyle/>
        <a:p>
          <a:endParaRPr lang="en-US"/>
        </a:p>
      </dgm:t>
    </dgm:pt>
    <dgm:pt modelId="{1F90D358-D646-4B14-9D47-8021801ADBB8}" type="pres">
      <dgm:prSet presAssocID="{32867D68-846E-4F73-8F94-ED98CCE97496}" presName="parentText" presStyleLbl="node1" presStyleIdx="1" presStyleCnt="3">
        <dgm:presLayoutVars>
          <dgm:chMax val="0"/>
          <dgm:bulletEnabled val="1"/>
        </dgm:presLayoutVars>
      </dgm:prSet>
      <dgm:spPr/>
      <dgm:t>
        <a:bodyPr/>
        <a:lstStyle/>
        <a:p>
          <a:endParaRPr lang="en-US"/>
        </a:p>
      </dgm:t>
    </dgm:pt>
    <dgm:pt modelId="{7179863A-CFEC-4196-84C9-E131EC1AB59A}" type="pres">
      <dgm:prSet presAssocID="{3120B0AC-CD88-4E46-9F1E-05079BF69D63}" presName="spacer" presStyleCnt="0"/>
      <dgm:spPr/>
    </dgm:pt>
    <dgm:pt modelId="{2A12BB0C-08CB-4A43-AF7F-E274F2858E71}" type="pres">
      <dgm:prSet presAssocID="{95DDC2F2-CEF6-46FD-B15B-6C313FF6B1E8}" presName="parentText" presStyleLbl="node1" presStyleIdx="2" presStyleCnt="3">
        <dgm:presLayoutVars>
          <dgm:chMax val="0"/>
          <dgm:bulletEnabled val="1"/>
        </dgm:presLayoutVars>
      </dgm:prSet>
      <dgm:spPr/>
      <dgm:t>
        <a:bodyPr/>
        <a:lstStyle/>
        <a:p>
          <a:endParaRPr lang="en-US"/>
        </a:p>
      </dgm:t>
    </dgm:pt>
  </dgm:ptLst>
  <dgm:cxnLst>
    <dgm:cxn modelId="{5A998349-D7F9-4273-9F2E-46C5F4A0BE9A}" type="presOf" srcId="{0987E875-30F6-4F43-84A5-4B841C9D2514}" destId="{E990B09B-1E77-4BDF-832B-CD9509FC9436}" srcOrd="0" destOrd="2" presId="urn:microsoft.com/office/officeart/2005/8/layout/vList2"/>
    <dgm:cxn modelId="{3F1F4D1D-70C6-4AA4-94F2-4CEAAB8E796F}" type="presOf" srcId="{06EDACCA-545F-40EC-B5CD-65494167AD9D}" destId="{76E6F317-ED10-4C1B-B775-74F91C511578}" srcOrd="0" destOrd="0" presId="urn:microsoft.com/office/officeart/2005/8/layout/vList2"/>
    <dgm:cxn modelId="{B39CCD96-E355-4505-90B6-9CFD1034D519}" srcId="{06EDACCA-545F-40EC-B5CD-65494167AD9D}" destId="{34D600AB-C8B3-4116-9A68-484A3BD0779A}" srcOrd="2" destOrd="0" parTransId="{E42DEB47-F8AA-4632-AB14-978C7E5C76D4}" sibTransId="{C5571D29-DCF3-451E-AF40-DBEE2DDF6CD9}"/>
    <dgm:cxn modelId="{F56F266D-6157-4186-8E31-D4766304CCE5}" type="presOf" srcId="{1FAA2E3A-40C1-4E3C-B91C-EF6A5AAF9304}" destId="{6F8774FF-02DC-4608-8BF4-0C2E061798DD}" srcOrd="0" destOrd="0" presId="urn:microsoft.com/office/officeart/2005/8/layout/vList2"/>
    <dgm:cxn modelId="{0DC2C49E-1113-493E-84E3-20D0CD5C70B7}" type="presOf" srcId="{34D600AB-C8B3-4116-9A68-484A3BD0779A}" destId="{E990B09B-1E77-4BDF-832B-CD9509FC9436}" srcOrd="0" destOrd="3" presId="urn:microsoft.com/office/officeart/2005/8/layout/vList2"/>
    <dgm:cxn modelId="{6FAA8E88-C725-4CF9-A9F6-86A038125C3F}" srcId="{1FAA2E3A-40C1-4E3C-B91C-EF6A5AAF9304}" destId="{95DDC2F2-CEF6-46FD-B15B-6C313FF6B1E8}" srcOrd="2" destOrd="0" parTransId="{6719C247-34B7-42BF-A90A-9106D847FAF8}" sibTransId="{B0C09348-116C-4200-8857-BFDDFD3A54F3}"/>
    <dgm:cxn modelId="{0CCE2C42-2011-4E0F-90A2-E39D87A1970B}" type="presOf" srcId="{A7970AE5-4220-4546-8DEA-2A93FE7437F8}" destId="{E990B09B-1E77-4BDF-832B-CD9509FC9436}" srcOrd="0" destOrd="0" presId="urn:microsoft.com/office/officeart/2005/8/layout/vList2"/>
    <dgm:cxn modelId="{2D77A97C-3C8B-4C0B-8659-AB4C60E2D6C7}" srcId="{E172A1C4-AE15-4B9C-B8DC-B43880145C0C}" destId="{0987E875-30F6-4F43-84A5-4B841C9D2514}" srcOrd="0" destOrd="0" parTransId="{31846C7B-1D73-4551-953D-14ED4BFBB182}" sibTransId="{4BFAC346-C161-47C2-BA02-CB5848C8F261}"/>
    <dgm:cxn modelId="{E482190B-7FC0-410D-B868-61A6A97C0D15}" srcId="{34D600AB-C8B3-4116-9A68-484A3BD0779A}" destId="{608FDBC0-5060-45A8-8F8A-71C78BFC606A}" srcOrd="0" destOrd="0" parTransId="{8444C25B-34C4-47D7-A445-2964F49AF0A8}" sibTransId="{7EA57947-A02E-4110-B11B-EFD129E2EA98}"/>
    <dgm:cxn modelId="{872EBDAD-8916-45D3-92DF-6C7DB610614A}" srcId="{1FAA2E3A-40C1-4E3C-B91C-EF6A5AAF9304}" destId="{32867D68-846E-4F73-8F94-ED98CCE97496}" srcOrd="1" destOrd="0" parTransId="{263BF1E1-2A1B-4078-B86C-84211CFD5227}" sibTransId="{3120B0AC-CD88-4E46-9F1E-05079BF69D63}"/>
    <dgm:cxn modelId="{C01AC67F-4E9D-4DAA-B852-8810E2D421D0}" srcId="{06EDACCA-545F-40EC-B5CD-65494167AD9D}" destId="{E172A1C4-AE15-4B9C-B8DC-B43880145C0C}" srcOrd="1" destOrd="0" parTransId="{BD591C46-FAB9-4830-AE45-A5F4B54DE802}" sibTransId="{8A1AF619-165E-47CA-A499-0755981CC30E}"/>
    <dgm:cxn modelId="{5AE9E5B1-B2DB-47ED-B820-16FB63DD7F9D}" type="presOf" srcId="{6B220B79-692D-4CE9-9064-A73E15CCE7A6}" destId="{E990B09B-1E77-4BDF-832B-CD9509FC9436}" srcOrd="0" destOrd="5" presId="urn:microsoft.com/office/officeart/2005/8/layout/vList2"/>
    <dgm:cxn modelId="{8A74DABD-31FE-481F-B5B4-DC95F701EA07}" type="presOf" srcId="{608FDBC0-5060-45A8-8F8A-71C78BFC606A}" destId="{E990B09B-1E77-4BDF-832B-CD9509FC9436}" srcOrd="0" destOrd="4" presId="urn:microsoft.com/office/officeart/2005/8/layout/vList2"/>
    <dgm:cxn modelId="{1183E649-1E8F-472F-B9BC-6930E4B39FBB}" srcId="{06EDACCA-545F-40EC-B5CD-65494167AD9D}" destId="{A7970AE5-4220-4546-8DEA-2A93FE7437F8}" srcOrd="0" destOrd="0" parTransId="{C3EC8545-603D-4AE1-8F90-751EC94BB6AC}" sibTransId="{1F2B28E4-F4EF-4FFE-8D92-B5194337446F}"/>
    <dgm:cxn modelId="{2AFEF249-04BB-4530-9354-7D74BBA3C082}" srcId="{34D600AB-C8B3-4116-9A68-484A3BD0779A}" destId="{F636BDBA-B4C6-48C3-98E8-E1A2711CE787}" srcOrd="2" destOrd="0" parTransId="{51F356D3-5485-4C9A-9A1D-2E9D0A43F84D}" sibTransId="{325AD7A4-A4A5-48B4-BF13-4B9886A4150B}"/>
    <dgm:cxn modelId="{06827ED5-EA2C-4F00-B827-D879757C0F04}" type="presOf" srcId="{95DDC2F2-CEF6-46FD-B15B-6C313FF6B1E8}" destId="{2A12BB0C-08CB-4A43-AF7F-E274F2858E71}" srcOrd="0" destOrd="0" presId="urn:microsoft.com/office/officeart/2005/8/layout/vList2"/>
    <dgm:cxn modelId="{16622176-B31D-47D2-8ED8-36D39FF6D612}" srcId="{1FAA2E3A-40C1-4E3C-B91C-EF6A5AAF9304}" destId="{06EDACCA-545F-40EC-B5CD-65494167AD9D}" srcOrd="0" destOrd="0" parTransId="{64955911-16D7-400D-B712-A0784EF03D2B}" sibTransId="{98FF75DD-F065-4203-AF0A-AEE72B6DED8C}"/>
    <dgm:cxn modelId="{47F02742-BA5D-4CFD-AE69-C0F6F89CDA92}" type="presOf" srcId="{E172A1C4-AE15-4B9C-B8DC-B43880145C0C}" destId="{E990B09B-1E77-4BDF-832B-CD9509FC9436}" srcOrd="0" destOrd="1" presId="urn:microsoft.com/office/officeart/2005/8/layout/vList2"/>
    <dgm:cxn modelId="{07C71588-8B5B-4ACF-A887-D641B0E48FBE}" type="presOf" srcId="{32867D68-846E-4F73-8F94-ED98CCE97496}" destId="{1F90D358-D646-4B14-9D47-8021801ADBB8}" srcOrd="0" destOrd="0" presId="urn:microsoft.com/office/officeart/2005/8/layout/vList2"/>
    <dgm:cxn modelId="{ADA79059-FB56-45D4-A76A-978E0924BACB}" type="presOf" srcId="{F636BDBA-B4C6-48C3-98E8-E1A2711CE787}" destId="{E990B09B-1E77-4BDF-832B-CD9509FC9436}" srcOrd="0" destOrd="6" presId="urn:microsoft.com/office/officeart/2005/8/layout/vList2"/>
    <dgm:cxn modelId="{97416737-1405-4548-881D-6D7DF2D5C10A}" srcId="{34D600AB-C8B3-4116-9A68-484A3BD0779A}" destId="{6B220B79-692D-4CE9-9064-A73E15CCE7A6}" srcOrd="1" destOrd="0" parTransId="{05801526-6E6C-4D8B-ADCE-503476FA2FBD}" sibTransId="{DC3051F0-23FE-4422-967D-A363A77F248B}"/>
    <dgm:cxn modelId="{E77A9305-4464-415E-AB76-F4A18CD1EDF8}" type="presParOf" srcId="{6F8774FF-02DC-4608-8BF4-0C2E061798DD}" destId="{76E6F317-ED10-4C1B-B775-74F91C511578}" srcOrd="0" destOrd="0" presId="urn:microsoft.com/office/officeart/2005/8/layout/vList2"/>
    <dgm:cxn modelId="{ADA2419F-A132-4A52-8A69-069EBD1F5903}" type="presParOf" srcId="{6F8774FF-02DC-4608-8BF4-0C2E061798DD}" destId="{E990B09B-1E77-4BDF-832B-CD9509FC9436}" srcOrd="1" destOrd="0" presId="urn:microsoft.com/office/officeart/2005/8/layout/vList2"/>
    <dgm:cxn modelId="{EF4AB1DB-2343-400C-A750-75CE1E230A1A}" type="presParOf" srcId="{6F8774FF-02DC-4608-8BF4-0C2E061798DD}" destId="{1F90D358-D646-4B14-9D47-8021801ADBB8}" srcOrd="2" destOrd="0" presId="urn:microsoft.com/office/officeart/2005/8/layout/vList2"/>
    <dgm:cxn modelId="{0FDB16F9-B977-429A-9B60-BC83E59E982F}" type="presParOf" srcId="{6F8774FF-02DC-4608-8BF4-0C2E061798DD}" destId="{7179863A-CFEC-4196-84C9-E131EC1AB59A}" srcOrd="3" destOrd="0" presId="urn:microsoft.com/office/officeart/2005/8/layout/vList2"/>
    <dgm:cxn modelId="{E4E0ECD0-AA6B-417D-A681-6DA559965C80}" type="presParOf" srcId="{6F8774FF-02DC-4608-8BF4-0C2E061798DD}" destId="{2A12BB0C-08CB-4A43-AF7F-E274F2858E7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724B8-8967-41B9-B3F9-46AB52C90161}">
      <dsp:nvSpPr>
        <dsp:cNvPr id="0" name=""/>
        <dsp:cNvSpPr/>
      </dsp:nvSpPr>
      <dsp:spPr>
        <a:xfrm>
          <a:off x="0" y="27749"/>
          <a:ext cx="7128339"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r-HR" sz="2400" kern="1200" dirty="0" smtClean="0"/>
            <a:t>Uvod</a:t>
          </a:r>
          <a:endParaRPr lang="en-US" sz="2400" kern="1200" dirty="0"/>
        </a:p>
      </dsp:txBody>
      <dsp:txXfrm>
        <a:off x="34726" y="62475"/>
        <a:ext cx="7058887" cy="641908"/>
      </dsp:txXfrm>
    </dsp:sp>
    <dsp:sp modelId="{47011FED-B900-4C9C-8B45-09938D7C32A4}">
      <dsp:nvSpPr>
        <dsp:cNvPr id="0" name=""/>
        <dsp:cNvSpPr/>
      </dsp:nvSpPr>
      <dsp:spPr>
        <a:xfrm>
          <a:off x="0" y="848549"/>
          <a:ext cx="7128339"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r-HR" sz="2400" kern="1200" smtClean="0"/>
            <a:t>Vrste gonadotropina</a:t>
          </a:r>
          <a:endParaRPr lang="en-US" sz="2400" kern="1200"/>
        </a:p>
      </dsp:txBody>
      <dsp:txXfrm>
        <a:off x="34726" y="883275"/>
        <a:ext cx="7058887" cy="641908"/>
      </dsp:txXfrm>
    </dsp:sp>
    <dsp:sp modelId="{576D5F6F-F77B-452E-AA12-DD127DE5D207}">
      <dsp:nvSpPr>
        <dsp:cNvPr id="0" name=""/>
        <dsp:cNvSpPr/>
      </dsp:nvSpPr>
      <dsp:spPr>
        <a:xfrm>
          <a:off x="0" y="1669349"/>
          <a:ext cx="7128339"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r-HR" sz="2400" kern="1200" dirty="0" smtClean="0"/>
            <a:t>Usporedba učinkovitosti i nuspojava</a:t>
          </a:r>
          <a:endParaRPr lang="en-US" sz="2400" kern="1200" dirty="0"/>
        </a:p>
      </dsp:txBody>
      <dsp:txXfrm>
        <a:off x="34726" y="1704075"/>
        <a:ext cx="7058887" cy="641908"/>
      </dsp:txXfrm>
    </dsp:sp>
    <dsp:sp modelId="{434DE762-C550-4380-A734-87E10D9B065D}">
      <dsp:nvSpPr>
        <dsp:cNvPr id="0" name=""/>
        <dsp:cNvSpPr/>
      </dsp:nvSpPr>
      <dsp:spPr>
        <a:xfrm>
          <a:off x="0" y="2490150"/>
          <a:ext cx="7128339"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r-HR" sz="2400" kern="1200" smtClean="0"/>
            <a:t>Naši rezultati</a:t>
          </a:r>
          <a:endParaRPr lang="en-US" sz="2400" kern="1200"/>
        </a:p>
      </dsp:txBody>
      <dsp:txXfrm>
        <a:off x="34726" y="2524876"/>
        <a:ext cx="7058887" cy="641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724B8-8967-41B9-B3F9-46AB52C90161}">
      <dsp:nvSpPr>
        <dsp:cNvPr id="0" name=""/>
        <dsp:cNvSpPr/>
      </dsp:nvSpPr>
      <dsp:spPr>
        <a:xfrm>
          <a:off x="0" y="19919"/>
          <a:ext cx="5303575" cy="577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r-HR" sz="2400" kern="1200" dirty="0" smtClean="0"/>
            <a:t>Mehanizam djelovanja gonadotropina</a:t>
          </a:r>
          <a:endParaRPr lang="en-US" sz="2400" kern="1200" dirty="0"/>
        </a:p>
      </dsp:txBody>
      <dsp:txXfrm>
        <a:off x="28215" y="48134"/>
        <a:ext cx="5247145" cy="521550"/>
      </dsp:txXfrm>
    </dsp:sp>
    <dsp:sp modelId="{2CDAAB24-0E52-4B5D-9161-91B6208EFF41}">
      <dsp:nvSpPr>
        <dsp:cNvPr id="0" name=""/>
        <dsp:cNvSpPr/>
      </dsp:nvSpPr>
      <dsp:spPr>
        <a:xfrm>
          <a:off x="0" y="672779"/>
          <a:ext cx="5303575" cy="577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kern="1200" dirty="0" smtClean="0"/>
            <a:t>Farmakokinetika</a:t>
          </a:r>
        </a:p>
      </dsp:txBody>
      <dsp:txXfrm>
        <a:off x="28215" y="700994"/>
        <a:ext cx="5247145" cy="521550"/>
      </dsp:txXfrm>
    </dsp:sp>
    <dsp:sp modelId="{9C1913CB-CE27-448A-A865-42D64369D816}">
      <dsp:nvSpPr>
        <dsp:cNvPr id="0" name=""/>
        <dsp:cNvSpPr/>
      </dsp:nvSpPr>
      <dsp:spPr>
        <a:xfrm>
          <a:off x="0" y="1325639"/>
          <a:ext cx="5303575" cy="577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kern="1200" dirty="0" smtClean="0"/>
            <a:t>Farmakodinamika</a:t>
          </a:r>
        </a:p>
      </dsp:txBody>
      <dsp:txXfrm>
        <a:off x="28215" y="1353854"/>
        <a:ext cx="5247145" cy="521550"/>
      </dsp:txXfrm>
    </dsp:sp>
    <dsp:sp modelId="{60BAF7D8-97D0-4134-AB79-302DC19A5E8C}">
      <dsp:nvSpPr>
        <dsp:cNvPr id="0" name=""/>
        <dsp:cNvSpPr/>
      </dsp:nvSpPr>
      <dsp:spPr>
        <a:xfrm>
          <a:off x="0" y="1978500"/>
          <a:ext cx="5303575" cy="577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kern="1200" dirty="0" smtClean="0"/>
            <a:t>Protokoli stimulacije</a:t>
          </a:r>
        </a:p>
      </dsp:txBody>
      <dsp:txXfrm>
        <a:off x="28215" y="2006715"/>
        <a:ext cx="5247145" cy="521550"/>
      </dsp:txXfrm>
    </dsp:sp>
    <dsp:sp modelId="{79FF8957-1BFD-488B-9E6D-254BE859CF00}">
      <dsp:nvSpPr>
        <dsp:cNvPr id="0" name=""/>
        <dsp:cNvSpPr/>
      </dsp:nvSpPr>
      <dsp:spPr>
        <a:xfrm>
          <a:off x="0" y="2631360"/>
          <a:ext cx="5303575" cy="577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kern="1200" dirty="0" smtClean="0"/>
            <a:t>.......</a:t>
          </a:r>
        </a:p>
      </dsp:txBody>
      <dsp:txXfrm>
        <a:off x="28215" y="2659575"/>
        <a:ext cx="5247145" cy="521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B3937-6C52-4219-861C-70BC86F2BB34}">
      <dsp:nvSpPr>
        <dsp:cNvPr id="0" name=""/>
        <dsp:cNvSpPr/>
      </dsp:nvSpPr>
      <dsp:spPr>
        <a:xfrm>
          <a:off x="0" y="216129"/>
          <a:ext cx="5965861" cy="64092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INDUKCIJA OVULACIJE</a:t>
          </a:r>
          <a:endParaRPr lang="en-US" sz="2800" kern="1200" dirty="0"/>
        </a:p>
      </dsp:txBody>
      <dsp:txXfrm>
        <a:off x="31287" y="247416"/>
        <a:ext cx="5903287" cy="578350"/>
      </dsp:txXfrm>
    </dsp:sp>
    <dsp:sp modelId="{94F18B34-3E61-4A2E-84DE-994FD4313BA2}">
      <dsp:nvSpPr>
        <dsp:cNvPr id="0" name=""/>
        <dsp:cNvSpPr/>
      </dsp:nvSpPr>
      <dsp:spPr>
        <a:xfrm>
          <a:off x="0" y="857054"/>
          <a:ext cx="5965861"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4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hr-HR" sz="2400" kern="1200" dirty="0" smtClean="0">
              <a:solidFill>
                <a:schemeClr val="tx1">
                  <a:lumMod val="50000"/>
                  <a:lumOff val="50000"/>
                </a:schemeClr>
              </a:solidFill>
            </a:rPr>
            <a:t>Monofolikularna stimulacija kod anovulatornih žena</a:t>
          </a:r>
          <a:endParaRPr lang="en-US" sz="2400" kern="1200" dirty="0">
            <a:solidFill>
              <a:schemeClr val="tx1">
                <a:lumMod val="50000"/>
                <a:lumOff val="50000"/>
              </a:schemeClr>
            </a:solidFill>
          </a:endParaRPr>
        </a:p>
      </dsp:txBody>
      <dsp:txXfrm>
        <a:off x="0" y="857054"/>
        <a:ext cx="5965861" cy="1059840"/>
      </dsp:txXfrm>
    </dsp:sp>
    <dsp:sp modelId="{1B3CF2DC-F81B-416A-84E8-56CE049F9A53}">
      <dsp:nvSpPr>
        <dsp:cNvPr id="0" name=""/>
        <dsp:cNvSpPr/>
      </dsp:nvSpPr>
      <dsp:spPr>
        <a:xfrm>
          <a:off x="0" y="1916894"/>
          <a:ext cx="5965861" cy="62427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SUPEROVULACIJA- COH</a:t>
          </a:r>
          <a:endParaRPr lang="en-US" sz="2800" kern="1200" dirty="0"/>
        </a:p>
      </dsp:txBody>
      <dsp:txXfrm>
        <a:off x="30474" y="1947368"/>
        <a:ext cx="5904913" cy="563323"/>
      </dsp:txXfrm>
    </dsp:sp>
    <dsp:sp modelId="{9073CA75-F71F-4560-AEF2-7063D4ABFF90}">
      <dsp:nvSpPr>
        <dsp:cNvPr id="0" name=""/>
        <dsp:cNvSpPr/>
      </dsp:nvSpPr>
      <dsp:spPr>
        <a:xfrm>
          <a:off x="0" y="2541165"/>
          <a:ext cx="5965861"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4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hr-HR" sz="2400" kern="1200" dirty="0" smtClean="0">
              <a:solidFill>
                <a:schemeClr val="tx1">
                  <a:lumMod val="50000"/>
                  <a:lumOff val="50000"/>
                </a:schemeClr>
              </a:solidFill>
            </a:rPr>
            <a:t>Produkcija više zrelih oocita</a:t>
          </a:r>
          <a:endParaRPr lang="en-US" sz="2400" kern="1200" dirty="0" smtClean="0">
            <a:solidFill>
              <a:schemeClr val="tx1">
                <a:lumMod val="50000"/>
                <a:lumOff val="50000"/>
              </a:schemeClr>
            </a:solidFill>
          </a:endParaRPr>
        </a:p>
      </dsp:txBody>
      <dsp:txXfrm>
        <a:off x="0" y="2541165"/>
        <a:ext cx="5965861" cy="1059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34A63-B41B-4996-805A-7F2E47C5357C}">
      <dsp:nvSpPr>
        <dsp:cNvPr id="0" name=""/>
        <dsp:cNvSpPr/>
      </dsp:nvSpPr>
      <dsp:spPr>
        <a:xfrm>
          <a:off x="0" y="18364"/>
          <a:ext cx="7261903" cy="7384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hr-HR" sz="2800" b="0" i="0" kern="1200" baseline="0" dirty="0" smtClean="0"/>
            <a:t>3 PROIZVODA</a:t>
          </a:r>
          <a:endParaRPr lang="en-US" sz="2800" kern="1200" dirty="0"/>
        </a:p>
      </dsp:txBody>
      <dsp:txXfrm>
        <a:off x="36046" y="54410"/>
        <a:ext cx="7189811" cy="666319"/>
      </dsp:txXfrm>
    </dsp:sp>
    <dsp:sp modelId="{61970104-559E-4B24-9DCD-7BD58F40E1AB}">
      <dsp:nvSpPr>
        <dsp:cNvPr id="0" name=""/>
        <dsp:cNvSpPr/>
      </dsp:nvSpPr>
      <dsp:spPr>
        <a:xfrm>
          <a:off x="0" y="756776"/>
          <a:ext cx="7261903" cy="122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565"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hr-HR" sz="2400" b="0" i="0" kern="1200" baseline="0" dirty="0" smtClean="0">
              <a:solidFill>
                <a:schemeClr val="tx1">
                  <a:lumMod val="50000"/>
                  <a:lumOff val="50000"/>
                </a:schemeClr>
              </a:solidFill>
            </a:rPr>
            <a:t>FSH</a:t>
          </a:r>
          <a:endParaRPr lang="en-US" sz="2400" kern="1200" dirty="0">
            <a:solidFill>
              <a:schemeClr val="tx1">
                <a:lumMod val="50000"/>
                <a:lumOff val="50000"/>
              </a:schemeClr>
            </a:solidFill>
          </a:endParaRPr>
        </a:p>
        <a:p>
          <a:pPr marL="228600" lvl="1" indent="-228600" algn="l" defTabSz="1066800" rtl="0">
            <a:lnSpc>
              <a:spcPct val="90000"/>
            </a:lnSpc>
            <a:spcBef>
              <a:spcPct val="0"/>
            </a:spcBef>
            <a:spcAft>
              <a:spcPct val="20000"/>
            </a:spcAft>
            <a:buChar char="••"/>
          </a:pPr>
          <a:r>
            <a:rPr lang="hr-HR" sz="2400" b="0" i="0" kern="1200" baseline="0" dirty="0" smtClean="0">
              <a:solidFill>
                <a:schemeClr val="tx1">
                  <a:lumMod val="50000"/>
                  <a:lumOff val="50000"/>
                </a:schemeClr>
              </a:solidFill>
            </a:rPr>
            <a:t>LH</a:t>
          </a:r>
          <a:endParaRPr lang="en-US" sz="2400" kern="1200" dirty="0">
            <a:solidFill>
              <a:schemeClr val="tx1">
                <a:lumMod val="50000"/>
                <a:lumOff val="50000"/>
              </a:schemeClr>
            </a:solidFill>
          </a:endParaRPr>
        </a:p>
        <a:p>
          <a:pPr marL="228600" lvl="1" indent="-228600" algn="l" defTabSz="1066800" rtl="0">
            <a:lnSpc>
              <a:spcPct val="90000"/>
            </a:lnSpc>
            <a:spcBef>
              <a:spcPct val="0"/>
            </a:spcBef>
            <a:spcAft>
              <a:spcPct val="20000"/>
            </a:spcAft>
            <a:buChar char="••"/>
          </a:pPr>
          <a:r>
            <a:rPr lang="hr-HR" sz="2400" b="0" i="0" kern="1200" baseline="0" dirty="0" smtClean="0">
              <a:solidFill>
                <a:schemeClr val="tx1">
                  <a:lumMod val="50000"/>
                  <a:lumOff val="50000"/>
                </a:schemeClr>
              </a:solidFill>
            </a:rPr>
            <a:t>HCG</a:t>
          </a:r>
          <a:endParaRPr lang="en-US" sz="2400" kern="1200" dirty="0">
            <a:solidFill>
              <a:schemeClr val="tx1">
                <a:lumMod val="50000"/>
                <a:lumOff val="50000"/>
              </a:schemeClr>
            </a:solidFill>
          </a:endParaRPr>
        </a:p>
      </dsp:txBody>
      <dsp:txXfrm>
        <a:off x="0" y="756776"/>
        <a:ext cx="7261903" cy="1221299"/>
      </dsp:txXfrm>
    </dsp:sp>
    <dsp:sp modelId="{C89AB964-41C8-4FC2-AA15-02ABB75C324A}">
      <dsp:nvSpPr>
        <dsp:cNvPr id="0" name=""/>
        <dsp:cNvSpPr/>
      </dsp:nvSpPr>
      <dsp:spPr>
        <a:xfrm>
          <a:off x="0" y="1912790"/>
          <a:ext cx="7261903" cy="8222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hr-HR" sz="2800" b="0" i="0" kern="1200" baseline="0" dirty="0" smtClean="0"/>
            <a:t>2 NAČINA DOBIVANJA</a:t>
          </a:r>
          <a:endParaRPr lang="en-US" sz="2800" kern="1200" dirty="0"/>
        </a:p>
      </dsp:txBody>
      <dsp:txXfrm>
        <a:off x="40138" y="1952928"/>
        <a:ext cx="7181627" cy="741954"/>
      </dsp:txXfrm>
    </dsp:sp>
    <dsp:sp modelId="{086E4C65-D324-4CC4-A1BE-278C2CD35A15}">
      <dsp:nvSpPr>
        <dsp:cNvPr id="0" name=""/>
        <dsp:cNvSpPr/>
      </dsp:nvSpPr>
      <dsp:spPr>
        <a:xfrm>
          <a:off x="0" y="2800306"/>
          <a:ext cx="7261903"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565"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hr-HR" sz="2400" b="0" i="0" kern="1200" cap="all" baseline="0" dirty="0" smtClean="0">
              <a:solidFill>
                <a:schemeClr val="tx1">
                  <a:lumMod val="50000"/>
                  <a:lumOff val="50000"/>
                </a:schemeClr>
              </a:solidFill>
            </a:rPr>
            <a:t>Urinarni</a:t>
          </a:r>
          <a:endParaRPr lang="en-US" sz="2400" kern="1200" cap="all" baseline="0" dirty="0">
            <a:solidFill>
              <a:schemeClr val="tx1">
                <a:lumMod val="50000"/>
                <a:lumOff val="50000"/>
              </a:schemeClr>
            </a:solidFill>
          </a:endParaRPr>
        </a:p>
        <a:p>
          <a:pPr marL="228600" lvl="1" indent="-228600" algn="l" defTabSz="1066800" rtl="0">
            <a:lnSpc>
              <a:spcPct val="90000"/>
            </a:lnSpc>
            <a:spcBef>
              <a:spcPct val="0"/>
            </a:spcBef>
            <a:spcAft>
              <a:spcPct val="20000"/>
            </a:spcAft>
            <a:buChar char="••"/>
          </a:pPr>
          <a:r>
            <a:rPr lang="hr-HR" sz="2400" b="0" i="0" kern="1200" cap="all" baseline="0" dirty="0" err="1" smtClean="0">
              <a:solidFill>
                <a:schemeClr val="tx1">
                  <a:lumMod val="50000"/>
                  <a:lumOff val="50000"/>
                </a:schemeClr>
              </a:solidFill>
            </a:rPr>
            <a:t>Rekombinantni</a:t>
          </a:r>
          <a:endParaRPr lang="en-US" sz="2400" kern="1200" cap="all" baseline="0" dirty="0">
            <a:solidFill>
              <a:schemeClr val="tx1">
                <a:lumMod val="50000"/>
                <a:lumOff val="50000"/>
              </a:schemeClr>
            </a:solidFill>
          </a:endParaRPr>
        </a:p>
      </dsp:txBody>
      <dsp:txXfrm>
        <a:off x="0" y="2800306"/>
        <a:ext cx="7261903" cy="977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F3AFA-6707-4844-A34D-89639D53F2D1}">
      <dsp:nvSpPr>
        <dsp:cNvPr id="0" name=""/>
        <dsp:cNvSpPr/>
      </dsp:nvSpPr>
      <dsp:spPr>
        <a:xfrm>
          <a:off x="0" y="14587"/>
          <a:ext cx="4806379" cy="1029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hr-HR" sz="3200" b="0" i="0" kern="1200" baseline="0" dirty="0" smtClean="0"/>
            <a:t>HMG</a:t>
          </a:r>
          <a:endParaRPr lang="en-US" sz="3200" kern="1200" dirty="0"/>
        </a:p>
      </dsp:txBody>
      <dsp:txXfrm>
        <a:off x="50261" y="64848"/>
        <a:ext cx="4705857" cy="929078"/>
      </dsp:txXfrm>
    </dsp:sp>
    <dsp:sp modelId="{C340F700-FDDE-48BC-9748-AD30B0EACB11}">
      <dsp:nvSpPr>
        <dsp:cNvPr id="0" name=""/>
        <dsp:cNvSpPr/>
      </dsp:nvSpPr>
      <dsp:spPr>
        <a:xfrm>
          <a:off x="0" y="1044187"/>
          <a:ext cx="4806379" cy="179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03"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hr-HR" sz="1800" b="0" i="0" kern="1200" cap="all" baseline="0" dirty="0" smtClean="0">
              <a:solidFill>
                <a:schemeClr val="tx1">
                  <a:lumMod val="50000"/>
                  <a:lumOff val="50000"/>
                </a:schemeClr>
              </a:solidFill>
            </a:rPr>
            <a:t>urin </a:t>
          </a:r>
          <a:r>
            <a:rPr lang="hr-HR" sz="1800" b="0" i="0" kern="1200" cap="all" baseline="0" dirty="0" err="1" smtClean="0">
              <a:solidFill>
                <a:schemeClr val="tx1">
                  <a:lumMod val="50000"/>
                  <a:lumOff val="50000"/>
                </a:schemeClr>
              </a:solidFill>
            </a:rPr>
            <a:t>postmenopauzalnih</a:t>
          </a:r>
          <a:r>
            <a:rPr lang="hr-HR" sz="1800" b="0" i="0" kern="1200" cap="all" baseline="0" dirty="0" smtClean="0">
              <a:solidFill>
                <a:schemeClr val="tx1">
                  <a:lumMod val="50000"/>
                  <a:lumOff val="50000"/>
                </a:schemeClr>
              </a:solidFill>
            </a:rPr>
            <a:t> žena</a:t>
          </a:r>
          <a:endParaRPr lang="en-US" sz="1800" kern="1200" cap="all" baseline="0" dirty="0">
            <a:solidFill>
              <a:schemeClr val="tx1">
                <a:lumMod val="50000"/>
                <a:lumOff val="50000"/>
              </a:schemeClr>
            </a:solidFill>
          </a:endParaRPr>
        </a:p>
        <a:p>
          <a:pPr marL="171450" lvl="1" indent="-171450" algn="l" defTabSz="800100" rtl="0">
            <a:lnSpc>
              <a:spcPct val="90000"/>
            </a:lnSpc>
            <a:spcBef>
              <a:spcPct val="0"/>
            </a:spcBef>
            <a:spcAft>
              <a:spcPct val="20000"/>
            </a:spcAft>
            <a:buChar char="••"/>
          </a:pPr>
          <a:r>
            <a:rPr lang="hr-HR" sz="1800" b="0" i="0" kern="1200" cap="all" baseline="0" dirty="0" smtClean="0">
              <a:solidFill>
                <a:schemeClr val="tx1">
                  <a:lumMod val="50000"/>
                  <a:lumOff val="50000"/>
                </a:schemeClr>
              </a:solidFill>
            </a:rPr>
            <a:t>Sadržaj</a:t>
          </a:r>
          <a:endParaRPr lang="en-US" sz="1800" kern="1200" cap="all" baseline="0" dirty="0">
            <a:solidFill>
              <a:schemeClr val="tx1">
                <a:lumMod val="50000"/>
                <a:lumOff val="50000"/>
              </a:schemeClr>
            </a:solidFill>
          </a:endParaRPr>
        </a:p>
        <a:p>
          <a:pPr marL="342900" lvl="2" indent="-171450" algn="l" defTabSz="800100" rtl="0">
            <a:lnSpc>
              <a:spcPct val="90000"/>
            </a:lnSpc>
            <a:spcBef>
              <a:spcPct val="0"/>
            </a:spcBef>
            <a:spcAft>
              <a:spcPct val="20000"/>
            </a:spcAft>
            <a:buChar char="••"/>
          </a:pPr>
          <a:r>
            <a:rPr lang="hr-HR" sz="1800" b="0" i="0" kern="1200" cap="all" baseline="0" dirty="0" smtClean="0">
              <a:solidFill>
                <a:schemeClr val="tx1">
                  <a:lumMod val="50000"/>
                  <a:lumOff val="50000"/>
                </a:schemeClr>
              </a:solidFill>
            </a:rPr>
            <a:t>jednak omjer FSH i LH (75 IU/</a:t>
          </a:r>
          <a:r>
            <a:rPr lang="hr-HR" sz="1800" b="0" i="0" kern="1200" cap="all" baseline="0" dirty="0" err="1" smtClean="0">
              <a:solidFill>
                <a:schemeClr val="tx1">
                  <a:lumMod val="50000"/>
                  <a:lumOff val="50000"/>
                </a:schemeClr>
              </a:solidFill>
            </a:rPr>
            <a:t>amp</a:t>
          </a:r>
          <a:r>
            <a:rPr lang="hr-HR" sz="1800" b="0" i="0" kern="1200" cap="all" baseline="0" dirty="0" smtClean="0">
              <a:solidFill>
                <a:schemeClr val="tx1">
                  <a:lumMod val="50000"/>
                  <a:lumOff val="50000"/>
                </a:schemeClr>
              </a:solidFill>
            </a:rPr>
            <a:t>)</a:t>
          </a:r>
          <a:endParaRPr lang="en-US" sz="1800" kern="1200" cap="all" baseline="0" dirty="0">
            <a:solidFill>
              <a:schemeClr val="tx1">
                <a:lumMod val="50000"/>
                <a:lumOff val="50000"/>
              </a:schemeClr>
            </a:solidFill>
          </a:endParaRPr>
        </a:p>
        <a:p>
          <a:pPr marL="342900" lvl="2" indent="-171450" algn="l" defTabSz="800100" rtl="0">
            <a:lnSpc>
              <a:spcPct val="90000"/>
            </a:lnSpc>
            <a:spcBef>
              <a:spcPct val="0"/>
            </a:spcBef>
            <a:spcAft>
              <a:spcPct val="20000"/>
            </a:spcAft>
            <a:buChar char="••"/>
          </a:pPr>
          <a:r>
            <a:rPr lang="hr-HR" sz="1800" b="0" i="0" kern="1200" cap="all" baseline="0" dirty="0" smtClean="0">
              <a:solidFill>
                <a:schemeClr val="tx1">
                  <a:lumMod val="50000"/>
                  <a:lumOff val="50000"/>
                </a:schemeClr>
              </a:solidFill>
            </a:rPr>
            <a:t>Urinarni proteini – mogući antigeni učinak</a:t>
          </a:r>
          <a:endParaRPr lang="en-US" sz="1800" kern="1200" cap="all" baseline="0" dirty="0">
            <a:solidFill>
              <a:schemeClr val="tx1">
                <a:lumMod val="50000"/>
                <a:lumOff val="50000"/>
              </a:schemeClr>
            </a:solidFill>
          </a:endParaRPr>
        </a:p>
        <a:p>
          <a:pPr marL="171450" lvl="1" indent="-171450" algn="l" defTabSz="800100" rtl="0">
            <a:lnSpc>
              <a:spcPct val="90000"/>
            </a:lnSpc>
            <a:spcBef>
              <a:spcPct val="0"/>
            </a:spcBef>
            <a:spcAft>
              <a:spcPct val="20000"/>
            </a:spcAft>
            <a:buChar char="••"/>
          </a:pPr>
          <a:r>
            <a:rPr lang="hr-HR" sz="1800" b="0" i="0" kern="1200" cap="all" baseline="0" dirty="0" smtClean="0">
              <a:solidFill>
                <a:schemeClr val="tx1">
                  <a:lumMod val="50000"/>
                  <a:lumOff val="50000"/>
                </a:schemeClr>
              </a:solidFill>
            </a:rPr>
            <a:t>Primjena – </a:t>
          </a:r>
          <a:r>
            <a:rPr lang="hr-HR" sz="1800" b="0" i="0" kern="1200" cap="all" baseline="0" dirty="0" err="1" smtClean="0">
              <a:solidFill>
                <a:schemeClr val="tx1">
                  <a:lumMod val="50000"/>
                  <a:lumOff val="50000"/>
                </a:schemeClr>
              </a:solidFill>
            </a:rPr>
            <a:t>intramuskularno</a:t>
          </a:r>
          <a:endParaRPr lang="en-US" sz="1800" kern="1200" cap="all" baseline="0" dirty="0">
            <a:solidFill>
              <a:schemeClr val="tx1">
                <a:lumMod val="50000"/>
                <a:lumOff val="50000"/>
              </a:schemeClr>
            </a:solidFill>
          </a:endParaRPr>
        </a:p>
      </dsp:txBody>
      <dsp:txXfrm>
        <a:off x="0" y="1044187"/>
        <a:ext cx="4806379" cy="1793137"/>
      </dsp:txXfrm>
    </dsp:sp>
    <dsp:sp modelId="{8019D870-C315-4CDA-8F0F-2F07E9A38017}">
      <dsp:nvSpPr>
        <dsp:cNvPr id="0" name=""/>
        <dsp:cNvSpPr/>
      </dsp:nvSpPr>
      <dsp:spPr>
        <a:xfrm>
          <a:off x="0" y="2837325"/>
          <a:ext cx="4806379" cy="1029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hr-HR" sz="3200" b="0" i="0" kern="1200" baseline="0" dirty="0" smtClean="0"/>
            <a:t>HP-HMG</a:t>
          </a:r>
          <a:endParaRPr lang="en-US" sz="3200" b="0" i="0" kern="1200" baseline="0" dirty="0"/>
        </a:p>
      </dsp:txBody>
      <dsp:txXfrm>
        <a:off x="50261" y="2887586"/>
        <a:ext cx="4705857" cy="929078"/>
      </dsp:txXfrm>
    </dsp:sp>
    <dsp:sp modelId="{88975E06-D000-46CD-8CE9-7886562D30D1}">
      <dsp:nvSpPr>
        <dsp:cNvPr id="0" name=""/>
        <dsp:cNvSpPr/>
      </dsp:nvSpPr>
      <dsp:spPr>
        <a:xfrm>
          <a:off x="0" y="3866925"/>
          <a:ext cx="4806379" cy="1223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03"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hr-HR" sz="1800" b="0" i="0" kern="1200" cap="all" baseline="0" dirty="0" smtClean="0">
              <a:solidFill>
                <a:schemeClr val="tx1">
                  <a:lumMod val="50000"/>
                  <a:lumOff val="50000"/>
                </a:schemeClr>
              </a:solidFill>
            </a:rPr>
            <a:t>Sadržaj</a:t>
          </a:r>
          <a:endParaRPr lang="en-US" sz="1800" b="0" i="0" kern="1200" cap="all" baseline="0" dirty="0">
            <a:solidFill>
              <a:schemeClr val="tx1">
                <a:lumMod val="50000"/>
                <a:lumOff val="50000"/>
              </a:schemeClr>
            </a:solidFill>
          </a:endParaRPr>
        </a:p>
        <a:p>
          <a:pPr marL="342900" lvl="2" indent="-171450" algn="l" defTabSz="800100" rtl="0">
            <a:lnSpc>
              <a:spcPct val="90000"/>
            </a:lnSpc>
            <a:spcBef>
              <a:spcPct val="0"/>
            </a:spcBef>
            <a:spcAft>
              <a:spcPct val="20000"/>
            </a:spcAft>
            <a:buChar char="••"/>
          </a:pPr>
          <a:r>
            <a:rPr lang="hr-HR" sz="1800" b="0" i="0" kern="1200" cap="all" baseline="0" dirty="0" smtClean="0">
              <a:solidFill>
                <a:schemeClr val="tx1">
                  <a:lumMod val="50000"/>
                  <a:lumOff val="50000"/>
                </a:schemeClr>
              </a:solidFill>
            </a:rPr>
            <a:t>jednak omjer FSH i LH (75 IU/</a:t>
          </a:r>
          <a:r>
            <a:rPr lang="hr-HR" sz="1800" b="0" i="0" kern="1200" cap="all" baseline="0" dirty="0" err="1" smtClean="0">
              <a:solidFill>
                <a:schemeClr val="tx1">
                  <a:lumMod val="50000"/>
                  <a:lumOff val="50000"/>
                </a:schemeClr>
              </a:solidFill>
            </a:rPr>
            <a:t>amp</a:t>
          </a:r>
          <a:r>
            <a:rPr lang="hr-HR" sz="1800" b="0" i="0" kern="1200" cap="all" baseline="0" dirty="0" smtClean="0">
              <a:solidFill>
                <a:schemeClr val="tx1">
                  <a:lumMod val="50000"/>
                  <a:lumOff val="50000"/>
                </a:schemeClr>
              </a:solidFill>
            </a:rPr>
            <a:t>)</a:t>
          </a:r>
          <a:endParaRPr lang="en-US" sz="1800" b="0" i="0" kern="1200" cap="all" baseline="0" dirty="0">
            <a:solidFill>
              <a:schemeClr val="tx1">
                <a:lumMod val="50000"/>
                <a:lumOff val="50000"/>
              </a:schemeClr>
            </a:solidFill>
          </a:endParaRPr>
        </a:p>
        <a:p>
          <a:pPr marL="342900" lvl="2" indent="-171450" algn="l" defTabSz="800100" rtl="0">
            <a:lnSpc>
              <a:spcPct val="90000"/>
            </a:lnSpc>
            <a:spcBef>
              <a:spcPct val="0"/>
            </a:spcBef>
            <a:spcAft>
              <a:spcPct val="20000"/>
            </a:spcAft>
            <a:buChar char="••"/>
          </a:pPr>
          <a:r>
            <a:rPr lang="hr-HR" sz="1800" b="0" i="0" kern="1200" cap="all" baseline="0" dirty="0" smtClean="0">
              <a:solidFill>
                <a:schemeClr val="tx1">
                  <a:lumMod val="50000"/>
                  <a:lumOff val="50000"/>
                </a:schemeClr>
              </a:solidFill>
            </a:rPr>
            <a:t>Urinarni proteini – ispod 5%</a:t>
          </a:r>
          <a:endParaRPr lang="en-US" sz="1800" b="0" i="0" kern="1200" cap="all" baseline="0" dirty="0">
            <a:solidFill>
              <a:schemeClr val="tx1">
                <a:lumMod val="50000"/>
                <a:lumOff val="50000"/>
              </a:schemeClr>
            </a:solidFill>
          </a:endParaRPr>
        </a:p>
        <a:p>
          <a:pPr marL="171450" lvl="1" indent="-171450" algn="l" defTabSz="800100" rtl="0">
            <a:lnSpc>
              <a:spcPct val="90000"/>
            </a:lnSpc>
            <a:spcBef>
              <a:spcPct val="0"/>
            </a:spcBef>
            <a:spcAft>
              <a:spcPct val="20000"/>
            </a:spcAft>
            <a:buChar char="••"/>
          </a:pPr>
          <a:r>
            <a:rPr lang="hr-HR" sz="1800" b="0" i="0" kern="1200" cap="all" baseline="0" dirty="0" smtClean="0">
              <a:solidFill>
                <a:schemeClr val="tx1">
                  <a:lumMod val="50000"/>
                  <a:lumOff val="50000"/>
                </a:schemeClr>
              </a:solidFill>
            </a:rPr>
            <a:t>Primjena - potkožno</a:t>
          </a:r>
          <a:endParaRPr lang="en-US" sz="1800" b="0" i="0" kern="1200" cap="all" baseline="0" dirty="0">
            <a:solidFill>
              <a:schemeClr val="tx1">
                <a:lumMod val="50000"/>
                <a:lumOff val="50000"/>
              </a:schemeClr>
            </a:solidFill>
          </a:endParaRPr>
        </a:p>
      </dsp:txBody>
      <dsp:txXfrm>
        <a:off x="0" y="3866925"/>
        <a:ext cx="4806379" cy="12238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13881-FC9E-43F0-909F-45E080B694FD}">
      <dsp:nvSpPr>
        <dsp:cNvPr id="0" name=""/>
        <dsp:cNvSpPr/>
      </dsp:nvSpPr>
      <dsp:spPr>
        <a:xfrm>
          <a:off x="0" y="75845"/>
          <a:ext cx="6862037" cy="6147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hr-HR" sz="2800" b="0" i="0" kern="1200" cap="all" baseline="0" dirty="0" smtClean="0"/>
            <a:t>Urinarni HCG</a:t>
          </a:r>
          <a:endParaRPr lang="en-US" sz="2800" kern="1200" cap="all" baseline="0" dirty="0"/>
        </a:p>
      </dsp:txBody>
      <dsp:txXfrm>
        <a:off x="30011" y="105856"/>
        <a:ext cx="6802015" cy="554748"/>
      </dsp:txXfrm>
    </dsp:sp>
    <dsp:sp modelId="{22ED47A4-EC5B-42BA-89C4-4396C73CEC59}">
      <dsp:nvSpPr>
        <dsp:cNvPr id="0" name=""/>
        <dsp:cNvSpPr/>
      </dsp:nvSpPr>
      <dsp:spPr>
        <a:xfrm>
          <a:off x="0" y="1837214"/>
          <a:ext cx="6862037"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870"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hr-HR" sz="2000" b="0" i="0" kern="1200" cap="all" baseline="0" dirty="0" smtClean="0">
              <a:solidFill>
                <a:schemeClr val="tx1">
                  <a:lumMod val="50000"/>
                  <a:lumOff val="50000"/>
                </a:schemeClr>
              </a:solidFill>
            </a:rPr>
            <a:t>Proizveden od urina trudnih žena i </a:t>
          </a:r>
          <a:r>
            <a:rPr lang="hr-HR" sz="2000" b="0" i="0" kern="1200" cap="all" baseline="0" dirty="0" err="1" smtClean="0">
              <a:solidFill>
                <a:schemeClr val="tx1">
                  <a:lumMod val="50000"/>
                  <a:lumOff val="50000"/>
                </a:schemeClr>
              </a:solidFill>
            </a:rPr>
            <a:t>placentarnog</a:t>
          </a:r>
          <a:r>
            <a:rPr lang="hr-HR" sz="2000" b="0" i="0" kern="1200" cap="all" baseline="0" dirty="0" smtClean="0">
              <a:solidFill>
                <a:schemeClr val="tx1">
                  <a:lumMod val="50000"/>
                  <a:lumOff val="50000"/>
                </a:schemeClr>
              </a:solidFill>
            </a:rPr>
            <a:t> tkiva</a:t>
          </a:r>
          <a:endParaRPr lang="en-US" sz="2000" kern="1200" cap="all" baseline="0" dirty="0">
            <a:solidFill>
              <a:schemeClr val="tx1">
                <a:lumMod val="50000"/>
                <a:lumOff val="50000"/>
              </a:schemeClr>
            </a:solidFill>
          </a:endParaRPr>
        </a:p>
        <a:p>
          <a:pPr marL="228600" lvl="1" indent="-228600" algn="l" defTabSz="889000" rtl="0">
            <a:lnSpc>
              <a:spcPct val="90000"/>
            </a:lnSpc>
            <a:spcBef>
              <a:spcPct val="0"/>
            </a:spcBef>
            <a:spcAft>
              <a:spcPct val="20000"/>
            </a:spcAft>
            <a:buChar char="••"/>
          </a:pPr>
          <a:r>
            <a:rPr lang="hr-HR" sz="2000" b="0" i="0" kern="1200" cap="all" baseline="0" dirty="0" smtClean="0">
              <a:solidFill>
                <a:schemeClr val="tx1">
                  <a:lumMod val="50000"/>
                  <a:lumOff val="50000"/>
                </a:schemeClr>
              </a:solidFill>
            </a:rPr>
            <a:t>Simulira porast LH – završno sazrijevanje oocite</a:t>
          </a:r>
          <a:endParaRPr lang="en-US" sz="2000" kern="1200" cap="all" baseline="0" dirty="0">
            <a:solidFill>
              <a:schemeClr val="tx1">
                <a:lumMod val="50000"/>
                <a:lumOff val="50000"/>
              </a:schemeClr>
            </a:solidFill>
          </a:endParaRPr>
        </a:p>
        <a:p>
          <a:pPr marL="228600" lvl="1" indent="-228600" algn="l" defTabSz="889000" rtl="0">
            <a:lnSpc>
              <a:spcPct val="90000"/>
            </a:lnSpc>
            <a:spcBef>
              <a:spcPct val="0"/>
            </a:spcBef>
            <a:spcAft>
              <a:spcPct val="20000"/>
            </a:spcAft>
            <a:buChar char="••"/>
          </a:pPr>
          <a:r>
            <a:rPr lang="hr-HR" sz="2000" b="0" i="0" kern="1200" cap="all" baseline="0" dirty="0" smtClean="0">
              <a:solidFill>
                <a:schemeClr val="tx1">
                  <a:lumMod val="50000"/>
                  <a:lumOff val="50000"/>
                </a:schemeClr>
              </a:solidFill>
            </a:rPr>
            <a:t>Doze 5000-10000 IU</a:t>
          </a:r>
          <a:endParaRPr lang="en-US" sz="2000" kern="1200" cap="all" baseline="0" dirty="0">
            <a:solidFill>
              <a:schemeClr val="tx1">
                <a:lumMod val="50000"/>
                <a:lumOff val="50000"/>
              </a:schemeClr>
            </a:solidFill>
          </a:endParaRPr>
        </a:p>
      </dsp:txBody>
      <dsp:txXfrm>
        <a:off x="0" y="1837214"/>
        <a:ext cx="6862037" cy="12916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6F317-ED10-4C1B-B775-74F91C511578}">
      <dsp:nvSpPr>
        <dsp:cNvPr id="0" name=""/>
        <dsp:cNvSpPr/>
      </dsp:nvSpPr>
      <dsp:spPr>
        <a:xfrm>
          <a:off x="0" y="36242"/>
          <a:ext cx="4385139" cy="575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r-HR" sz="2400" b="0" i="0" kern="1200" baseline="0" dirty="0" err="1" smtClean="0"/>
            <a:t>rFSH</a:t>
          </a:r>
          <a:endParaRPr lang="en-US" sz="2400" kern="1200" dirty="0"/>
        </a:p>
      </dsp:txBody>
      <dsp:txXfrm>
        <a:off x="28100" y="64342"/>
        <a:ext cx="4328939" cy="519439"/>
      </dsp:txXfrm>
    </dsp:sp>
    <dsp:sp modelId="{E990B09B-1E77-4BDF-832B-CD9509FC9436}">
      <dsp:nvSpPr>
        <dsp:cNvPr id="0" name=""/>
        <dsp:cNvSpPr/>
      </dsp:nvSpPr>
      <dsp:spPr>
        <a:xfrm>
          <a:off x="0" y="611882"/>
          <a:ext cx="4385139"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28"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hr-HR" sz="1900" b="0" i="0" kern="1200" cap="all" baseline="0" dirty="0" smtClean="0">
              <a:solidFill>
                <a:schemeClr val="tx1">
                  <a:lumMod val="50000"/>
                  <a:lumOff val="50000"/>
                </a:schemeClr>
              </a:solidFill>
            </a:rPr>
            <a:t>Tehnologija </a:t>
          </a:r>
          <a:r>
            <a:rPr lang="hr-HR" sz="1900" b="0" i="0" kern="1200" cap="all" baseline="0" dirty="0" err="1" smtClean="0">
              <a:solidFill>
                <a:schemeClr val="tx1">
                  <a:lumMod val="50000"/>
                  <a:lumOff val="50000"/>
                </a:schemeClr>
              </a:solidFill>
            </a:rPr>
            <a:t>rekombinantne</a:t>
          </a:r>
          <a:r>
            <a:rPr lang="hr-HR" sz="1900" b="0" i="0" kern="1200" cap="all" baseline="0" dirty="0" smtClean="0">
              <a:solidFill>
                <a:schemeClr val="tx1">
                  <a:lumMod val="50000"/>
                  <a:lumOff val="50000"/>
                </a:schemeClr>
              </a:solidFill>
            </a:rPr>
            <a:t> DNA</a:t>
          </a:r>
          <a:endParaRPr lang="en-US" sz="1900" kern="1200" cap="all" baseline="0" dirty="0">
            <a:solidFill>
              <a:schemeClr val="tx1">
                <a:lumMod val="50000"/>
                <a:lumOff val="50000"/>
              </a:schemeClr>
            </a:solidFill>
          </a:endParaRPr>
        </a:p>
        <a:p>
          <a:pPr marL="171450" lvl="1" indent="-171450" algn="l" defTabSz="844550" rtl="0">
            <a:lnSpc>
              <a:spcPct val="90000"/>
            </a:lnSpc>
            <a:spcBef>
              <a:spcPct val="0"/>
            </a:spcBef>
            <a:spcAft>
              <a:spcPct val="20000"/>
            </a:spcAft>
            <a:buChar char="••"/>
          </a:pPr>
          <a:r>
            <a:rPr lang="hr-HR" sz="1900" b="0" i="0" kern="1200" cap="all" baseline="0" smtClean="0">
              <a:solidFill>
                <a:schemeClr val="tx1">
                  <a:lumMod val="50000"/>
                  <a:lumOff val="50000"/>
                </a:schemeClr>
              </a:solidFill>
            </a:rPr>
            <a:t>Sadržaj</a:t>
          </a:r>
          <a:endParaRPr lang="en-US" sz="1900" kern="1200" cap="all" baseline="0">
            <a:solidFill>
              <a:schemeClr val="tx1">
                <a:lumMod val="50000"/>
                <a:lumOff val="50000"/>
              </a:schemeClr>
            </a:solidFill>
          </a:endParaRPr>
        </a:p>
        <a:p>
          <a:pPr marL="342900" lvl="2" indent="-171450" algn="l" defTabSz="844550" rtl="0">
            <a:lnSpc>
              <a:spcPct val="90000"/>
            </a:lnSpc>
            <a:spcBef>
              <a:spcPct val="0"/>
            </a:spcBef>
            <a:spcAft>
              <a:spcPct val="20000"/>
            </a:spcAft>
            <a:buChar char="••"/>
          </a:pPr>
          <a:r>
            <a:rPr lang="hr-HR" sz="1900" b="0" i="0" kern="1200" cap="all" baseline="0" dirty="0" smtClean="0">
              <a:solidFill>
                <a:schemeClr val="tx1">
                  <a:lumMod val="50000"/>
                  <a:lumOff val="50000"/>
                </a:schemeClr>
              </a:solidFill>
            </a:rPr>
            <a:t>FSH </a:t>
          </a:r>
          <a:r>
            <a:rPr lang="hr-HR" sz="1900" b="0" i="0" kern="1200" cap="all" baseline="0" dirty="0" err="1" smtClean="0">
              <a:solidFill>
                <a:schemeClr val="tx1">
                  <a:lumMod val="50000"/>
                  <a:lumOff val="50000"/>
                </a:schemeClr>
              </a:solidFill>
            </a:rPr>
            <a:t>izoforme</a:t>
          </a:r>
          <a:endParaRPr lang="en-US" sz="1900" kern="1200" cap="all" baseline="0" dirty="0">
            <a:solidFill>
              <a:schemeClr val="tx1">
                <a:lumMod val="50000"/>
                <a:lumOff val="50000"/>
              </a:schemeClr>
            </a:solidFill>
          </a:endParaRPr>
        </a:p>
        <a:p>
          <a:pPr marL="171450" lvl="1" indent="-171450" algn="l" defTabSz="844550" rtl="0">
            <a:lnSpc>
              <a:spcPct val="90000"/>
            </a:lnSpc>
            <a:spcBef>
              <a:spcPct val="0"/>
            </a:spcBef>
            <a:spcAft>
              <a:spcPct val="20000"/>
            </a:spcAft>
            <a:buChar char="••"/>
          </a:pPr>
          <a:r>
            <a:rPr lang="hr-HR" sz="1900" b="0" i="0" kern="1200" cap="all" baseline="0" dirty="0" smtClean="0">
              <a:solidFill>
                <a:schemeClr val="tx1">
                  <a:lumMod val="50000"/>
                  <a:lumOff val="50000"/>
                </a:schemeClr>
              </a:solidFill>
            </a:rPr>
            <a:t>Prednosti</a:t>
          </a:r>
          <a:endParaRPr lang="en-US" sz="1900" kern="1200" cap="all" baseline="0" dirty="0">
            <a:solidFill>
              <a:schemeClr val="tx1">
                <a:lumMod val="50000"/>
                <a:lumOff val="50000"/>
              </a:schemeClr>
            </a:solidFill>
          </a:endParaRPr>
        </a:p>
        <a:p>
          <a:pPr marL="342900" lvl="2" indent="-171450" algn="l" defTabSz="844550" rtl="0">
            <a:lnSpc>
              <a:spcPct val="90000"/>
            </a:lnSpc>
            <a:spcBef>
              <a:spcPct val="0"/>
            </a:spcBef>
            <a:spcAft>
              <a:spcPct val="20000"/>
            </a:spcAft>
            <a:buChar char="••"/>
          </a:pPr>
          <a:r>
            <a:rPr lang="hr-HR" sz="1900" b="0" i="0" kern="1200" cap="all" baseline="0" dirty="0" smtClean="0">
              <a:solidFill>
                <a:schemeClr val="tx1">
                  <a:lumMod val="50000"/>
                  <a:lumOff val="50000"/>
                </a:schemeClr>
              </a:solidFill>
            </a:rPr>
            <a:t>Izostanak proteina</a:t>
          </a:r>
          <a:endParaRPr lang="en-US" sz="1900" kern="1200" cap="all" baseline="0" dirty="0">
            <a:solidFill>
              <a:schemeClr val="tx1">
                <a:lumMod val="50000"/>
                <a:lumOff val="50000"/>
              </a:schemeClr>
            </a:solidFill>
          </a:endParaRPr>
        </a:p>
        <a:p>
          <a:pPr marL="342900" lvl="2" indent="-171450" algn="l" defTabSz="844550" rtl="0">
            <a:lnSpc>
              <a:spcPct val="90000"/>
            </a:lnSpc>
            <a:spcBef>
              <a:spcPct val="0"/>
            </a:spcBef>
            <a:spcAft>
              <a:spcPct val="20000"/>
            </a:spcAft>
            <a:buChar char="••"/>
          </a:pPr>
          <a:r>
            <a:rPr lang="hr-HR" sz="1900" b="0" i="0" kern="1200" cap="all" baseline="0" dirty="0" smtClean="0">
              <a:solidFill>
                <a:schemeClr val="tx1">
                  <a:lumMod val="50000"/>
                  <a:lumOff val="50000"/>
                </a:schemeClr>
              </a:solidFill>
            </a:rPr>
            <a:t>Teoretski manje varijacije između serija</a:t>
          </a:r>
          <a:endParaRPr lang="en-US" sz="1900" kern="1200" cap="all" baseline="0" dirty="0">
            <a:solidFill>
              <a:schemeClr val="tx1">
                <a:lumMod val="50000"/>
                <a:lumOff val="50000"/>
              </a:schemeClr>
            </a:solidFill>
          </a:endParaRPr>
        </a:p>
        <a:p>
          <a:pPr marL="342900" lvl="2" indent="-171450" algn="l" defTabSz="844550" rtl="0">
            <a:lnSpc>
              <a:spcPct val="90000"/>
            </a:lnSpc>
            <a:spcBef>
              <a:spcPct val="0"/>
            </a:spcBef>
            <a:spcAft>
              <a:spcPct val="20000"/>
            </a:spcAft>
            <a:buChar char="••"/>
          </a:pPr>
          <a:r>
            <a:rPr lang="hr-HR" sz="1900" b="0" i="0" kern="1200" cap="all" baseline="0" dirty="0" smtClean="0">
              <a:solidFill>
                <a:schemeClr val="tx1">
                  <a:lumMod val="50000"/>
                  <a:lumOff val="50000"/>
                </a:schemeClr>
              </a:solidFill>
            </a:rPr>
            <a:t>Opskrba neovisna o sirovini</a:t>
          </a:r>
          <a:endParaRPr lang="en-US" sz="1900" kern="1200" cap="all" baseline="0" dirty="0">
            <a:solidFill>
              <a:schemeClr val="tx1">
                <a:lumMod val="50000"/>
                <a:lumOff val="50000"/>
              </a:schemeClr>
            </a:solidFill>
          </a:endParaRPr>
        </a:p>
      </dsp:txBody>
      <dsp:txXfrm>
        <a:off x="0" y="611882"/>
        <a:ext cx="4385139" cy="2583360"/>
      </dsp:txXfrm>
    </dsp:sp>
    <dsp:sp modelId="{1F90D358-D646-4B14-9D47-8021801ADBB8}">
      <dsp:nvSpPr>
        <dsp:cNvPr id="0" name=""/>
        <dsp:cNvSpPr/>
      </dsp:nvSpPr>
      <dsp:spPr>
        <a:xfrm>
          <a:off x="0" y="3195242"/>
          <a:ext cx="4385139" cy="575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r-HR" sz="2400" b="0" i="0" kern="1200" baseline="0" dirty="0" err="1" smtClean="0"/>
            <a:t>Rec</a:t>
          </a:r>
          <a:r>
            <a:rPr lang="hr-HR" sz="2400" b="0" i="0" kern="1200" baseline="0" dirty="0" smtClean="0"/>
            <a:t> HCG</a:t>
          </a:r>
          <a:endParaRPr lang="en-US" sz="2400" kern="1200" dirty="0"/>
        </a:p>
      </dsp:txBody>
      <dsp:txXfrm>
        <a:off x="28100" y="3223342"/>
        <a:ext cx="4328939" cy="519439"/>
      </dsp:txXfrm>
    </dsp:sp>
    <dsp:sp modelId="{2A12BB0C-08CB-4A43-AF7F-E274F2858E71}">
      <dsp:nvSpPr>
        <dsp:cNvPr id="0" name=""/>
        <dsp:cNvSpPr/>
      </dsp:nvSpPr>
      <dsp:spPr>
        <a:xfrm>
          <a:off x="0" y="3840002"/>
          <a:ext cx="4385139" cy="575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r-HR" sz="2400" b="0" i="0" kern="1200" baseline="0" dirty="0" err="1" smtClean="0"/>
            <a:t>Rec</a:t>
          </a:r>
          <a:r>
            <a:rPr lang="hr-HR" sz="2400" b="0" i="0" kern="1200" baseline="0" dirty="0" smtClean="0"/>
            <a:t> LH</a:t>
          </a:r>
          <a:endParaRPr lang="en-US" sz="2400" kern="1200" dirty="0"/>
        </a:p>
      </dsp:txBody>
      <dsp:txXfrm>
        <a:off x="28100" y="3868102"/>
        <a:ext cx="4328939"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26329426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latin typeface="Arial"/>
              <a:ea typeface="Arial"/>
              <a:cs typeface="Arial"/>
              <a:sym typeface="Arial"/>
            </a:endParaRPr>
          </a:p>
        </p:txBody>
      </p:sp>
    </p:spTree>
    <p:extLst>
      <p:ext uri="{BB962C8B-B14F-4D97-AF65-F5344CB8AC3E}">
        <p14:creationId xmlns:p14="http://schemas.microsoft.com/office/powerpoint/2010/main" val="2403188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Shape 18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91" name="Shape 18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hr-HR" sz="1800" b="0" i="0" u="none" strike="noStrike" cap="none" baseline="0">
                <a:latin typeface="Arial"/>
                <a:ea typeface="Arial"/>
                <a:cs typeface="Arial"/>
                <a:sym typeface="Arial"/>
              </a:rPr>
              <a:t>Ubaciti još radova u istom stilu</a:t>
            </a:r>
          </a:p>
        </p:txBody>
      </p:sp>
      <p:sp>
        <p:nvSpPr>
          <p:cNvPr id="1892" name="Shape 18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3148329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Shape 19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04" name="Shape 19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805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Shape 19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13" name="Shape 19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dirty="0" err="1">
                <a:latin typeface="Arial"/>
                <a:ea typeface="Arial"/>
                <a:cs typeface="Arial"/>
                <a:sym typeface="Arial"/>
              </a:rPr>
              <a:t>There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was</a:t>
            </a:r>
            <a:r>
              <a:rPr lang="hr-HR" sz="1800" b="0" i="0" u="none" strike="noStrike" cap="none" baseline="0" dirty="0">
                <a:latin typeface="Arial"/>
                <a:ea typeface="Arial"/>
                <a:cs typeface="Arial"/>
                <a:sym typeface="Arial"/>
              </a:rPr>
              <a:t> no </a:t>
            </a:r>
            <a:r>
              <a:rPr lang="hr-HR" sz="1800" b="0" i="0" u="none" strike="noStrike" cap="none" baseline="0" dirty="0" err="1">
                <a:latin typeface="Arial"/>
                <a:ea typeface="Arial"/>
                <a:cs typeface="Arial"/>
                <a:sym typeface="Arial"/>
              </a:rPr>
              <a:t>evidence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of</a:t>
            </a:r>
            <a:r>
              <a:rPr lang="hr-HR" sz="1800" b="0" i="0" u="none" strike="noStrike" cap="none" baseline="0" dirty="0">
                <a:latin typeface="Arial"/>
                <a:ea typeface="Arial"/>
                <a:cs typeface="Arial"/>
                <a:sym typeface="Arial"/>
              </a:rPr>
              <a:t> a </a:t>
            </a:r>
            <a:r>
              <a:rPr lang="hr-HR" sz="1800" b="0" i="0" u="none" strike="noStrike" cap="none" baseline="0" dirty="0" err="1">
                <a:latin typeface="Arial"/>
                <a:ea typeface="Arial"/>
                <a:cs typeface="Arial"/>
                <a:sym typeface="Arial"/>
              </a:rPr>
              <a:t>statistically</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signiﬁcant</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difference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in</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primary</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outcome</a:t>
            </a:r>
            <a:r>
              <a:rPr lang="hr-HR" sz="1800" b="0" i="0" u="none" strike="noStrike" cap="none" baseline="0" dirty="0">
                <a:latin typeface="Arial"/>
                <a:ea typeface="Arial"/>
                <a:cs typeface="Arial"/>
                <a:sym typeface="Arial"/>
              </a:rPr>
              <a:t> live </a:t>
            </a:r>
            <a:r>
              <a:rPr lang="hr-HR" sz="1800" b="0" i="0" u="none" strike="noStrike" cap="none" baseline="0" dirty="0" err="1">
                <a:latin typeface="Arial"/>
                <a:ea typeface="Arial"/>
                <a:cs typeface="Arial"/>
                <a:sym typeface="Arial"/>
              </a:rPr>
              <a:t>births</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or</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pregnancies</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ongoing</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beyond</a:t>
            </a:r>
            <a:r>
              <a:rPr lang="hr-HR" sz="1800" b="0" i="0" u="none" strike="noStrike" cap="none" baseline="0" dirty="0">
                <a:latin typeface="Arial"/>
                <a:ea typeface="Arial"/>
                <a:cs typeface="Arial"/>
                <a:sym typeface="Arial"/>
              </a:rPr>
              <a:t> 20 </a:t>
            </a:r>
            <a:r>
              <a:rPr lang="hr-HR" sz="1800" b="0" i="0" u="none" strike="noStrike" cap="none" baseline="0" dirty="0" err="1">
                <a:latin typeface="Arial"/>
                <a:ea typeface="Arial"/>
                <a:cs typeface="Arial"/>
                <a:sym typeface="Arial"/>
              </a:rPr>
              <a:t>weeks</a:t>
            </a:r>
            <a:r>
              <a:rPr lang="hr-HR" sz="1800" b="0" i="0" u="none" strike="noStrike" cap="none" baseline="0" dirty="0">
                <a:latin typeface="Arial"/>
                <a:ea typeface="Arial"/>
                <a:cs typeface="Arial"/>
                <a:sym typeface="Arial"/>
              </a:rPr>
              <a:t> (28 </a:t>
            </a:r>
            <a:r>
              <a:rPr lang="hr-HR" sz="1800" b="0" i="0" u="none" strike="noStrike" cap="none" baseline="0" dirty="0" err="1">
                <a:latin typeface="Arial"/>
                <a:ea typeface="Arial"/>
                <a:cs typeface="Arial"/>
                <a:sym typeface="Arial"/>
              </a:rPr>
              <a:t>trials</a:t>
            </a:r>
            <a:r>
              <a:rPr lang="hr-HR" sz="1800" b="0" i="0" u="none" strike="noStrike" cap="none" baseline="0" dirty="0">
                <a:latin typeface="Arial"/>
                <a:ea typeface="Arial"/>
                <a:cs typeface="Arial"/>
                <a:sym typeface="Arial"/>
              </a:rPr>
              <a:t>, N=7339; </a:t>
            </a:r>
            <a:r>
              <a:rPr lang="hr-HR" sz="1800" b="0" i="0" u="none" strike="noStrike" cap="none" baseline="0" dirty="0" err="1">
                <a:latin typeface="Arial"/>
                <a:ea typeface="Arial"/>
                <a:cs typeface="Arial"/>
                <a:sym typeface="Arial"/>
              </a:rPr>
              <a:t>Analysis</a:t>
            </a:r>
            <a:r>
              <a:rPr lang="hr-HR" sz="1800" b="0" i="0" u="none" strike="noStrike" cap="none" baseline="0" dirty="0">
                <a:latin typeface="Arial"/>
                <a:ea typeface="Arial"/>
                <a:cs typeface="Arial"/>
                <a:sym typeface="Arial"/>
              </a:rPr>
              <a:t> 1.1; OR 0.97, 95% CI 0.87 to 1.08) for </a:t>
            </a:r>
            <a:r>
              <a:rPr lang="hr-HR" sz="1800" b="0" i="0" u="none" strike="noStrike" cap="none" baseline="0" dirty="0" err="1">
                <a:latin typeface="Arial"/>
                <a:ea typeface="Arial"/>
                <a:cs typeface="Arial"/>
                <a:sym typeface="Arial"/>
              </a:rPr>
              <a:t>rFSH</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versus</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urinary</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gonadotrophins</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This</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means</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that</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of</a:t>
            </a:r>
            <a:r>
              <a:rPr lang="hr-HR" sz="1800" b="0" i="0" u="none" strike="noStrike" cap="none" baseline="0" dirty="0">
                <a:latin typeface="Arial"/>
                <a:ea typeface="Arial"/>
                <a:cs typeface="Arial"/>
                <a:sym typeface="Arial"/>
              </a:rPr>
              <a:t> 25% live </a:t>
            </a:r>
            <a:r>
              <a:rPr lang="hr-HR" sz="1800" b="0" i="0" u="none" strike="noStrike" cap="none" baseline="0" dirty="0" err="1">
                <a:latin typeface="Arial"/>
                <a:ea typeface="Arial"/>
                <a:cs typeface="Arial"/>
                <a:sym typeface="Arial"/>
              </a:rPr>
              <a:t>births</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using</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urinary</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gonadotrophins</a:t>
            </a:r>
            <a:r>
              <a:rPr lang="hr-HR" sz="1800" b="0" i="0" u="none" strike="noStrike" cap="none" baseline="0" dirty="0">
                <a:latin typeface="Arial"/>
                <a:ea typeface="Arial"/>
                <a:cs typeface="Arial"/>
                <a:sym typeface="Arial"/>
              </a:rPr>
              <a:t>, use </a:t>
            </a:r>
            <a:r>
              <a:rPr lang="hr-HR" sz="1800" b="0" i="0" u="none" strike="noStrike" cap="none" baseline="0" dirty="0" err="1">
                <a:latin typeface="Arial"/>
                <a:ea typeface="Arial"/>
                <a:cs typeface="Arial"/>
                <a:sym typeface="Arial"/>
              </a:rPr>
              <a:t>of</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rFSH</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instead</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would</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be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expected</a:t>
            </a:r>
            <a:r>
              <a:rPr lang="hr-HR" sz="1800" b="0" i="0" u="none" strike="noStrike" cap="none" baseline="0" dirty="0">
                <a:latin typeface="Arial"/>
                <a:ea typeface="Arial"/>
                <a:cs typeface="Arial"/>
                <a:sym typeface="Arial"/>
              </a:rPr>
              <a:t> to </a:t>
            </a:r>
            <a:r>
              <a:rPr lang="hr-HR" sz="1800" b="0" i="0" u="none" strike="noStrike" cap="none" baseline="0" dirty="0" err="1">
                <a:latin typeface="Arial"/>
                <a:ea typeface="Arial"/>
                <a:cs typeface="Arial"/>
                <a:sym typeface="Arial"/>
              </a:rPr>
              <a:t>result</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in</a:t>
            </a:r>
            <a:r>
              <a:rPr lang="hr-HR" sz="1800" b="0" i="0" u="none" strike="noStrike" cap="none" baseline="0" dirty="0">
                <a:latin typeface="Arial"/>
                <a:ea typeface="Arial"/>
                <a:cs typeface="Arial"/>
                <a:sym typeface="Arial"/>
              </a:rPr>
              <a:t> a live </a:t>
            </a:r>
            <a:r>
              <a:rPr lang="hr-HR" sz="1800" b="0" i="0" u="none" strike="noStrike" cap="none" baseline="0" dirty="0" err="1">
                <a:latin typeface="Arial"/>
                <a:ea typeface="Arial"/>
                <a:cs typeface="Arial"/>
                <a:sym typeface="Arial"/>
              </a:rPr>
              <a:t>birth</a:t>
            </a:r>
            <a:r>
              <a:rPr lang="hr-HR" sz="1800" b="0" i="0" u="none" strike="noStrike" cap="none" baseline="0" dirty="0">
                <a:latin typeface="Arial"/>
                <a:ea typeface="Arial"/>
                <a:cs typeface="Arial"/>
                <a:sym typeface="Arial"/>
              </a:rPr>
              <a:t> rate </a:t>
            </a:r>
            <a:r>
              <a:rPr lang="hr-HR" sz="1800" b="0" i="0" u="none" strike="noStrike" cap="none" baseline="0" dirty="0" err="1">
                <a:latin typeface="Arial"/>
                <a:ea typeface="Arial"/>
                <a:cs typeface="Arial"/>
                <a:sym typeface="Arial"/>
              </a:rPr>
              <a:t>between</a:t>
            </a:r>
            <a:r>
              <a:rPr lang="hr-HR" sz="1800" b="0" i="0" u="none" strike="noStrike" cap="none" baseline="0" dirty="0">
                <a:latin typeface="Arial"/>
                <a:ea typeface="Arial"/>
                <a:cs typeface="Arial"/>
                <a:sym typeface="Arial"/>
              </a:rPr>
              <a:t> 22.5% </a:t>
            </a:r>
            <a:r>
              <a:rPr lang="hr-HR" sz="1800" b="0" i="0" u="none" strike="noStrike" cap="none" baseline="0" dirty="0" err="1">
                <a:latin typeface="Arial"/>
                <a:ea typeface="Arial"/>
                <a:cs typeface="Arial"/>
                <a:sym typeface="Arial"/>
              </a:rPr>
              <a:t>and</a:t>
            </a:r>
            <a:r>
              <a:rPr lang="hr-HR" sz="1800" b="0" i="0" u="none" strike="noStrike" cap="none" baseline="0" dirty="0">
                <a:latin typeface="Arial"/>
                <a:ea typeface="Arial"/>
                <a:cs typeface="Arial"/>
                <a:sym typeface="Arial"/>
              </a:rPr>
              <a:t> 26.5%. </a:t>
            </a:r>
            <a:r>
              <a:rPr lang="hr-HR" sz="1800" b="0" i="0" u="none" strike="noStrike" cap="none" baseline="0" dirty="0" err="1">
                <a:latin typeface="Arial"/>
                <a:ea typeface="Arial"/>
                <a:cs typeface="Arial"/>
                <a:sym typeface="Arial"/>
              </a:rPr>
              <a:t>There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was</a:t>
            </a:r>
            <a:r>
              <a:rPr lang="hr-HR" sz="1800" b="0" i="0" u="none" strike="noStrike" cap="none" baseline="0" dirty="0">
                <a:latin typeface="Arial"/>
                <a:ea typeface="Arial"/>
                <a:cs typeface="Arial"/>
                <a:sym typeface="Arial"/>
              </a:rPr>
              <a:t> no </a:t>
            </a:r>
            <a:r>
              <a:rPr lang="hr-HR" sz="1800" b="0" i="0" u="none" strike="noStrike" cap="none" baseline="0" dirty="0" err="1">
                <a:latin typeface="Arial"/>
                <a:ea typeface="Arial"/>
                <a:cs typeface="Arial"/>
                <a:sym typeface="Arial"/>
              </a:rPr>
              <a:t>indication</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of</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statistical</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heterogeneity</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Visual</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inspection</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of</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forest</a:t>
            </a:r>
            <a:r>
              <a:rPr lang="hr-HR" sz="1800" b="0" i="0" u="none" strike="noStrike" cap="none" baseline="0" dirty="0">
                <a:latin typeface="Arial"/>
                <a:ea typeface="Arial"/>
                <a:cs typeface="Arial"/>
                <a:sym typeface="Arial"/>
              </a:rPr>
              <a:t> plot </a:t>
            </a:r>
            <a:r>
              <a:rPr lang="hr-HR" sz="1800" b="0" i="0" u="none" strike="noStrike" cap="none" baseline="0" dirty="0" err="1">
                <a:latin typeface="Arial"/>
                <a:ea typeface="Arial"/>
                <a:cs typeface="Arial"/>
                <a:sym typeface="Arial"/>
              </a:rPr>
              <a:t>showed</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that</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the</a:t>
            </a:r>
            <a:r>
              <a:rPr lang="hr-HR" sz="1800" b="0" i="0" u="none" strike="noStrike" cap="none" baseline="0" dirty="0">
                <a:latin typeface="Arial"/>
                <a:ea typeface="Arial"/>
                <a:cs typeface="Arial"/>
                <a:sym typeface="Arial"/>
              </a:rPr>
              <a:t> OR </a:t>
            </a:r>
            <a:r>
              <a:rPr lang="hr-HR" sz="1800" b="0" i="0" u="none" strike="noStrike" cap="none" baseline="0" dirty="0" err="1">
                <a:latin typeface="Arial"/>
                <a:ea typeface="Arial"/>
                <a:cs typeface="Arial"/>
                <a:sym typeface="Arial"/>
              </a:rPr>
              <a:t>and</a:t>
            </a:r>
            <a:r>
              <a:rPr lang="hr-HR" sz="1800" b="0" i="0" u="none" strike="noStrike" cap="none" baseline="0" dirty="0">
                <a:latin typeface="Arial"/>
                <a:ea typeface="Arial"/>
                <a:cs typeface="Arial"/>
                <a:sym typeface="Arial"/>
              </a:rPr>
              <a:t> 95%CI </a:t>
            </a:r>
            <a:r>
              <a:rPr lang="hr-HR" sz="1800" b="0" i="0" u="none" strike="noStrike" cap="none" baseline="0" dirty="0" err="1">
                <a:latin typeface="Arial"/>
                <a:ea typeface="Arial"/>
                <a:cs typeface="Arial"/>
                <a:sym typeface="Arial"/>
              </a:rPr>
              <a:t>of</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individual</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trials</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overlapped</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and</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the</a:t>
            </a:r>
            <a:r>
              <a:rPr lang="hr-HR" sz="1800" b="0" i="0" u="none" strike="noStrike" cap="none" baseline="0" dirty="0">
                <a:latin typeface="Arial"/>
                <a:ea typeface="Arial"/>
                <a:cs typeface="Arial"/>
                <a:sym typeface="Arial"/>
              </a:rPr>
              <a:t> I2 </a:t>
            </a:r>
            <a:r>
              <a:rPr lang="hr-HR" sz="1800" b="0" i="0" u="none" strike="noStrike" cap="none" baseline="0" dirty="0" err="1">
                <a:latin typeface="Arial"/>
                <a:ea typeface="Arial"/>
                <a:cs typeface="Arial"/>
                <a:sym typeface="Arial"/>
              </a:rPr>
              <a:t>was</a:t>
            </a:r>
            <a:r>
              <a:rPr lang="hr-HR" sz="1800" b="0" i="0" u="none" strike="noStrike" cap="none" baseline="0" dirty="0">
                <a:latin typeface="Arial"/>
                <a:ea typeface="Arial"/>
                <a:cs typeface="Arial"/>
                <a:sym typeface="Arial"/>
              </a:rPr>
              <a:t> 0%. 1.1 Live </a:t>
            </a:r>
            <a:r>
              <a:rPr lang="hr-HR" sz="1800" b="0" i="0" u="none" strike="noStrike" cap="none" baseline="0" dirty="0" err="1">
                <a:latin typeface="Arial"/>
                <a:ea typeface="Arial"/>
                <a:cs typeface="Arial"/>
                <a:sym typeface="Arial"/>
              </a:rPr>
              <a:t>birth</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or</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pregnancy</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ongoing</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beyond</a:t>
            </a:r>
            <a:r>
              <a:rPr lang="hr-HR" sz="1800" b="0" i="0" u="none" strike="noStrike" cap="none" baseline="0" dirty="0">
                <a:latin typeface="Arial"/>
                <a:ea typeface="Arial"/>
                <a:cs typeface="Arial"/>
                <a:sym typeface="Arial"/>
              </a:rPr>
              <a:t> 20 </a:t>
            </a:r>
            <a:r>
              <a:rPr lang="hr-HR" sz="1800" b="0" i="0" u="none" strike="noStrike" cap="none" baseline="0" dirty="0" err="1">
                <a:latin typeface="Arial"/>
                <a:ea typeface="Arial"/>
                <a:cs typeface="Arial"/>
                <a:sym typeface="Arial"/>
              </a:rPr>
              <a:t>wk’s</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grouped</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by</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different</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urinary</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gonadotrophins</a:t>
            </a:r>
            <a:r>
              <a:rPr lang="hr-HR" sz="1800" b="0" i="0" u="none" strike="noStrike" cap="none" baseline="0" dirty="0">
                <a:latin typeface="Arial"/>
                <a:ea typeface="Arial"/>
                <a:cs typeface="Arial"/>
                <a:sym typeface="Arial"/>
              </a:rPr>
              <a:t>. </a:t>
            </a:r>
          </a:p>
          <a:p>
            <a:pPr>
              <a:spcBef>
                <a:spcPts val="0"/>
              </a:spcBef>
              <a:buNone/>
            </a:pPr>
            <a:endParaRPr sz="1800" b="0" i="0" u="none" strike="noStrike" cap="none" baseline="0" dirty="0">
              <a:latin typeface="Arial"/>
              <a:ea typeface="Arial"/>
              <a:cs typeface="Arial"/>
              <a:sym typeface="Arial"/>
            </a:endParaRPr>
          </a:p>
          <a:p>
            <a:pPr>
              <a:spcBef>
                <a:spcPts val="0"/>
              </a:spcBef>
              <a:buNone/>
            </a:pPr>
            <a:r>
              <a:rPr lang="hr-HR" sz="1800" b="0" i="0" u="none" strike="noStrike" cap="none" baseline="0" dirty="0" err="1">
                <a:latin typeface="Arial"/>
                <a:ea typeface="Arial"/>
                <a:cs typeface="Arial"/>
                <a:sym typeface="Arial"/>
              </a:rPr>
              <a:t>There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were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signiﬁcantly</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fewer</a:t>
            </a:r>
            <a:r>
              <a:rPr lang="hr-HR" sz="1800" b="0" i="0" u="none" strike="noStrike" cap="none" baseline="0" dirty="0">
                <a:latin typeface="Arial"/>
                <a:ea typeface="Arial"/>
                <a:cs typeface="Arial"/>
                <a:sym typeface="Arial"/>
              </a:rPr>
              <a:t> live </a:t>
            </a:r>
            <a:r>
              <a:rPr lang="hr-HR" sz="1800" b="0" i="0" u="none" strike="noStrike" cap="none" baseline="0" dirty="0" err="1">
                <a:latin typeface="Arial"/>
                <a:ea typeface="Arial"/>
                <a:cs typeface="Arial"/>
                <a:sym typeface="Arial"/>
              </a:rPr>
              <a:t>births</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after</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rFSH</a:t>
            </a:r>
            <a:r>
              <a:rPr lang="hr-HR" sz="1800" b="0" i="0" u="none" strike="noStrike" cap="none" baseline="0" dirty="0">
                <a:latin typeface="Arial"/>
                <a:ea typeface="Arial"/>
                <a:cs typeface="Arial"/>
                <a:sym typeface="Arial"/>
              </a:rPr>
              <a:t> as </a:t>
            </a:r>
            <a:r>
              <a:rPr lang="hr-HR" sz="1800" b="0" i="0" u="none" strike="noStrike" cap="none" baseline="0" dirty="0" err="1">
                <a:latin typeface="Arial"/>
                <a:ea typeface="Arial"/>
                <a:cs typeface="Arial"/>
                <a:sym typeface="Arial"/>
              </a:rPr>
              <a:t>compared</a:t>
            </a:r>
            <a:r>
              <a:rPr lang="hr-HR" sz="1800" b="0" i="0" u="none" strike="noStrike" cap="none" baseline="0" dirty="0">
                <a:latin typeface="Arial"/>
                <a:ea typeface="Arial"/>
                <a:cs typeface="Arial"/>
                <a:sym typeface="Arial"/>
              </a:rPr>
              <a:t> to HMG (OR 0.84, 95% CI 0.72 to 0.99; 11 </a:t>
            </a:r>
            <a:r>
              <a:rPr lang="hr-HR" sz="1800" b="0" i="0" u="none" strike="noStrike" cap="none" baseline="0" dirty="0" err="1">
                <a:latin typeface="Arial"/>
                <a:ea typeface="Arial"/>
                <a:cs typeface="Arial"/>
                <a:sym typeface="Arial"/>
              </a:rPr>
              <a:t>trials</a:t>
            </a:r>
            <a:r>
              <a:rPr lang="hr-HR" sz="1800" b="0" i="0" u="none" strike="noStrike" cap="none" baseline="0" dirty="0">
                <a:latin typeface="Arial"/>
                <a:ea typeface="Arial"/>
                <a:cs typeface="Arial"/>
                <a:sym typeface="Arial"/>
              </a:rPr>
              <a:t>, N=3197;Analysis 1.1 ). </a:t>
            </a:r>
            <a:r>
              <a:rPr lang="hr-HR" sz="1800" b="0" i="0" u="none" strike="noStrike" cap="none" baseline="0" dirty="0" err="1">
                <a:latin typeface="Arial"/>
                <a:ea typeface="Arial"/>
                <a:cs typeface="Arial"/>
                <a:sym typeface="Arial"/>
              </a:rPr>
              <a:t>This</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means</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that</a:t>
            </a:r>
            <a:r>
              <a:rPr lang="hr-HR" sz="1800" b="0" i="0" u="none" strike="noStrike" cap="none" baseline="0" dirty="0">
                <a:latin typeface="Arial"/>
                <a:ea typeface="Arial"/>
                <a:cs typeface="Arial"/>
                <a:sym typeface="Arial"/>
              </a:rPr>
              <a:t> for a live </a:t>
            </a:r>
            <a:r>
              <a:rPr lang="hr-HR" sz="1800" b="0" i="0" u="none" strike="noStrike" cap="none" baseline="0" dirty="0" err="1">
                <a:latin typeface="Arial"/>
                <a:ea typeface="Arial"/>
                <a:cs typeface="Arial"/>
                <a:sym typeface="Arial"/>
              </a:rPr>
              <a:t>birth</a:t>
            </a:r>
            <a:r>
              <a:rPr lang="hr-HR" sz="1800" b="0" i="0" u="none" strike="noStrike" cap="none" baseline="0" dirty="0">
                <a:latin typeface="Arial"/>
                <a:ea typeface="Arial"/>
                <a:cs typeface="Arial"/>
                <a:sym typeface="Arial"/>
              </a:rPr>
              <a:t> rate </a:t>
            </a:r>
            <a:r>
              <a:rPr lang="hr-HR" sz="1800" b="0" i="0" u="none" strike="noStrike" cap="none" baseline="0" dirty="0" err="1">
                <a:latin typeface="Arial"/>
                <a:ea typeface="Arial"/>
                <a:cs typeface="Arial"/>
                <a:sym typeface="Arial"/>
              </a:rPr>
              <a:t>of</a:t>
            </a:r>
            <a:r>
              <a:rPr lang="hr-HR" sz="1800" b="0" i="0" u="none" strike="noStrike" cap="none" baseline="0" dirty="0">
                <a:latin typeface="Arial"/>
                <a:ea typeface="Arial"/>
                <a:cs typeface="Arial"/>
                <a:sym typeface="Arial"/>
              </a:rPr>
              <a:t> 25%, use</a:t>
            </a:r>
          </a:p>
          <a:p>
            <a:pPr>
              <a:spcBef>
                <a:spcPts val="0"/>
              </a:spcBef>
              <a:buNone/>
            </a:pPr>
            <a:r>
              <a:rPr lang="hr-HR" sz="1800" b="0" i="0" u="none" strike="noStrike" cap="none" baseline="0" dirty="0" err="1">
                <a:latin typeface="Arial"/>
                <a:ea typeface="Arial"/>
                <a:cs typeface="Arial"/>
                <a:sym typeface="Arial"/>
              </a:rPr>
              <a:t>of</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rFSH</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instead</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would</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be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expected</a:t>
            </a:r>
            <a:r>
              <a:rPr lang="hr-HR" sz="1800" b="0" i="0" u="none" strike="noStrike" cap="none" baseline="0" dirty="0">
                <a:latin typeface="Arial"/>
                <a:ea typeface="Arial"/>
                <a:cs typeface="Arial"/>
                <a:sym typeface="Arial"/>
              </a:rPr>
              <a:t> to </a:t>
            </a:r>
            <a:r>
              <a:rPr lang="hr-HR" sz="1800" b="0" i="0" u="none" strike="noStrike" cap="none" baseline="0" dirty="0" err="1">
                <a:latin typeface="Arial"/>
                <a:ea typeface="Arial"/>
                <a:cs typeface="Arial"/>
                <a:sym typeface="Arial"/>
              </a:rPr>
              <a:t>result</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in</a:t>
            </a:r>
            <a:r>
              <a:rPr lang="hr-HR" sz="1800" b="0" i="0" u="none" strike="noStrike" cap="none" baseline="0" dirty="0">
                <a:latin typeface="Arial"/>
                <a:ea typeface="Arial"/>
                <a:cs typeface="Arial"/>
                <a:sym typeface="Arial"/>
              </a:rPr>
              <a:t> a live </a:t>
            </a:r>
            <a:r>
              <a:rPr lang="hr-HR" sz="1800" b="0" i="0" u="none" strike="noStrike" cap="none" baseline="0" dirty="0" err="1">
                <a:latin typeface="Arial"/>
                <a:ea typeface="Arial"/>
                <a:cs typeface="Arial"/>
                <a:sym typeface="Arial"/>
              </a:rPr>
              <a:t>birth</a:t>
            </a:r>
            <a:r>
              <a:rPr lang="hr-HR" sz="1800" b="0" i="0" u="none" strike="noStrike" cap="none" baseline="0" dirty="0">
                <a:latin typeface="Arial"/>
                <a:ea typeface="Arial"/>
                <a:cs typeface="Arial"/>
                <a:sym typeface="Arial"/>
              </a:rPr>
              <a:t> rate </a:t>
            </a:r>
            <a:r>
              <a:rPr lang="hr-HR" sz="1800" b="0" i="0" u="none" strike="noStrike" cap="none" baseline="0" dirty="0" err="1">
                <a:latin typeface="Arial"/>
                <a:ea typeface="Arial"/>
                <a:cs typeface="Arial"/>
                <a:sym typeface="Arial"/>
              </a:rPr>
              <a:t>between</a:t>
            </a:r>
            <a:r>
              <a:rPr lang="hr-HR" sz="1800" b="0" i="0" u="none" strike="noStrike" cap="none" baseline="0" dirty="0">
                <a:latin typeface="Arial"/>
                <a:ea typeface="Arial"/>
                <a:cs typeface="Arial"/>
                <a:sym typeface="Arial"/>
              </a:rPr>
              <a:t> 19% </a:t>
            </a:r>
            <a:r>
              <a:rPr lang="hr-HR" sz="1800" b="0" i="0" u="none" strike="noStrike" cap="none" baseline="0" dirty="0" err="1">
                <a:latin typeface="Arial"/>
                <a:ea typeface="Arial"/>
                <a:cs typeface="Arial"/>
                <a:sym typeface="Arial"/>
              </a:rPr>
              <a:t>and</a:t>
            </a:r>
            <a:r>
              <a:rPr lang="hr-HR" sz="1800" b="0" i="0" u="none" strike="noStrike" cap="none" baseline="0" dirty="0">
                <a:latin typeface="Arial"/>
                <a:ea typeface="Arial"/>
                <a:cs typeface="Arial"/>
                <a:sym typeface="Arial"/>
              </a:rPr>
              <a:t> 25%. </a:t>
            </a:r>
            <a:r>
              <a:rPr lang="hr-HR" sz="1800" b="0" i="0" u="none" strike="noStrike" cap="none" baseline="0" dirty="0" err="1">
                <a:latin typeface="Arial"/>
                <a:ea typeface="Arial"/>
                <a:cs typeface="Arial"/>
                <a:sym typeface="Arial"/>
              </a:rPr>
              <a:t>There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was</a:t>
            </a:r>
            <a:r>
              <a:rPr lang="hr-HR" sz="1800" b="0" i="0" u="none" strike="noStrike" cap="none" baseline="0" dirty="0">
                <a:latin typeface="Arial"/>
                <a:ea typeface="Arial"/>
                <a:cs typeface="Arial"/>
                <a:sym typeface="Arial"/>
              </a:rPr>
              <a:t> no </a:t>
            </a:r>
            <a:r>
              <a:rPr lang="hr-HR" sz="1800" b="0" i="0" u="none" strike="noStrike" cap="none" baseline="0" dirty="0" err="1">
                <a:latin typeface="Arial"/>
                <a:ea typeface="Arial"/>
                <a:cs typeface="Arial"/>
                <a:sym typeface="Arial"/>
              </a:rPr>
              <a:t>indication</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of</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statistical</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heterogeneity</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Visual</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inspection</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of</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forest</a:t>
            </a:r>
            <a:r>
              <a:rPr lang="hr-HR" sz="1800" b="0" i="0" u="none" strike="noStrike" cap="none" baseline="0" dirty="0">
                <a:latin typeface="Arial"/>
                <a:ea typeface="Arial"/>
                <a:cs typeface="Arial"/>
                <a:sym typeface="Arial"/>
              </a:rPr>
              <a:t> plot </a:t>
            </a:r>
            <a:r>
              <a:rPr lang="hr-HR" sz="1800" b="0" i="0" u="none" strike="noStrike" cap="none" baseline="0" dirty="0" err="1">
                <a:latin typeface="Arial"/>
                <a:ea typeface="Arial"/>
                <a:cs typeface="Arial"/>
                <a:sym typeface="Arial"/>
              </a:rPr>
              <a:t>showed</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that</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the</a:t>
            </a:r>
            <a:r>
              <a:rPr lang="hr-HR" sz="1800" b="0" i="0" u="none" strike="noStrike" cap="none" baseline="0" dirty="0">
                <a:latin typeface="Arial"/>
                <a:ea typeface="Arial"/>
                <a:cs typeface="Arial"/>
                <a:sym typeface="Arial"/>
              </a:rPr>
              <a:t> OR </a:t>
            </a:r>
            <a:r>
              <a:rPr lang="hr-HR" sz="1800" b="0" i="0" u="none" strike="noStrike" cap="none" baseline="0" dirty="0" err="1">
                <a:latin typeface="Arial"/>
                <a:ea typeface="Arial"/>
                <a:cs typeface="Arial"/>
                <a:sym typeface="Arial"/>
              </a:rPr>
              <a:t>and</a:t>
            </a:r>
            <a:r>
              <a:rPr lang="hr-HR" sz="1800" b="0" i="0" u="none" strike="noStrike" cap="none" baseline="0" dirty="0">
                <a:latin typeface="Arial"/>
                <a:ea typeface="Arial"/>
                <a:cs typeface="Arial"/>
                <a:sym typeface="Arial"/>
              </a:rPr>
              <a:t> 95% CI </a:t>
            </a:r>
            <a:r>
              <a:rPr lang="hr-HR" sz="1800" b="0" i="0" u="none" strike="noStrike" cap="none" baseline="0" dirty="0" err="1">
                <a:latin typeface="Arial"/>
                <a:ea typeface="Arial"/>
                <a:cs typeface="Arial"/>
                <a:sym typeface="Arial"/>
              </a:rPr>
              <a:t>of</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individual</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trials</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largely</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overlapped</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and</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the</a:t>
            </a:r>
            <a:r>
              <a:rPr lang="hr-HR" sz="1800" b="0" i="0" u="none" strike="noStrike" cap="none" baseline="0" dirty="0">
                <a:latin typeface="Arial"/>
                <a:ea typeface="Arial"/>
                <a:cs typeface="Arial"/>
                <a:sym typeface="Arial"/>
              </a:rPr>
              <a:t> I2 </a:t>
            </a:r>
            <a:r>
              <a:rPr lang="hr-HR" sz="1800" b="0" i="0" u="none" strike="noStrike" cap="none" baseline="0" dirty="0" err="1">
                <a:latin typeface="Arial"/>
                <a:ea typeface="Arial"/>
                <a:cs typeface="Arial"/>
                <a:sym typeface="Arial"/>
              </a:rPr>
              <a:t>was</a:t>
            </a:r>
            <a:r>
              <a:rPr lang="hr-HR" sz="1800" b="0" i="0" u="none" strike="noStrike" cap="none" baseline="0" dirty="0">
                <a:latin typeface="Arial"/>
                <a:ea typeface="Arial"/>
                <a:cs typeface="Arial"/>
                <a:sym typeface="Arial"/>
              </a:rPr>
              <a:t> 0%. </a:t>
            </a:r>
            <a:r>
              <a:rPr lang="hr-HR" sz="1800" b="0" i="0" u="none" strike="noStrike" cap="none" baseline="0" dirty="0" err="1">
                <a:latin typeface="Arial"/>
                <a:ea typeface="Arial"/>
                <a:cs typeface="Arial"/>
                <a:sym typeface="Arial"/>
              </a:rPr>
              <a:t>Pooling</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using</a:t>
            </a:r>
            <a:r>
              <a:rPr lang="hr-HR" sz="1800" b="0" i="0" u="none" strike="noStrike" cap="none" baseline="0" dirty="0">
                <a:latin typeface="Arial"/>
                <a:ea typeface="Arial"/>
                <a:cs typeface="Arial"/>
                <a:sym typeface="Arial"/>
              </a:rPr>
              <a:t> a </a:t>
            </a:r>
            <a:r>
              <a:rPr lang="hr-HR" sz="1800" b="0" i="0" u="none" strike="noStrike" cap="none" baseline="0" dirty="0" err="1">
                <a:latin typeface="Arial"/>
                <a:ea typeface="Arial"/>
                <a:cs typeface="Arial"/>
                <a:sym typeface="Arial"/>
              </a:rPr>
              <a:t>random</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effects</a:t>
            </a:r>
            <a:r>
              <a:rPr lang="hr-HR" sz="1800" b="0" i="0" u="none" strike="noStrike" cap="none" baseline="0" dirty="0">
                <a:latin typeface="Arial"/>
                <a:ea typeface="Arial"/>
                <a:cs typeface="Arial"/>
                <a:sym typeface="Arial"/>
              </a:rPr>
              <a:t> model </a:t>
            </a:r>
            <a:r>
              <a:rPr lang="hr-HR" sz="1800" b="0" i="0" u="none" strike="noStrike" cap="none" baseline="0" dirty="0" err="1">
                <a:latin typeface="Arial"/>
                <a:ea typeface="Arial"/>
                <a:cs typeface="Arial"/>
                <a:sym typeface="Arial"/>
              </a:rPr>
              <a:t>resulted</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in</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the</a:t>
            </a:r>
            <a:r>
              <a:rPr lang="hr-HR" sz="1800" b="0" i="0" u="none" strike="noStrike" cap="none" baseline="0" dirty="0">
                <a:latin typeface="Arial"/>
                <a:ea typeface="Arial"/>
                <a:cs typeface="Arial"/>
                <a:sym typeface="Arial"/>
              </a:rPr>
              <a:t> same OR. </a:t>
            </a:r>
            <a:r>
              <a:rPr lang="hr-HR" sz="1800" b="0" i="0" u="none" strike="noStrike" cap="none" baseline="0" dirty="0" err="1">
                <a:latin typeface="Arial"/>
                <a:ea typeface="Arial"/>
                <a:cs typeface="Arial"/>
                <a:sym typeface="Arial"/>
              </a:rPr>
              <a:t>There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was</a:t>
            </a:r>
            <a:r>
              <a:rPr lang="hr-HR" sz="1800" b="0" i="0" u="none" strike="noStrike" cap="none" baseline="0" dirty="0">
                <a:latin typeface="Arial"/>
                <a:ea typeface="Arial"/>
                <a:cs typeface="Arial"/>
                <a:sym typeface="Arial"/>
              </a:rPr>
              <a:t> no </a:t>
            </a:r>
            <a:r>
              <a:rPr lang="hr-HR" sz="1800" b="0" i="0" u="none" strike="noStrike" cap="none" baseline="0" dirty="0" err="1">
                <a:latin typeface="Arial"/>
                <a:ea typeface="Arial"/>
                <a:cs typeface="Arial"/>
                <a:sym typeface="Arial"/>
              </a:rPr>
              <a:t>evidence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of</a:t>
            </a:r>
            <a:r>
              <a:rPr lang="hr-HR" sz="1800" b="0" i="0" u="none" strike="noStrike" cap="none" baseline="0" dirty="0">
                <a:latin typeface="Arial"/>
                <a:ea typeface="Arial"/>
                <a:cs typeface="Arial"/>
                <a:sym typeface="Arial"/>
              </a:rPr>
              <a:t> a </a:t>
            </a:r>
            <a:r>
              <a:rPr lang="hr-HR" sz="1800" b="0" i="0" u="none" strike="noStrike" cap="none" baseline="0" dirty="0" err="1">
                <a:latin typeface="Arial"/>
                <a:ea typeface="Arial"/>
                <a:cs typeface="Arial"/>
                <a:sym typeface="Arial"/>
              </a:rPr>
              <a:t>statistically</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signiﬁcant</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difference</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in</a:t>
            </a:r>
            <a:r>
              <a:rPr lang="hr-HR" sz="1800" b="0" i="0" u="none" strike="noStrike" cap="none" baseline="0" dirty="0">
                <a:latin typeface="Arial"/>
                <a:ea typeface="Arial"/>
                <a:cs typeface="Arial"/>
                <a:sym typeface="Arial"/>
              </a:rPr>
              <a:t> live </a:t>
            </a:r>
            <a:r>
              <a:rPr lang="hr-HR" sz="1800" b="0" i="0" u="none" strike="noStrike" cap="none" baseline="0" dirty="0" err="1">
                <a:latin typeface="Arial"/>
                <a:ea typeface="Arial"/>
                <a:cs typeface="Arial"/>
                <a:sym typeface="Arial"/>
              </a:rPr>
              <a:t>birth</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between</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rFSH</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and</a:t>
            </a:r>
            <a:r>
              <a:rPr lang="hr-HR" sz="1800" b="0" i="0" u="none" strike="noStrike" cap="none" baseline="0" dirty="0">
                <a:latin typeface="Arial"/>
                <a:ea typeface="Arial"/>
                <a:cs typeface="Arial"/>
                <a:sym typeface="Arial"/>
              </a:rPr>
              <a:t> FSH-P (5 </a:t>
            </a:r>
            <a:r>
              <a:rPr lang="hr-HR" sz="1800" b="0" i="0" u="none" strike="noStrike" cap="none" baseline="0" dirty="0" err="1">
                <a:latin typeface="Arial"/>
                <a:ea typeface="Arial"/>
                <a:cs typeface="Arial"/>
                <a:sym typeface="Arial"/>
              </a:rPr>
              <a:t>trials</a:t>
            </a:r>
            <a:r>
              <a:rPr lang="hr-HR" sz="1800" b="0" i="0" u="none" strike="noStrike" cap="none" baseline="0" dirty="0">
                <a:latin typeface="Arial"/>
                <a:ea typeface="Arial"/>
                <a:cs typeface="Arial"/>
                <a:sym typeface="Arial"/>
              </a:rPr>
              <a:t>, N=1430; </a:t>
            </a:r>
            <a:r>
              <a:rPr lang="hr-HR" sz="1800" b="0" i="0" u="none" strike="noStrike" cap="none" baseline="0" dirty="0" err="1">
                <a:latin typeface="Arial"/>
                <a:ea typeface="Arial"/>
                <a:cs typeface="Arial"/>
                <a:sym typeface="Arial"/>
              </a:rPr>
              <a:t>Analysis</a:t>
            </a:r>
            <a:r>
              <a:rPr lang="hr-HR" sz="1800" b="0" i="0" u="none" strike="noStrike" cap="none" baseline="0" dirty="0">
                <a:latin typeface="Arial"/>
                <a:ea typeface="Arial"/>
                <a:cs typeface="Arial"/>
                <a:sym typeface="Arial"/>
              </a:rPr>
              <a:t> 1.1. OR 1.26, 95% CI 0.96 to 1.64; I2 </a:t>
            </a:r>
            <a:r>
              <a:rPr lang="hr-HR" sz="1800" b="0" i="0" u="none" strike="noStrike" cap="none" baseline="0" dirty="0" err="1">
                <a:latin typeface="Arial"/>
                <a:ea typeface="Arial"/>
                <a:cs typeface="Arial"/>
                <a:sym typeface="Arial"/>
              </a:rPr>
              <a:t>of</a:t>
            </a:r>
            <a:r>
              <a:rPr lang="hr-HR" sz="1800" b="0" i="0" u="none" strike="noStrike" cap="none" baseline="0" dirty="0">
                <a:latin typeface="Arial"/>
                <a:ea typeface="Arial"/>
                <a:cs typeface="Arial"/>
                <a:sym typeface="Arial"/>
              </a:rPr>
              <a:t> 0%;) </a:t>
            </a:r>
            <a:r>
              <a:rPr lang="hr-HR" sz="1800" b="0" i="0" u="none" strike="noStrike" cap="none" baseline="0" dirty="0" err="1">
                <a:latin typeface="Arial"/>
                <a:ea typeface="Arial"/>
                <a:cs typeface="Arial"/>
                <a:sym typeface="Arial"/>
              </a:rPr>
              <a:t>and</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between</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rFSH</a:t>
            </a:r>
            <a:r>
              <a:rPr lang="hr-HR" sz="1800" b="0" i="0" u="none" strike="noStrike" cap="none" baseline="0" dirty="0">
                <a:latin typeface="Arial"/>
                <a:ea typeface="Arial"/>
                <a:cs typeface="Arial"/>
                <a:sym typeface="Arial"/>
              </a:rPr>
              <a:t> </a:t>
            </a:r>
            <a:r>
              <a:rPr lang="hr-HR" sz="1800" b="0" i="0" u="none" strike="noStrike" cap="none" baseline="0" dirty="0" err="1">
                <a:latin typeface="Arial"/>
                <a:ea typeface="Arial"/>
                <a:cs typeface="Arial"/>
                <a:sym typeface="Arial"/>
              </a:rPr>
              <a:t>and</a:t>
            </a:r>
            <a:r>
              <a:rPr lang="hr-HR" sz="1800" b="0" i="0" u="none" strike="noStrike" cap="none" baseline="0" dirty="0">
                <a:latin typeface="Arial"/>
                <a:ea typeface="Arial"/>
                <a:cs typeface="Arial"/>
                <a:sym typeface="Arial"/>
              </a:rPr>
              <a:t> FSH-HP (13 </a:t>
            </a:r>
            <a:r>
              <a:rPr lang="hr-HR" sz="1800" b="0" i="0" u="none" strike="noStrike" cap="none" baseline="0" dirty="0" err="1">
                <a:latin typeface="Arial"/>
                <a:ea typeface="Arial"/>
                <a:cs typeface="Arial"/>
                <a:sym typeface="Arial"/>
              </a:rPr>
              <a:t>trials</a:t>
            </a:r>
            <a:r>
              <a:rPr lang="hr-HR" sz="1800" b="0" i="0" u="none" strike="noStrike" cap="none" baseline="0" dirty="0">
                <a:latin typeface="Arial"/>
                <a:ea typeface="Arial"/>
                <a:cs typeface="Arial"/>
                <a:sym typeface="Arial"/>
              </a:rPr>
              <a:t>, N=2712; </a:t>
            </a:r>
            <a:r>
              <a:rPr lang="hr-HR" sz="1800" b="0" i="0" u="none" strike="noStrike" cap="none" baseline="0" dirty="0" err="1">
                <a:latin typeface="Arial"/>
                <a:ea typeface="Arial"/>
                <a:cs typeface="Arial"/>
                <a:sym typeface="Arial"/>
              </a:rPr>
              <a:t>Analysis</a:t>
            </a:r>
            <a:r>
              <a:rPr lang="hr-HR" sz="1800" b="0" i="0" u="none" strike="noStrike" cap="none" baseline="0" dirty="0">
                <a:latin typeface="Arial"/>
                <a:ea typeface="Arial"/>
                <a:cs typeface="Arial"/>
                <a:sym typeface="Arial"/>
              </a:rPr>
              <a:t> 1.1. OR 1.03, 95% CI 0.86 to 1.22; I2 </a:t>
            </a:r>
            <a:r>
              <a:rPr lang="hr-HR" sz="1800" b="0" i="0" u="none" strike="noStrike" cap="none" baseline="0" dirty="0" err="1">
                <a:latin typeface="Arial"/>
                <a:ea typeface="Arial"/>
                <a:cs typeface="Arial"/>
                <a:sym typeface="Arial"/>
              </a:rPr>
              <a:t>of</a:t>
            </a:r>
            <a:r>
              <a:rPr lang="hr-HR" sz="1800" b="0" i="0" u="none" strike="noStrike" cap="none" baseline="0" dirty="0">
                <a:latin typeface="Arial"/>
                <a:ea typeface="Arial"/>
                <a:cs typeface="Arial"/>
                <a:sym typeface="Arial"/>
              </a:rPr>
              <a:t> 0%).</a:t>
            </a:r>
          </a:p>
        </p:txBody>
      </p:sp>
      <p:sp>
        <p:nvSpPr>
          <p:cNvPr id="1914" name="Shape 19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144675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Shape 19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23" name="Shape 19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There was no evidence of a statistically signiﬁcant difference in live birth between rFSH and urinary gonadotrophins for any of</a:t>
            </a:r>
          </a:p>
          <a:p>
            <a:pPr>
              <a:spcBef>
                <a:spcPts val="0"/>
              </a:spcBef>
              <a:buNone/>
            </a:pPr>
            <a:r>
              <a:rPr lang="hr-HR" sz="1800" b="0" i="0" u="none" strike="noStrike" cap="none" baseline="0">
                <a:latin typeface="Arial"/>
                <a:ea typeface="Arial"/>
                <a:cs typeface="Arial"/>
                <a:sym typeface="Arial"/>
              </a:rPr>
              <a:t>the down regulation protocols (antagonist protocol, 1 trial, N= 280; Analysis 1.2; OR 0.88, 95% CI 0.53 to 1.45), (long GnRHa</a:t>
            </a:r>
          </a:p>
          <a:p>
            <a:pPr>
              <a:spcBef>
                <a:spcPts val="0"/>
              </a:spcBef>
              <a:buNone/>
            </a:pPr>
            <a:r>
              <a:rPr lang="hr-HR" sz="1800" b="0" i="0" u="none" strike="noStrike" cap="none" baseline="0">
                <a:latin typeface="Arial"/>
                <a:ea typeface="Arial"/>
                <a:cs typeface="Arial"/>
                <a:sym typeface="Arial"/>
              </a:rPr>
              <a:t>protocol, 22 trials, N=6437; OR 0.98, 95% CI 0.87 to 1.10; Analysis 1.2), (short GnRHa protocol,3 trials, N=402; Analysis</a:t>
            </a:r>
          </a:p>
          <a:p>
            <a:pPr>
              <a:spcBef>
                <a:spcPts val="0"/>
              </a:spcBef>
              <a:buNone/>
            </a:pPr>
            <a:r>
              <a:rPr lang="hr-HR" sz="1800" b="0" i="0" u="none" strike="noStrike" cap="none" baseline="0">
                <a:latin typeface="Arial"/>
                <a:ea typeface="Arial"/>
                <a:cs typeface="Arial"/>
                <a:sym typeface="Arial"/>
              </a:rPr>
              <a:t>1.2; OR 0.84, 95% CI 0.54 to 1.31), (no down regulation, 2 trials, N=220; Analysis 1.2; OR 1.17, 95% CI 0.62 to 2.20 ). There was no indication of statistical heterogeneity ( I2 of 0%).</a:t>
            </a:r>
          </a:p>
        </p:txBody>
      </p:sp>
      <p:sp>
        <p:nvSpPr>
          <p:cNvPr id="1924" name="Shape 19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1315032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Shape 19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33" name="Shape 19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Of the 28 trials with data on live births the outcome of frozen- thawed cycles was known for only three trials (for the correspond-ing forest plot see Figure 8). There was no evidence of a statistically signiﬁcant difference between rFSH and urinary gonadotrophins for live births after fresh cycles (25 trials, N=4952; Analysis 1.3; OR 0.97, 95% CI 0.85 to 1.11) and for cumulative live birth rate after fresh and frozen-thawed cycles (3 trials, N=2387; Analysis 1.3; OR 1.01, 95% CI 0.84 to 1.22). There was no indication of statistical heterogeneity ( I2 of 0%).</a:t>
            </a:r>
          </a:p>
        </p:txBody>
      </p:sp>
      <p:sp>
        <p:nvSpPr>
          <p:cNvPr id="1934" name="Shape 19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2795150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Shape 19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43" name="Shape 19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Of the 28 trials with data on live births six trials were sponsored by Serono, three trials were sponsored by Organon - now MSD, six trials were sponsored by Ferring, one trials was sponsored by IBSA, 11 trials were not sponsored by a pharmaceutical company and for one trial sponsoring was unknown (for the corresponding forest plot see Figure 9).</a:t>
            </a:r>
          </a:p>
          <a:p>
            <a:pPr>
              <a:spcBef>
                <a:spcPts val="0"/>
              </a:spcBef>
              <a:buNone/>
            </a:pPr>
            <a:endParaRPr sz="1800" b="0" i="0" u="none" strike="noStrike" cap="none" baseline="0">
              <a:latin typeface="Arial"/>
              <a:ea typeface="Arial"/>
              <a:cs typeface="Arial"/>
              <a:sym typeface="Arial"/>
            </a:endParaRPr>
          </a:p>
          <a:p>
            <a:pPr>
              <a:spcBef>
                <a:spcPts val="0"/>
              </a:spcBef>
              <a:buNone/>
            </a:pPr>
            <a:r>
              <a:rPr lang="hr-HR" sz="1800" b="0" i="0" u="none" strike="noStrike" cap="none" baseline="0">
                <a:latin typeface="Arial"/>
                <a:ea typeface="Arial"/>
                <a:cs typeface="Arial"/>
                <a:sym typeface="Arial"/>
              </a:rPr>
              <a:t>There was no evidence of a statistically signiﬁcant difference in live births between rFSH and urinary gonadotrophins for the trials sponsored by Serono (6 trials, N=1410; Analysis 1.4; OR 1.25, 95% CI 0.97 to 1.61), the trials sponsored by Organon (3 tri- als, N=1215; Analysis 1.4; OR 1.28, 95% CI 0.96 to 1.71), the trial sponsored by IBSA (1 trials N=152; Analysis 1.4; OR 1.00, 95% CI 0.52 to 1.92), and the non-sponsored trials (11 trials, N=1635; Analysis 1.4; OR 0.87, 95% CI 0.70 to 1.09). However, there were signiﬁcantly fewer live births after rFSH as compared to urinary gonadotrophins for the trials sponsored by Ferring (6 trials, N=2817; Analysis 1.4; OR 0.83, 95% CI 0.69 to 0.98). To evaluate whether this is a pharmaceutical effect or really a result from the interventions done an additional unplanned sub analysis was performed (see last results section Extra unplanned analysis). There was no indication of statistical heterogeneity for any of these grouped comparisons (I2 was 0%).</a:t>
            </a:r>
          </a:p>
        </p:txBody>
      </p:sp>
      <p:sp>
        <p:nvSpPr>
          <p:cNvPr id="1944" name="Shape 19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3439288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Shape 19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53" name="Shape 19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There was no evidence of a statistically signiﬁcant difference in the primary safety outcome OHSS for rFSH versus urinary gonadotrophins (32 trials, N=7740; Analysis 1.5; OR 1.18, 95% CI 0.86 to 1.61; I2 of 0%). This means that for a typical rate of 2% OHSS using urinary gonadotrophins, use of rFSH instead would be expected to result in an OHSS rate between 1.7% and 3.2% OHSS. There was no indication for statistical heterogeneity. Visual inspection of the forest plot showed that the OR and 95%CI of the individual trials overlapped and the I2 was 0%.</a:t>
            </a:r>
          </a:p>
        </p:txBody>
      </p:sp>
      <p:sp>
        <p:nvSpPr>
          <p:cNvPr id="1954" name="Shape 19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2475916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Shape 19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63" name="Shape 19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There was no evidence of a statistically signiﬁcant difference in OHSS between rFSH and urinary gonadotrophins for any of the down regulation protocols (antagonist protocol, N=280; Analysis 1.6; OR 1.00, 95% CI 0.14 to 7.17), (long GnRHa protocol, N=7092; Analysis 1.6; OR 1.18, 95% CI 0.86 to 1.62), (short GnRHa protocol, N=148; Analysis 1.6; OR not estimable due to lack of OHSS cases), (no down regulation, N=220; OR not estimable due to  lack of OHSS cases). There was no indication for statistical heterogeneity for any of these grouped comparisons</a:t>
            </a:r>
          </a:p>
        </p:txBody>
      </p:sp>
      <p:sp>
        <p:nvSpPr>
          <p:cNvPr id="1964" name="Shape 19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178383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
        <p:cNvGrpSpPr/>
        <p:nvPr/>
      </p:nvGrpSpPr>
      <p:grpSpPr>
        <a:xfrm>
          <a:off x="0" y="0"/>
          <a:ext cx="0" cy="0"/>
          <a:chOff x="0" y="0"/>
          <a:chExt cx="0" cy="0"/>
        </a:xfrm>
      </p:grpSpPr>
      <p:sp>
        <p:nvSpPr>
          <p:cNvPr id="1972" name="Shape 19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73" name="Shape 19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There was more OHSS in the rFSH group as compared to urinary gonadotrophins in studies sponsored by Serono (7 trials, N=</a:t>
            </a:r>
          </a:p>
          <a:p>
            <a:pPr>
              <a:spcBef>
                <a:spcPts val="0"/>
              </a:spcBef>
              <a:buNone/>
            </a:pPr>
            <a:r>
              <a:rPr lang="hr-HR" sz="1800" b="0" i="0" u="none" strike="noStrike" cap="none" baseline="0">
                <a:latin typeface="Arial"/>
                <a:ea typeface="Arial"/>
                <a:cs typeface="Arial"/>
                <a:sym typeface="Arial"/>
              </a:rPr>
              <a:t>1480; Analysis 1.7; OR 2.08, 95% CI 1.13 to 3.83). There was no evidence of a statistically signiﬁcant difference in OHSS between rFSH and urinary gonadotrophins for the trials sponsored by Organon (4 trials, N=1387; Analysis 1.7; OR 1.57, 95% CI 0.78 to 3.18), the trials sponsored by Ferring (6 trials, N=2817; Analysis 1.7; OR 0.93, 95% CI 0.54 to 1.59), the trials sponsored by IBSA (2 trials N=303; Analysis 1.7; OR 7.29, 95% CI 0.14 to 368), the sponsoring unknown trials (3 trials N=375; Analysis 1.7; OR 0.51, 95% CI 0.17 to 1.53) and the non-sponsored trials (10 trials, N=1381; Analysis 1.7; OR 0.66, 95% CI 0.27 to 1.61). There was no indication for statistical heterogeneity for any of these grouped comparisons (I2 was 0%). </a:t>
            </a:r>
          </a:p>
        </p:txBody>
      </p:sp>
      <p:sp>
        <p:nvSpPr>
          <p:cNvPr id="1974" name="Shape 19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287369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Shape 19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83" name="Shape 19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There was no evidence of a statistically signiﬁcant difference in the clinical pregnancy rate (41 trials, N=9482; Analysis 1.8; OR 0.99, 95% CI 0.91 to 1.09) for rFSH versus urinary gonadotrophins. This means that for a typical clinical pregnancy rate of 28% using urinary gonadotrophins, use of rFSH instead would be expected to result in a clinical pregnancy rate between 26% and 30%. There was no indication of statistical heterogeneity. Visual inspection of the forest plot showed that the OR and 95%CI of the individual trials overlapped and the I2 was 0%.</a:t>
            </a:r>
          </a:p>
          <a:p>
            <a:pPr>
              <a:spcBef>
                <a:spcPts val="0"/>
              </a:spcBef>
              <a:buNone/>
            </a:pPr>
            <a:endParaRPr sz="1800" b="0" i="0" u="none" strike="noStrike" cap="none" baseline="0">
              <a:latin typeface="Arial"/>
              <a:ea typeface="Arial"/>
              <a:cs typeface="Arial"/>
              <a:sym typeface="Arial"/>
            </a:endParaRPr>
          </a:p>
          <a:p>
            <a:pPr>
              <a:spcBef>
                <a:spcPts val="0"/>
              </a:spcBef>
              <a:buNone/>
            </a:pPr>
            <a:r>
              <a:rPr lang="hr-HR" sz="1800" b="0" i="0" u="none" strike="noStrike" cap="none" baseline="0">
                <a:latin typeface="Arial"/>
                <a:ea typeface="Arial"/>
                <a:cs typeface="Arial"/>
                <a:sym typeface="Arial"/>
              </a:rPr>
              <a:t>There were signiﬁcantly fewer clinical pregnancies after rFSH as compared to HMG/HP-HMG (OR 0.85, 95% CI 0.74 to 0.99; I2 of 0%; 12 trials, N=3775; Analysis 1.8). This means that for a typical clinical pregnancy rate of 28% using HMG/HP-HMG, use of rFSH instead would be expected to result in a clinical pregnancy rate between 23% and 28%. There were signiﬁcantly more clinical pregnancies after rFSH as compared to FSH-P (OR 1.27, 95% CI 1.01 to 1.60; I2 of 0%; 7 trials, N=1560; Analysis 1.8 ). This means that for a typical clinical pregnancy rate of 28% using FSH-P, use of rFSH instead would be expected to result in a clinical pregnancy rate between 28% and 40%.There was no evidence of a statistically signiﬁcant difference in clinical pregnancy  rate between rFSH and FSH-P (23 trials, N=4147; Analysis 1.8; OR 1.05, 95% CI 0.91 to 1.20; I2 of 0%).</a:t>
            </a:r>
          </a:p>
        </p:txBody>
      </p:sp>
      <p:sp>
        <p:nvSpPr>
          <p:cNvPr id="1984" name="Shape 19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88673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dirty="0">
              <a:latin typeface="Arial"/>
              <a:ea typeface="Arial"/>
              <a:cs typeface="Arial"/>
              <a:sym typeface="Arial"/>
            </a:endParaRPr>
          </a:p>
        </p:txBody>
      </p:sp>
    </p:spTree>
    <p:extLst>
      <p:ext uri="{BB962C8B-B14F-4D97-AF65-F5344CB8AC3E}">
        <p14:creationId xmlns:p14="http://schemas.microsoft.com/office/powerpoint/2010/main" val="3641718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Shape 19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93" name="Shape 19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There was no evidence of a statistically signiﬁcant difference in clinical pregnancy rate between rFSH and urinary gonadotrophins for any of the down regulation protocols (antagonist protocol, N= 280; Analysis 1.9; OR 0.89, 95% CI 0.55 to 1.43), (long GnRHa protocol, N=7718; Analysis 1.9; OR 1.00, 95% CI 0.90 to 1.11), (short GnRHa protocol, N=980; Analysis 1.9; OR 0.92, 95% CI 0.70 to 1.21), (no down regulation, N=504; Analysis 1.9; OR 1.23, 95% CI 0.77 to 1.97). There was no indication of any statistical heterogeneity of these grouped comparisons (I2 was 0%)</a:t>
            </a:r>
          </a:p>
        </p:txBody>
      </p:sp>
      <p:sp>
        <p:nvSpPr>
          <p:cNvPr id="1994" name="Shape 19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741225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1"/>
        <p:cNvGrpSpPr/>
        <p:nvPr/>
      </p:nvGrpSpPr>
      <p:grpSpPr>
        <a:xfrm>
          <a:off x="0" y="0"/>
          <a:ext cx="0" cy="0"/>
          <a:chOff x="0" y="0"/>
          <a:chExt cx="0" cy="0"/>
        </a:xfrm>
      </p:grpSpPr>
      <p:sp>
        <p:nvSpPr>
          <p:cNvPr id="2002" name="Shape 20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03" name="Shape 20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Of the 41 trials with data on clinical pregnancies the outcome of frozen-thawed cycles was known for only two trials (for the</a:t>
            </a:r>
          </a:p>
          <a:p>
            <a:pPr>
              <a:spcBef>
                <a:spcPts val="0"/>
              </a:spcBef>
              <a:buNone/>
            </a:pPr>
            <a:r>
              <a:rPr lang="hr-HR" sz="1800" b="0" i="0" u="none" strike="noStrike" cap="none" baseline="0">
                <a:latin typeface="Arial"/>
                <a:ea typeface="Arial"/>
                <a:cs typeface="Arial"/>
                <a:sym typeface="Arial"/>
              </a:rPr>
              <a:t>corresponding forest plot see Figure 15). There was no evidence of a statistically signiﬁcant difference between rFSH and urinary</a:t>
            </a:r>
          </a:p>
          <a:p>
            <a:pPr>
              <a:spcBef>
                <a:spcPts val="0"/>
              </a:spcBef>
              <a:buNone/>
            </a:pPr>
            <a:r>
              <a:rPr lang="hr-HR" sz="1800" b="0" i="0" u="none" strike="noStrike" cap="none" baseline="0">
                <a:latin typeface="Arial"/>
                <a:ea typeface="Arial"/>
                <a:cs typeface="Arial"/>
                <a:sym typeface="Arial"/>
              </a:rPr>
              <a:t>gonadotrophins for clinical pregnancy rate after fresh cycles (39 trials, N=8744; Analysis 1.10; OR 0.97, 95% CI 0.88 to 1.07)</a:t>
            </a:r>
          </a:p>
          <a:p>
            <a:pPr>
              <a:spcBef>
                <a:spcPts val="0"/>
              </a:spcBef>
              <a:buNone/>
            </a:pPr>
            <a:r>
              <a:rPr lang="hr-HR" sz="1800" b="0" i="0" u="none" strike="noStrike" cap="none" baseline="0">
                <a:latin typeface="Arial"/>
                <a:ea typeface="Arial"/>
                <a:cs typeface="Arial"/>
                <a:sym typeface="Arial"/>
              </a:rPr>
              <a:t>and for cumulative clinical pregnancy rate after fresh and frozen- thawed cycles (2 trials, N=1656; Analysis 1.10; OR 1.16, 95% CI 0.93 to 1.44). There was no indication of statistical heterogeneity ( I2 of 0%).</a:t>
            </a:r>
          </a:p>
        </p:txBody>
      </p:sp>
      <p:sp>
        <p:nvSpPr>
          <p:cNvPr id="2004" name="Shape 20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3907705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1"/>
        <p:cNvGrpSpPr/>
        <p:nvPr/>
      </p:nvGrpSpPr>
      <p:grpSpPr>
        <a:xfrm>
          <a:off x="0" y="0"/>
          <a:ext cx="0" cy="0"/>
          <a:chOff x="0" y="0"/>
          <a:chExt cx="0" cy="0"/>
        </a:xfrm>
      </p:grpSpPr>
      <p:sp>
        <p:nvSpPr>
          <p:cNvPr id="2012" name="Shape 20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13" name="Shape 20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There was no evidence of a statistically signiﬁcant difference in</a:t>
            </a:r>
          </a:p>
          <a:p>
            <a:pPr>
              <a:spcBef>
                <a:spcPts val="0"/>
              </a:spcBef>
              <a:buNone/>
            </a:pPr>
            <a:r>
              <a:rPr lang="hr-HR" sz="1800" b="0" i="0" u="none" strike="noStrike" cap="none" baseline="0">
                <a:latin typeface="Arial"/>
                <a:ea typeface="Arial"/>
                <a:cs typeface="Arial"/>
                <a:sym typeface="Arial"/>
              </a:rPr>
              <a:t>clinical pregnancy rate between rFSH and urinary gonadotrophins</a:t>
            </a:r>
          </a:p>
          <a:p>
            <a:pPr>
              <a:spcBef>
                <a:spcPts val="0"/>
              </a:spcBef>
              <a:buNone/>
            </a:pPr>
            <a:r>
              <a:rPr lang="hr-HR" sz="1800" b="0" i="0" u="none" strike="noStrike" cap="none" baseline="0">
                <a:latin typeface="Arial"/>
                <a:ea typeface="Arial"/>
                <a:cs typeface="Arial"/>
                <a:sym typeface="Arial"/>
              </a:rPr>
              <a:t>for the trials sponsored by Sereno (9 trials, N=1658; Analysis 1.11;</a:t>
            </a:r>
          </a:p>
          <a:p>
            <a:pPr>
              <a:spcBef>
                <a:spcPts val="0"/>
              </a:spcBef>
              <a:buNone/>
            </a:pPr>
            <a:r>
              <a:rPr lang="hr-HR" sz="1800" b="0" i="0" u="none" strike="noStrike" cap="none" baseline="0">
                <a:latin typeface="Arial"/>
                <a:ea typeface="Arial"/>
                <a:cs typeface="Arial"/>
                <a:sym typeface="Arial"/>
              </a:rPr>
              <a:t>OR 1.16, 95% CI 0.93 to 1.45), the trials sponsored by Organon</a:t>
            </a:r>
          </a:p>
          <a:p>
            <a:pPr>
              <a:spcBef>
                <a:spcPts val="0"/>
              </a:spcBef>
              <a:buNone/>
            </a:pPr>
            <a:r>
              <a:rPr lang="hr-HR" sz="1800" b="0" i="0" u="none" strike="noStrike" cap="none" baseline="0">
                <a:latin typeface="Arial"/>
                <a:ea typeface="Arial"/>
                <a:cs typeface="Arial"/>
                <a:sym typeface="Arial"/>
              </a:rPr>
              <a:t>(4 trials, N=1384; OR 1.21, 95% CI 0.95 to 1.54), the trials</a:t>
            </a:r>
          </a:p>
          <a:p>
            <a:pPr>
              <a:spcBef>
                <a:spcPts val="0"/>
              </a:spcBef>
              <a:buNone/>
            </a:pPr>
            <a:r>
              <a:rPr lang="hr-HR" sz="1800" b="0" i="0" u="none" strike="noStrike" cap="none" baseline="0">
                <a:latin typeface="Arial"/>
                <a:ea typeface="Arial"/>
                <a:cs typeface="Arial"/>
                <a:sym typeface="Arial"/>
              </a:rPr>
              <a:t>sponsored by IBSA (2 trials, N=303; Analysis 1.11; OR 0.88,</a:t>
            </a:r>
          </a:p>
          <a:p>
            <a:pPr>
              <a:spcBef>
                <a:spcPts val="0"/>
              </a:spcBef>
              <a:buNone/>
            </a:pPr>
            <a:r>
              <a:rPr lang="hr-HR" sz="1800" b="0" i="0" u="none" strike="noStrike" cap="none" baseline="0">
                <a:latin typeface="Arial"/>
                <a:ea typeface="Arial"/>
                <a:cs typeface="Arial"/>
                <a:sym typeface="Arial"/>
              </a:rPr>
              <a:t>95% CI 0.55 to 1.42), and the non-sponsored trials (12 trials, N=</a:t>
            </a:r>
          </a:p>
          <a:p>
            <a:pPr>
              <a:spcBef>
                <a:spcPts val="0"/>
              </a:spcBef>
              <a:buNone/>
            </a:pPr>
            <a:r>
              <a:rPr lang="hr-HR" sz="1800" b="0" i="0" u="none" strike="noStrike" cap="none" baseline="0">
                <a:latin typeface="Arial"/>
                <a:ea typeface="Arial"/>
                <a:cs typeface="Arial"/>
                <a:sym typeface="Arial"/>
              </a:rPr>
              <a:t>1776; Analysis 1.11; OR 0.90, 95% CI 0.73 to 1.10). However,</a:t>
            </a:r>
          </a:p>
          <a:p>
            <a:pPr>
              <a:spcBef>
                <a:spcPts val="0"/>
              </a:spcBef>
              <a:buNone/>
            </a:pPr>
            <a:r>
              <a:rPr lang="hr-HR" sz="1800" b="0" i="0" u="none" strike="noStrike" cap="none" baseline="0">
                <a:latin typeface="Arial"/>
                <a:ea typeface="Arial"/>
                <a:cs typeface="Arial"/>
                <a:sym typeface="Arial"/>
              </a:rPr>
              <a:t>there were borderline signiﬁcantly fewer live births after rFSH as</a:t>
            </a:r>
          </a:p>
          <a:p>
            <a:pPr>
              <a:spcBef>
                <a:spcPts val="0"/>
              </a:spcBef>
              <a:buNone/>
            </a:pPr>
            <a:r>
              <a:rPr lang="hr-HR" sz="1800" b="0" i="0" u="none" strike="noStrike" cap="none" baseline="0">
                <a:latin typeface="Arial"/>
                <a:ea typeface="Arial"/>
                <a:cs typeface="Arial"/>
                <a:sym typeface="Arial"/>
              </a:rPr>
              <a:t>compared to urinary gonadotrophins for the trials sponsored by</a:t>
            </a:r>
          </a:p>
          <a:p>
            <a:pPr>
              <a:spcBef>
                <a:spcPts val="0"/>
              </a:spcBef>
              <a:buNone/>
            </a:pPr>
            <a:r>
              <a:rPr lang="hr-HR" sz="1800" b="0" i="0" u="none" strike="noStrike" cap="none" baseline="0">
                <a:latin typeface="Arial"/>
                <a:ea typeface="Arial"/>
                <a:cs typeface="Arial"/>
                <a:sym typeface="Arial"/>
              </a:rPr>
              <a:t>Ferring (6 trials, N=2817; Analysis 1.11; OR 0.84, 95% CI 0.71 to</a:t>
            </a:r>
          </a:p>
          <a:p>
            <a:pPr>
              <a:spcBef>
                <a:spcPts val="0"/>
              </a:spcBef>
              <a:buNone/>
            </a:pPr>
            <a:r>
              <a:rPr lang="hr-HR" sz="1800" b="0" i="0" u="none" strike="noStrike" cap="none" baseline="0">
                <a:latin typeface="Arial"/>
                <a:ea typeface="Arial"/>
                <a:cs typeface="Arial"/>
                <a:sym typeface="Arial"/>
              </a:rPr>
              <a:t>1.00). To evaluate whether this is a pharmaceutical effect or really</a:t>
            </a:r>
          </a:p>
          <a:p>
            <a:pPr>
              <a:spcBef>
                <a:spcPts val="0"/>
              </a:spcBef>
              <a:buNone/>
            </a:pPr>
            <a:r>
              <a:rPr lang="hr-HR" sz="1800" b="0" i="0" u="none" strike="noStrike" cap="none" baseline="0">
                <a:latin typeface="Arial"/>
                <a:ea typeface="Arial"/>
                <a:cs typeface="Arial"/>
                <a:sym typeface="Arial"/>
              </a:rPr>
              <a:t>a result from the interventions done an additional unplanned sub</a:t>
            </a:r>
          </a:p>
          <a:p>
            <a:pPr>
              <a:spcBef>
                <a:spcPts val="0"/>
              </a:spcBef>
              <a:buNone/>
            </a:pPr>
            <a:r>
              <a:rPr lang="hr-HR" sz="1800" b="0" i="0" u="none" strike="noStrike" cap="none" baseline="0">
                <a:latin typeface="Arial"/>
                <a:ea typeface="Arial"/>
                <a:cs typeface="Arial"/>
                <a:sym typeface="Arial"/>
              </a:rPr>
              <a:t>analysis was performed (see last results section Extra unplanned</a:t>
            </a:r>
          </a:p>
          <a:p>
            <a:pPr>
              <a:spcBef>
                <a:spcPts val="0"/>
              </a:spcBef>
              <a:buNone/>
            </a:pPr>
            <a:r>
              <a:rPr lang="hr-HR" sz="1800" b="0" i="0" u="none" strike="noStrike" cap="none" baseline="0">
                <a:latin typeface="Arial"/>
                <a:ea typeface="Arial"/>
                <a:cs typeface="Arial"/>
                <a:sym typeface="Arial"/>
              </a:rPr>
              <a:t>analysis) There was no indication of statistical heterogeneity for</a:t>
            </a:r>
          </a:p>
          <a:p>
            <a:pPr>
              <a:spcBef>
                <a:spcPts val="0"/>
              </a:spcBef>
              <a:buNone/>
            </a:pPr>
            <a:r>
              <a:rPr lang="hr-HR" sz="1800" b="0" i="0" u="none" strike="noStrike" cap="none" baseline="0">
                <a:latin typeface="Arial"/>
                <a:ea typeface="Arial"/>
                <a:cs typeface="Arial"/>
                <a:sym typeface="Arial"/>
              </a:rPr>
              <a:t>any of these grouped comparisons (I2 was 0%).</a:t>
            </a:r>
          </a:p>
        </p:txBody>
      </p:sp>
      <p:sp>
        <p:nvSpPr>
          <p:cNvPr id="2014" name="Shape 20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320486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Shape 20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3" name="Shape 20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There was no evidence of a statistically signiﬁcant difference in</a:t>
            </a:r>
          </a:p>
          <a:p>
            <a:pPr>
              <a:spcBef>
                <a:spcPts val="0"/>
              </a:spcBef>
              <a:buNone/>
            </a:pPr>
            <a:r>
              <a:rPr lang="hr-HR" sz="1800" b="0" i="0" u="none" strike="noStrike" cap="none" baseline="0">
                <a:latin typeface="Arial"/>
                <a:ea typeface="Arial"/>
                <a:cs typeface="Arial"/>
                <a:sym typeface="Arial"/>
              </a:rPr>
              <a:t>multiple pregnancy rate per woman (25 trials, N=6329; Analysis</a:t>
            </a:r>
          </a:p>
          <a:p>
            <a:pPr>
              <a:spcBef>
                <a:spcPts val="0"/>
              </a:spcBef>
              <a:buNone/>
            </a:pPr>
            <a:r>
              <a:rPr lang="hr-HR" sz="1800" b="0" i="0" u="none" strike="noStrike" cap="none" baseline="0">
                <a:latin typeface="Arial"/>
                <a:ea typeface="Arial"/>
                <a:cs typeface="Arial"/>
                <a:sym typeface="Arial"/>
              </a:rPr>
              <a:t>1.12; OR 0.91, 95% CI 0.76 to1.09) for rFSH versus urinary</a:t>
            </a:r>
          </a:p>
          <a:p>
            <a:pPr>
              <a:spcBef>
                <a:spcPts val="0"/>
              </a:spcBef>
              <a:buNone/>
            </a:pPr>
            <a:r>
              <a:rPr lang="hr-HR" sz="1800" b="0" i="0" u="none" strike="noStrike" cap="none" baseline="0">
                <a:latin typeface="Arial"/>
                <a:ea typeface="Arial"/>
                <a:cs typeface="Arial"/>
                <a:sym typeface="Arial"/>
              </a:rPr>
              <a:t>gonadotrophins (for the corresponding forest plot see Figure 17),</a:t>
            </a:r>
          </a:p>
          <a:p>
            <a:pPr>
              <a:spcBef>
                <a:spcPts val="0"/>
              </a:spcBef>
              <a:buNone/>
            </a:pPr>
            <a:r>
              <a:rPr lang="hr-HR" sz="1800" b="0" i="0" u="none" strike="noStrike" cap="none" baseline="0">
                <a:latin typeface="Arial"/>
                <a:ea typeface="Arial"/>
                <a:cs typeface="Arial"/>
                <a:sym typeface="Arial"/>
              </a:rPr>
              <a:t>nor for multiple pregnancy rate as expressed per clinical pregnancy</a:t>
            </a:r>
          </a:p>
          <a:p>
            <a:pPr>
              <a:spcBef>
                <a:spcPts val="0"/>
              </a:spcBef>
              <a:buNone/>
            </a:pPr>
            <a:r>
              <a:rPr lang="hr-HR" sz="1800" b="0" i="0" u="none" strike="noStrike" cap="none" baseline="0">
                <a:latin typeface="Arial"/>
                <a:ea typeface="Arial"/>
                <a:cs typeface="Arial"/>
                <a:sym typeface="Arial"/>
              </a:rPr>
              <a:t>(25 trials, N=6329; Analysis 1.13; OR 0.96, 95% CI 0.78 to 1.18)</a:t>
            </a:r>
          </a:p>
          <a:p>
            <a:pPr>
              <a:spcBef>
                <a:spcPts val="0"/>
              </a:spcBef>
              <a:buNone/>
            </a:pPr>
            <a:r>
              <a:rPr lang="hr-HR" sz="1800" b="0" i="0" u="none" strike="noStrike" cap="none" baseline="0">
                <a:latin typeface="Arial"/>
                <a:ea typeface="Arial"/>
                <a:cs typeface="Arial"/>
                <a:sym typeface="Arial"/>
              </a:rPr>
              <a:t>(for the corresponding forest plot see Figure 18). For both multiple</a:t>
            </a:r>
          </a:p>
          <a:p>
            <a:pPr>
              <a:spcBef>
                <a:spcPts val="0"/>
              </a:spcBef>
              <a:buNone/>
            </a:pPr>
            <a:r>
              <a:rPr lang="hr-HR" sz="1800" b="0" i="0" u="none" strike="noStrike" cap="none" baseline="0">
                <a:latin typeface="Arial"/>
                <a:ea typeface="Arial"/>
                <a:cs typeface="Arial"/>
                <a:sym typeface="Arial"/>
              </a:rPr>
              <a:t>pregnancy outcomes the I2 was 0%.</a:t>
            </a:r>
          </a:p>
        </p:txBody>
      </p:sp>
      <p:sp>
        <p:nvSpPr>
          <p:cNvPr id="2024" name="Shape 20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1360953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Shape 20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33" name="Shape 20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There was no evidence of a statistically signiﬁcant difference in</a:t>
            </a:r>
          </a:p>
          <a:p>
            <a:pPr>
              <a:spcBef>
                <a:spcPts val="0"/>
              </a:spcBef>
              <a:buNone/>
            </a:pPr>
            <a:r>
              <a:rPr lang="hr-HR" sz="1800" b="0" i="0" u="none" strike="noStrike" cap="none" baseline="0">
                <a:latin typeface="Arial"/>
                <a:ea typeface="Arial"/>
                <a:cs typeface="Arial"/>
                <a:sym typeface="Arial"/>
              </a:rPr>
              <a:t>multiple pregnancy rate per woman (25 trials, N=6329; Analysis</a:t>
            </a:r>
          </a:p>
          <a:p>
            <a:pPr>
              <a:spcBef>
                <a:spcPts val="0"/>
              </a:spcBef>
              <a:buNone/>
            </a:pPr>
            <a:r>
              <a:rPr lang="hr-HR" sz="1800" b="0" i="0" u="none" strike="noStrike" cap="none" baseline="0">
                <a:latin typeface="Arial"/>
                <a:ea typeface="Arial"/>
                <a:cs typeface="Arial"/>
                <a:sym typeface="Arial"/>
              </a:rPr>
              <a:t>1.12; OR 0.91, 95% CI 0.76 to1.09) for rFSH versus urinary</a:t>
            </a:r>
          </a:p>
          <a:p>
            <a:pPr>
              <a:spcBef>
                <a:spcPts val="0"/>
              </a:spcBef>
              <a:buNone/>
            </a:pPr>
            <a:r>
              <a:rPr lang="hr-HR" sz="1800" b="0" i="0" u="none" strike="noStrike" cap="none" baseline="0">
                <a:latin typeface="Arial"/>
                <a:ea typeface="Arial"/>
                <a:cs typeface="Arial"/>
                <a:sym typeface="Arial"/>
              </a:rPr>
              <a:t>gonadotrophins (for the corresponding forest plot see Figure 17),</a:t>
            </a:r>
          </a:p>
          <a:p>
            <a:pPr>
              <a:spcBef>
                <a:spcPts val="0"/>
              </a:spcBef>
              <a:buNone/>
            </a:pPr>
            <a:r>
              <a:rPr lang="hr-HR" sz="1800" b="0" i="0" u="none" strike="noStrike" cap="none" baseline="0">
                <a:latin typeface="Arial"/>
                <a:ea typeface="Arial"/>
                <a:cs typeface="Arial"/>
                <a:sym typeface="Arial"/>
              </a:rPr>
              <a:t>nor for multiple pregnancy rate as expressed per clinical pregnancy</a:t>
            </a:r>
          </a:p>
          <a:p>
            <a:pPr>
              <a:spcBef>
                <a:spcPts val="0"/>
              </a:spcBef>
              <a:buNone/>
            </a:pPr>
            <a:r>
              <a:rPr lang="hr-HR" sz="1800" b="0" i="0" u="none" strike="noStrike" cap="none" baseline="0">
                <a:latin typeface="Arial"/>
                <a:ea typeface="Arial"/>
                <a:cs typeface="Arial"/>
                <a:sym typeface="Arial"/>
              </a:rPr>
              <a:t>(25 trials, N=6329; Analysis 1.13; OR 0.96, 95% CI 0.78 to 1.18)</a:t>
            </a:r>
          </a:p>
          <a:p>
            <a:pPr>
              <a:spcBef>
                <a:spcPts val="0"/>
              </a:spcBef>
              <a:buNone/>
            </a:pPr>
            <a:r>
              <a:rPr lang="hr-HR" sz="1800" b="0" i="0" u="none" strike="noStrike" cap="none" baseline="0">
                <a:latin typeface="Arial"/>
                <a:ea typeface="Arial"/>
                <a:cs typeface="Arial"/>
                <a:sym typeface="Arial"/>
              </a:rPr>
              <a:t>(for the corresponding forest plot see Figure 18). For both multiple</a:t>
            </a:r>
          </a:p>
          <a:p>
            <a:pPr>
              <a:spcBef>
                <a:spcPts val="0"/>
              </a:spcBef>
              <a:buNone/>
            </a:pPr>
            <a:r>
              <a:rPr lang="hr-HR" sz="1800" b="0" i="0" u="none" strike="noStrike" cap="none" baseline="0">
                <a:latin typeface="Arial"/>
                <a:ea typeface="Arial"/>
                <a:cs typeface="Arial"/>
                <a:sym typeface="Arial"/>
              </a:rPr>
              <a:t>pregnancy outcomes the I2 was 0%.</a:t>
            </a:r>
          </a:p>
          <a:p>
            <a:pPr>
              <a:spcBef>
                <a:spcPts val="0"/>
              </a:spcBef>
              <a:buNone/>
            </a:pPr>
            <a:endParaRPr sz="1800" b="0" i="0" u="none" strike="noStrike" cap="none" baseline="0">
              <a:latin typeface="Arial"/>
              <a:ea typeface="Arial"/>
              <a:cs typeface="Arial"/>
              <a:sym typeface="Arial"/>
            </a:endParaRPr>
          </a:p>
        </p:txBody>
      </p:sp>
      <p:sp>
        <p:nvSpPr>
          <p:cNvPr id="2034" name="Shape 20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3319213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Shape 2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3" name="Shape 20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There was no evidence of a statistically signiﬁcant difference in</a:t>
            </a:r>
          </a:p>
          <a:p>
            <a:pPr>
              <a:spcBef>
                <a:spcPts val="0"/>
              </a:spcBef>
              <a:buNone/>
            </a:pPr>
            <a:r>
              <a:rPr lang="hr-HR" sz="1800" b="0" i="0" u="none" strike="noStrike" cap="none" baseline="0">
                <a:latin typeface="Arial"/>
                <a:ea typeface="Arial"/>
                <a:cs typeface="Arial"/>
                <a:sym typeface="Arial"/>
              </a:rPr>
              <a:t>miscarriage rate (30 trials, N=6663; Analysis 1.14; OR 1.16, 95%</a:t>
            </a:r>
          </a:p>
          <a:p>
            <a:pPr>
              <a:spcBef>
                <a:spcPts val="0"/>
              </a:spcBef>
              <a:buNone/>
            </a:pPr>
            <a:r>
              <a:rPr lang="hr-HR" sz="1800" b="0" i="0" u="none" strike="noStrike" cap="none" baseline="0">
                <a:latin typeface="Arial"/>
                <a:ea typeface="Arial"/>
                <a:cs typeface="Arial"/>
                <a:sym typeface="Arial"/>
              </a:rPr>
              <a:t>CI 0.95 to 1.47) with an I2 of 0 (for the corresponding forest plot</a:t>
            </a:r>
          </a:p>
          <a:p>
            <a:pPr>
              <a:spcBef>
                <a:spcPts val="0"/>
              </a:spcBef>
              <a:buNone/>
            </a:pPr>
            <a:r>
              <a:rPr lang="hr-HR" sz="1800" b="0" i="0" u="none" strike="noStrike" cap="none" baseline="0">
                <a:latin typeface="Arial"/>
                <a:ea typeface="Arial"/>
                <a:cs typeface="Arial"/>
                <a:sym typeface="Arial"/>
              </a:rPr>
              <a:t>see Figure 19 ).</a:t>
            </a:r>
          </a:p>
        </p:txBody>
      </p:sp>
      <p:sp>
        <p:nvSpPr>
          <p:cNvPr id="2044" name="Shape 20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1745522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1"/>
        <p:cNvGrpSpPr/>
        <p:nvPr/>
      </p:nvGrpSpPr>
      <p:grpSpPr>
        <a:xfrm>
          <a:off x="0" y="0"/>
          <a:ext cx="0" cy="0"/>
          <a:chOff x="0" y="0"/>
          <a:chExt cx="0" cy="0"/>
        </a:xfrm>
      </p:grpSpPr>
      <p:sp>
        <p:nvSpPr>
          <p:cNvPr id="2052" name="Shape 20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53" name="Shape 20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6413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Shape 20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60" name="Shape 20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dirty="0">
                <a:latin typeface="Arial"/>
                <a:ea typeface="Arial"/>
                <a:cs typeface="Arial"/>
                <a:sym typeface="Arial"/>
              </a:rPr>
              <a:t>I taman kad mislimo da smo pronašli rješenje naših dvojbi i da više ne moramo brinuti o tome koji ćemo lijek dalje koristiti</a:t>
            </a:r>
          </a:p>
        </p:txBody>
      </p:sp>
      <p:sp>
        <p:nvSpPr>
          <p:cNvPr id="2061" name="Shape 20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dirty="0"/>
              <a:t> </a:t>
            </a:r>
          </a:p>
        </p:txBody>
      </p:sp>
    </p:spTree>
    <p:extLst>
      <p:ext uri="{BB962C8B-B14F-4D97-AF65-F5344CB8AC3E}">
        <p14:creationId xmlns:p14="http://schemas.microsoft.com/office/powerpoint/2010/main" val="3930611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Shape 20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70" name="Shape 20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latin typeface="Arial"/>
              <a:ea typeface="Arial"/>
              <a:cs typeface="Arial"/>
              <a:sym typeface="Arial"/>
            </a:endParaRPr>
          </a:p>
        </p:txBody>
      </p:sp>
      <p:sp>
        <p:nvSpPr>
          <p:cNvPr id="2071" name="Shape 20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980557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7"/>
        <p:cNvGrpSpPr/>
        <p:nvPr/>
      </p:nvGrpSpPr>
      <p:grpSpPr>
        <a:xfrm>
          <a:off x="0" y="0"/>
          <a:ext cx="0" cy="0"/>
          <a:chOff x="0" y="0"/>
          <a:chExt cx="0" cy="0"/>
        </a:xfrm>
      </p:grpSpPr>
      <p:sp>
        <p:nvSpPr>
          <p:cNvPr id="2078" name="Shape 20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79" name="Shape 20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Mogućost preciznijeg doziranja je vrlo intrigantna mogućnost koja bi teoretski mogla smanjiti mogućnost OHSS-a ili odustajanja od postupka ALI COCHRANE POKAZAO DA NEMA RAZLIKE U NIJEDNOM OD TA 2 PARAMETRA. Dakle zgodna mogućnost ali da li nečemu služi ??????</a:t>
            </a:r>
          </a:p>
        </p:txBody>
      </p:sp>
      <p:sp>
        <p:nvSpPr>
          <p:cNvPr id="2080" name="Shape 20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90745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Shape 18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
        <p:nvSpPr>
          <p:cNvPr id="1810" name="Shape 1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1" name="Shape 18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latin typeface="Arial"/>
              <a:ea typeface="Arial"/>
              <a:cs typeface="Arial"/>
              <a:sym typeface="Arial"/>
            </a:endParaRPr>
          </a:p>
        </p:txBody>
      </p:sp>
    </p:spTree>
    <p:extLst>
      <p:ext uri="{BB962C8B-B14F-4D97-AF65-F5344CB8AC3E}">
        <p14:creationId xmlns:p14="http://schemas.microsoft.com/office/powerpoint/2010/main" val="576781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Shape 20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87" name="Shape 20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a:latin typeface="Arial"/>
                <a:ea typeface="Arial"/>
                <a:cs typeface="Arial"/>
                <a:sym typeface="Arial"/>
              </a:rPr>
              <a:t>Ako smo zaključili da između pojedinih lijekova nema velikih razlika u učinkovitosti odnosno da su razlike najviše u načinu primjene i zadovoljstvu pacijenata, pitanje cijene će imati veliku ulogu u izboru lijekova</a:t>
            </a:r>
          </a:p>
        </p:txBody>
      </p:sp>
      <p:sp>
        <p:nvSpPr>
          <p:cNvPr id="2088" name="Shape 20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2393230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3"/>
        <p:cNvGrpSpPr/>
        <p:nvPr/>
      </p:nvGrpSpPr>
      <p:grpSpPr>
        <a:xfrm>
          <a:off x="0" y="0"/>
          <a:ext cx="0" cy="0"/>
          <a:chOff x="0" y="0"/>
          <a:chExt cx="0" cy="0"/>
        </a:xfrm>
      </p:grpSpPr>
      <p:sp>
        <p:nvSpPr>
          <p:cNvPr id="2094" name="Shape 20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95" name="Shape 20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hr-HR" sz="1800" b="0" i="0" u="none" strike="noStrike" cap="none" baseline="0" dirty="0">
                <a:latin typeface="Arial"/>
                <a:ea typeface="Arial"/>
                <a:cs typeface="Arial"/>
                <a:sym typeface="Arial"/>
              </a:rPr>
              <a:t>Mislim da treba komentirati studiju na način da nije </a:t>
            </a:r>
            <a:r>
              <a:rPr lang="hr-HR" sz="1800" b="0" i="0" u="none" strike="noStrike" cap="none" baseline="0" dirty="0" err="1">
                <a:latin typeface="Arial"/>
                <a:ea typeface="Arial"/>
                <a:cs typeface="Arial"/>
                <a:sym typeface="Arial"/>
              </a:rPr>
              <a:t>randomizirana</a:t>
            </a:r>
            <a:r>
              <a:rPr lang="hr-HR" sz="1800" b="0" i="0" u="none" strike="noStrike" cap="none" baseline="0" dirty="0">
                <a:latin typeface="Arial"/>
                <a:ea typeface="Arial"/>
                <a:cs typeface="Arial"/>
                <a:sym typeface="Arial"/>
              </a:rPr>
              <a:t> i da zato nismo ni imali ambiciju računati eventualne statističke značajnosti pojedinih trendova. U tom kontekstu možemo tek komentirati određene trendove, i opći dojam da nema bitne razlike u rezultatima pojedinih grupa. Pitanje je samo da li to komentirati na kraju ili početku serije slajdova sa našim rezultatima. Možda bolje na kraju da pojasnimo </a:t>
            </a:r>
            <a:r>
              <a:rPr lang="hr-HR" sz="1800" b="0" i="0" u="none" strike="noStrike" cap="none" baseline="0" dirty="0" err="1">
                <a:latin typeface="Arial"/>
                <a:ea typeface="Arial"/>
                <a:cs typeface="Arial"/>
                <a:sym typeface="Arial"/>
              </a:rPr>
              <a:t>diskrepaciju</a:t>
            </a:r>
            <a:r>
              <a:rPr lang="hr-HR" sz="1800" b="0" i="0" u="none" strike="noStrike" cap="none" baseline="0" dirty="0">
                <a:latin typeface="Arial"/>
                <a:ea typeface="Arial"/>
                <a:cs typeface="Arial"/>
                <a:sym typeface="Arial"/>
              </a:rPr>
              <a:t> nekih naših podataka i ranije iznesenih u </a:t>
            </a:r>
            <a:r>
              <a:rPr lang="hr-HR" sz="1800" b="0" i="0" u="none" strike="noStrike" cap="none" baseline="0" dirty="0" err="1">
                <a:latin typeface="Arial"/>
                <a:ea typeface="Arial"/>
                <a:cs typeface="Arial"/>
                <a:sym typeface="Arial"/>
              </a:rPr>
              <a:t>Cochrane</a:t>
            </a:r>
            <a:r>
              <a:rPr lang="hr-HR" sz="1800" b="0" i="0" u="none" strike="noStrike" cap="none" baseline="0" dirty="0">
                <a:latin typeface="Arial"/>
                <a:ea typeface="Arial"/>
                <a:cs typeface="Arial"/>
                <a:sym typeface="Arial"/>
              </a:rPr>
              <a:t>-u</a:t>
            </a:r>
          </a:p>
        </p:txBody>
      </p:sp>
      <p:sp>
        <p:nvSpPr>
          <p:cNvPr id="2096" name="Shape 20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3249847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Shape 2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02" name="Shape 21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a:latin typeface="Arial"/>
              <a:ea typeface="Arial"/>
              <a:cs typeface="Arial"/>
              <a:sym typeface="Arial"/>
            </a:endParaRPr>
          </a:p>
        </p:txBody>
      </p:sp>
      <p:sp>
        <p:nvSpPr>
          <p:cNvPr id="2103" name="Shape 21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Tree>
    <p:extLst>
      <p:ext uri="{BB962C8B-B14F-4D97-AF65-F5344CB8AC3E}">
        <p14:creationId xmlns:p14="http://schemas.microsoft.com/office/powerpoint/2010/main" val="610209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7"/>
        <p:cNvGrpSpPr/>
        <p:nvPr/>
      </p:nvGrpSpPr>
      <p:grpSpPr>
        <a:xfrm>
          <a:off x="0" y="0"/>
          <a:ext cx="0" cy="0"/>
          <a:chOff x="0" y="0"/>
          <a:chExt cx="0" cy="0"/>
        </a:xfrm>
      </p:grpSpPr>
      <p:sp>
        <p:nvSpPr>
          <p:cNvPr id="2108" name="Shape 21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2109" name="Shape 2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165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3"/>
        <p:cNvGrpSpPr/>
        <p:nvPr/>
      </p:nvGrpSpPr>
      <p:grpSpPr>
        <a:xfrm>
          <a:off x="0" y="0"/>
          <a:ext cx="0" cy="0"/>
          <a:chOff x="0" y="0"/>
          <a:chExt cx="0" cy="0"/>
        </a:xfrm>
      </p:grpSpPr>
      <p:sp>
        <p:nvSpPr>
          <p:cNvPr id="2114" name="Shape 21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15" name="Shape 2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170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9"/>
        <p:cNvGrpSpPr/>
        <p:nvPr/>
      </p:nvGrpSpPr>
      <p:grpSpPr>
        <a:xfrm>
          <a:off x="0" y="0"/>
          <a:ext cx="0" cy="0"/>
          <a:chOff x="0" y="0"/>
          <a:chExt cx="0" cy="0"/>
        </a:xfrm>
      </p:grpSpPr>
      <p:sp>
        <p:nvSpPr>
          <p:cNvPr id="2120" name="Shape 21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21" name="Shape 2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675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Shape 21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27" name="Shape 2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205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Shape 2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33" name="Shape 2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214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Shape 2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39" name="Shape 2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47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Shape 18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
        <p:nvSpPr>
          <p:cNvPr id="1836" name="Shape 18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7" name="Shape 18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dirty="0">
              <a:latin typeface="Arial"/>
              <a:ea typeface="Arial"/>
              <a:cs typeface="Arial"/>
              <a:sym typeface="Arial"/>
            </a:endParaRPr>
          </a:p>
        </p:txBody>
      </p:sp>
    </p:spTree>
    <p:extLst>
      <p:ext uri="{BB962C8B-B14F-4D97-AF65-F5344CB8AC3E}">
        <p14:creationId xmlns:p14="http://schemas.microsoft.com/office/powerpoint/2010/main" val="365993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Shape 18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
        <p:nvSpPr>
          <p:cNvPr id="1847" name="Shape 18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48" name="Shape 18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latin typeface="Arial"/>
              <a:ea typeface="Arial"/>
              <a:cs typeface="Arial"/>
              <a:sym typeface="Arial"/>
            </a:endParaRPr>
          </a:p>
        </p:txBody>
      </p:sp>
    </p:spTree>
    <p:extLst>
      <p:ext uri="{BB962C8B-B14F-4D97-AF65-F5344CB8AC3E}">
        <p14:creationId xmlns:p14="http://schemas.microsoft.com/office/powerpoint/2010/main" val="275031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Shape 18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
        <p:nvSpPr>
          <p:cNvPr id="1860" name="Shape 18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61" name="Shape 18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latin typeface="Arial"/>
              <a:ea typeface="Arial"/>
              <a:cs typeface="Arial"/>
              <a:sym typeface="Arial"/>
            </a:endParaRPr>
          </a:p>
        </p:txBody>
      </p:sp>
    </p:spTree>
    <p:extLst>
      <p:ext uri="{BB962C8B-B14F-4D97-AF65-F5344CB8AC3E}">
        <p14:creationId xmlns:p14="http://schemas.microsoft.com/office/powerpoint/2010/main" val="106048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Shape 18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hr-HR"/>
              <a:t> </a:t>
            </a:r>
          </a:p>
        </p:txBody>
      </p:sp>
      <p:sp>
        <p:nvSpPr>
          <p:cNvPr id="1871" name="Shape 18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72" name="Shape 18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latin typeface="Arial"/>
              <a:ea typeface="Arial"/>
              <a:cs typeface="Arial"/>
              <a:sym typeface="Arial"/>
            </a:endParaRPr>
          </a:p>
        </p:txBody>
      </p:sp>
    </p:spTree>
    <p:extLst>
      <p:ext uri="{BB962C8B-B14F-4D97-AF65-F5344CB8AC3E}">
        <p14:creationId xmlns:p14="http://schemas.microsoft.com/office/powerpoint/2010/main" val="383323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Shape 18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78" name="Shape 18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6653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Shape 18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84" name="Shape 18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282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4709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76257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88021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24675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22724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66827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57449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63626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38946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10573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491114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21098091"/>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533400" y="990600"/>
            <a:ext cx="7543800" cy="2528977"/>
          </a:xfrm>
          <a:prstGeom prst="rect">
            <a:avLst/>
          </a:prstGeom>
          <a:noFill/>
          <a:ln>
            <a:noFill/>
          </a:ln>
          <a:effectLst>
            <a:glow rad="139700">
              <a:schemeClr val="accent2">
                <a:satMod val="175000"/>
                <a:alpha val="40000"/>
              </a:schemeClr>
            </a:glow>
          </a:effectLst>
        </p:spPr>
        <p:txBody>
          <a:bodyPr lIns="91425" tIns="45700" rIns="91425" bIns="45700" anchor="ctr" anchorCtr="0">
            <a:noAutofit/>
          </a:bodyPr>
          <a:lstStyle/>
          <a:p>
            <a:pPr marL="0" marR="0" lvl="0" indent="0" algn="ctr" rtl="0">
              <a:spcBef>
                <a:spcPts val="0"/>
              </a:spcBef>
              <a:spcAft>
                <a:spcPts val="0"/>
              </a:spcAft>
              <a:buSzPct val="25000"/>
              <a:buNone/>
            </a:pPr>
            <a:r>
              <a:rPr lang="hr-HR" sz="2800" b="1" i="0" u="none" strike="noStrike" baseline="0" dirty="0" smtClean="0">
                <a:ln/>
                <a:solidFill>
                  <a:schemeClr val="tx1">
                    <a:lumMod val="50000"/>
                    <a:lumOff val="50000"/>
                  </a:schemeClr>
                </a:solidFill>
                <a:effectLst>
                  <a:outerShdw blurRad="50800" dist="38100" dir="13500000" algn="br" rotWithShape="0">
                    <a:prstClr val="black">
                      <a:alpha val="40000"/>
                    </a:prstClr>
                  </a:outerShdw>
                </a:effectLst>
                <a:latin typeface="Arial"/>
                <a:ea typeface="Arial"/>
                <a:cs typeface="Arial"/>
                <a:sym typeface="Arial"/>
              </a:rPr>
              <a:t>USPOREDBA RAZLIČITIH LIJEKOVA ZA STIMULACIJU OVULACIJE I ISHOD MPO </a:t>
            </a:r>
            <a:endParaRPr lang="hr-HR" sz="2800" b="1" i="0" u="none" strike="noStrike" baseline="0" dirty="0">
              <a:ln/>
              <a:solidFill>
                <a:schemeClr val="tx1">
                  <a:lumMod val="50000"/>
                  <a:lumOff val="50000"/>
                </a:schemeClr>
              </a:solidFill>
              <a:effectLst>
                <a:outerShdw blurRad="50800" dist="38100" dir="13500000" algn="br" rotWithShape="0">
                  <a:prstClr val="black">
                    <a:alpha val="40000"/>
                  </a:prstClr>
                </a:outerShdw>
              </a:effectLst>
              <a:latin typeface="Arial"/>
              <a:ea typeface="Arial"/>
              <a:cs typeface="Arial"/>
              <a:sym typeface="Arial"/>
            </a:endParaRPr>
          </a:p>
        </p:txBody>
      </p:sp>
      <p:sp>
        <p:nvSpPr>
          <p:cNvPr id="104" name="Shape 104"/>
          <p:cNvSpPr txBox="1">
            <a:spLocks noGrp="1"/>
          </p:cNvSpPr>
          <p:nvPr>
            <p:ph type="subTitle" idx="1"/>
          </p:nvPr>
        </p:nvSpPr>
        <p:spPr>
          <a:xfrm>
            <a:off x="533400" y="4419600"/>
            <a:ext cx="80771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hr-HR" sz="2000" b="0" i="0" u="none" strike="noStrike" cap="none" baseline="0" dirty="0">
                <a:solidFill>
                  <a:schemeClr val="tx1">
                    <a:lumMod val="50000"/>
                    <a:lumOff val="50000"/>
                  </a:schemeClr>
                </a:solidFill>
                <a:latin typeface="Arial"/>
                <a:ea typeface="Arial"/>
                <a:cs typeface="Arial"/>
                <a:sym typeface="Arial"/>
              </a:rPr>
              <a:t>Krunoslav Kuna, Dejan </a:t>
            </a:r>
            <a:r>
              <a:rPr lang="hr-HR" sz="2000" b="0" i="0" u="none" strike="noStrike" cap="none" baseline="0" dirty="0" err="1">
                <a:solidFill>
                  <a:schemeClr val="tx1">
                    <a:lumMod val="50000"/>
                    <a:lumOff val="50000"/>
                  </a:schemeClr>
                </a:solidFill>
                <a:latin typeface="Arial"/>
                <a:ea typeface="Arial"/>
                <a:cs typeface="Arial"/>
                <a:sym typeface="Arial"/>
              </a:rPr>
              <a:t>Ljiljak</a:t>
            </a:r>
            <a:r>
              <a:rPr lang="hr-HR" sz="2000" b="0" i="0" u="none" strike="noStrike" cap="none" baseline="0" dirty="0">
                <a:solidFill>
                  <a:schemeClr val="tx1">
                    <a:lumMod val="50000"/>
                    <a:lumOff val="50000"/>
                  </a:schemeClr>
                </a:solidFill>
                <a:latin typeface="Arial"/>
                <a:ea typeface="Arial"/>
                <a:cs typeface="Arial"/>
                <a:sym typeface="Arial"/>
              </a:rPr>
              <a:t>, Jozo Tomić, </a:t>
            </a:r>
            <a:r>
              <a:rPr lang="hr-HR" sz="2000" b="0" i="0" u="sng" strike="noStrike" cap="none" baseline="0" dirty="0">
                <a:solidFill>
                  <a:schemeClr val="tx1">
                    <a:lumMod val="50000"/>
                    <a:lumOff val="50000"/>
                  </a:schemeClr>
                </a:solidFill>
                <a:latin typeface="Arial"/>
                <a:ea typeface="Arial"/>
                <a:cs typeface="Arial"/>
                <a:sym typeface="Arial"/>
              </a:rPr>
              <a:t>Ivan Bolanča</a:t>
            </a:r>
          </a:p>
          <a:p>
            <a:pPr marL="0" marR="0" lvl="0" indent="0" algn="ctr" rtl="0">
              <a:spcBef>
                <a:spcPts val="320"/>
              </a:spcBef>
              <a:spcAft>
                <a:spcPts val="0"/>
              </a:spcAft>
              <a:buClr>
                <a:schemeClr val="accent2"/>
              </a:buClr>
              <a:buSzPct val="25000"/>
              <a:buFont typeface="Arial"/>
              <a:buNone/>
            </a:pPr>
            <a:r>
              <a:rPr lang="hr-HR" sz="1600" b="0" i="0" u="none" strike="noStrike" cap="none" baseline="0" dirty="0" smtClean="0">
                <a:solidFill>
                  <a:schemeClr val="tx1">
                    <a:lumMod val="50000"/>
                    <a:lumOff val="50000"/>
                  </a:schemeClr>
                </a:solidFill>
                <a:latin typeface="Arial"/>
                <a:ea typeface="Arial"/>
                <a:cs typeface="Arial"/>
                <a:sym typeface="Arial"/>
              </a:rPr>
              <a:t>Klinika </a:t>
            </a:r>
            <a:r>
              <a:rPr lang="hr-HR" sz="1600" b="0" i="0" u="none" strike="noStrike" cap="none" baseline="0" dirty="0">
                <a:solidFill>
                  <a:schemeClr val="tx1">
                    <a:lumMod val="50000"/>
                    <a:lumOff val="50000"/>
                  </a:schemeClr>
                </a:solidFill>
                <a:latin typeface="Arial"/>
                <a:ea typeface="Arial"/>
                <a:cs typeface="Arial"/>
                <a:sym typeface="Arial"/>
              </a:rPr>
              <a:t>za </a:t>
            </a:r>
            <a:r>
              <a:rPr lang="hr-HR" sz="1600" b="0" i="0" u="none" strike="noStrike" cap="none" baseline="0" dirty="0" smtClean="0">
                <a:solidFill>
                  <a:schemeClr val="tx1">
                    <a:lumMod val="50000"/>
                    <a:lumOff val="50000"/>
                  </a:schemeClr>
                </a:solidFill>
                <a:latin typeface="Arial"/>
                <a:ea typeface="Arial"/>
                <a:cs typeface="Arial"/>
                <a:sym typeface="Arial"/>
              </a:rPr>
              <a:t>ginekologiju i </a:t>
            </a:r>
            <a:r>
              <a:rPr lang="hr-HR" sz="1600" b="0" i="0" u="none" strike="noStrike" cap="none" baseline="0" dirty="0" err="1">
                <a:solidFill>
                  <a:schemeClr val="tx1">
                    <a:lumMod val="50000"/>
                    <a:lumOff val="50000"/>
                  </a:schemeClr>
                </a:solidFill>
                <a:latin typeface="Arial"/>
                <a:ea typeface="Arial"/>
                <a:cs typeface="Arial"/>
                <a:sym typeface="Arial"/>
              </a:rPr>
              <a:t>porodništvo</a:t>
            </a:r>
            <a:endParaRPr lang="hr-HR" sz="1600" b="0" i="0" u="none" strike="noStrike" cap="none" baseline="0" dirty="0">
              <a:solidFill>
                <a:schemeClr val="tx1">
                  <a:lumMod val="50000"/>
                  <a:lumOff val="50000"/>
                </a:schemeClr>
              </a:solidFill>
              <a:latin typeface="Arial"/>
              <a:ea typeface="Arial"/>
              <a:cs typeface="Arial"/>
              <a:sym typeface="Arial"/>
            </a:endParaRPr>
          </a:p>
          <a:p>
            <a:pPr marL="0" marR="0" lvl="0" indent="0" algn="ctr" rtl="0">
              <a:spcBef>
                <a:spcPts val="320"/>
              </a:spcBef>
              <a:spcAft>
                <a:spcPts val="0"/>
              </a:spcAft>
              <a:buClr>
                <a:schemeClr val="accent2"/>
              </a:buClr>
              <a:buSzPct val="25000"/>
              <a:buFont typeface="Arial"/>
              <a:buNone/>
            </a:pPr>
            <a:r>
              <a:rPr lang="hr-HR" sz="1600" b="0" i="0" u="none" strike="noStrike" cap="none" baseline="0" dirty="0">
                <a:solidFill>
                  <a:schemeClr val="tx1">
                    <a:lumMod val="50000"/>
                    <a:lumOff val="50000"/>
                  </a:schemeClr>
                </a:solidFill>
                <a:latin typeface="Arial"/>
                <a:ea typeface="Arial"/>
                <a:cs typeface="Arial"/>
                <a:sym typeface="Arial"/>
              </a:rPr>
              <a:t>KBC Sestre </a:t>
            </a:r>
            <a:r>
              <a:rPr lang="hr-HR" sz="1600" dirty="0">
                <a:solidFill>
                  <a:schemeClr val="tx1">
                    <a:lumMod val="50000"/>
                    <a:lumOff val="50000"/>
                  </a:schemeClr>
                </a:solidFill>
              </a:rPr>
              <a:t>m</a:t>
            </a:r>
            <a:r>
              <a:rPr lang="hr-HR" sz="1600" b="0" i="0" u="none" strike="noStrike" cap="none" baseline="0" dirty="0" smtClean="0">
                <a:solidFill>
                  <a:schemeClr val="tx1">
                    <a:lumMod val="50000"/>
                    <a:lumOff val="50000"/>
                  </a:schemeClr>
                </a:solidFill>
                <a:latin typeface="Arial"/>
                <a:ea typeface="Arial"/>
                <a:cs typeface="Arial"/>
                <a:sym typeface="Arial"/>
              </a:rPr>
              <a:t>ilosrdnice</a:t>
            </a:r>
            <a:endParaRPr lang="hr-HR" sz="1600" b="0" i="0" u="none" strike="noStrike" cap="none" baseline="0" dirty="0">
              <a:solidFill>
                <a:schemeClr val="tx1">
                  <a:lumMod val="50000"/>
                  <a:lumOff val="50000"/>
                </a:schemeClr>
              </a:solidFill>
              <a:latin typeface="Arial"/>
              <a:ea typeface="Arial"/>
              <a:cs typeface="Arial"/>
              <a:sym typeface="Arial"/>
            </a:endParaRPr>
          </a:p>
        </p:txBody>
      </p:sp>
      <p:pic>
        <p:nvPicPr>
          <p:cNvPr id="105" name="Shape 105"/>
          <p:cNvPicPr preferRelativeResize="0"/>
          <p:nvPr/>
        </p:nvPicPr>
        <p:blipFill rotWithShape="1">
          <a:blip r:embed="rId3"/>
          <a:srcRect/>
          <a:stretch/>
        </p:blipFill>
        <p:spPr>
          <a:xfrm>
            <a:off x="6477000" y="388937"/>
            <a:ext cx="1295400" cy="982661"/>
          </a:xfrm>
          <a:prstGeom prst="rect">
            <a:avLst/>
          </a:prstGeom>
          <a:noFill/>
          <a:ln>
            <a:noFill/>
          </a:ln>
        </p:spPr>
      </p:pic>
      <p:pic>
        <p:nvPicPr>
          <p:cNvPr id="106" name="Shape 106"/>
          <p:cNvPicPr preferRelativeResize="0"/>
          <p:nvPr/>
        </p:nvPicPr>
        <p:blipFill rotWithShape="1">
          <a:blip r:embed="rId4"/>
          <a:srcRect/>
          <a:stretch/>
        </p:blipFill>
        <p:spPr>
          <a:xfrm>
            <a:off x="7772400" y="304800"/>
            <a:ext cx="1079499" cy="1104899"/>
          </a:xfrm>
          <a:prstGeom prst="rect">
            <a:avLst/>
          </a:prstGeom>
          <a:noFill/>
          <a:ln>
            <a:noFill/>
          </a:ln>
        </p:spPr>
      </p:pic>
      <p:cxnSp>
        <p:nvCxnSpPr>
          <p:cNvPr id="107" name="Shape 107"/>
          <p:cNvCxnSpPr/>
          <p:nvPr/>
        </p:nvCxnSpPr>
        <p:spPr>
          <a:xfrm rot="10800000">
            <a:off x="8077200" y="6629400"/>
            <a:ext cx="838199" cy="0"/>
          </a:xfrm>
          <a:prstGeom prst="straightConnector1">
            <a:avLst/>
          </a:prstGeom>
          <a:noFill/>
          <a:ln w="19050" cap="flat">
            <a:solidFill>
              <a:srgbClr val="00CCFF"/>
            </a:solidFill>
            <a:prstDash val="solid"/>
            <a:round/>
            <a:headEnd type="none" w="med" len="med"/>
            <a:tailEnd type="none" w="med" len="med"/>
          </a:ln>
        </p:spPr>
      </p:cxnSp>
      <p:cxnSp>
        <p:nvCxnSpPr>
          <p:cNvPr id="108" name="Shape 108"/>
          <p:cNvCxnSpPr/>
          <p:nvPr/>
        </p:nvCxnSpPr>
        <p:spPr>
          <a:xfrm>
            <a:off x="8915400" y="5334000"/>
            <a:ext cx="0" cy="1295400"/>
          </a:xfrm>
          <a:prstGeom prst="straightConnector1">
            <a:avLst/>
          </a:prstGeom>
          <a:noFill/>
          <a:ln w="19050" cap="flat">
            <a:solidFill>
              <a:srgbClr val="00CCFF"/>
            </a:solidFill>
            <a:prstDash val="solid"/>
            <a:round/>
            <a:headEnd type="none" w="med" len="med"/>
            <a:tailEnd type="none" w="med" len="med"/>
          </a:ln>
        </p:spPr>
      </p:cxnSp>
      <p:cxnSp>
        <p:nvCxnSpPr>
          <p:cNvPr id="109" name="Shape 109"/>
          <p:cNvCxnSpPr/>
          <p:nvPr/>
        </p:nvCxnSpPr>
        <p:spPr>
          <a:xfrm>
            <a:off x="228600" y="228600"/>
            <a:ext cx="0" cy="1295400"/>
          </a:xfrm>
          <a:prstGeom prst="straightConnector1">
            <a:avLst/>
          </a:prstGeom>
          <a:noFill/>
          <a:ln w="19050" cap="flat">
            <a:solidFill>
              <a:srgbClr val="00CCFF"/>
            </a:solidFill>
            <a:prstDash val="solid"/>
            <a:round/>
            <a:headEnd type="none" w="med" len="med"/>
            <a:tailEnd type="none" w="med" len="med"/>
          </a:ln>
        </p:spPr>
      </p:cxnSp>
      <p:cxnSp>
        <p:nvCxnSpPr>
          <p:cNvPr id="110" name="Shape 110"/>
          <p:cNvCxnSpPr/>
          <p:nvPr/>
        </p:nvCxnSpPr>
        <p:spPr>
          <a:xfrm rot="10800000">
            <a:off x="228600" y="228600"/>
            <a:ext cx="838199" cy="0"/>
          </a:xfrm>
          <a:prstGeom prst="straightConnector1">
            <a:avLst/>
          </a:prstGeom>
          <a:noFill/>
          <a:ln w="19050" cap="flat">
            <a:solidFill>
              <a:srgbClr val="00CCFF"/>
            </a:solidFill>
            <a:prstDash val="solid"/>
            <a:round/>
            <a:headEnd type="none" w="med" len="med"/>
            <a:tailEnd type="none" w="med" len="med"/>
          </a:ln>
        </p:spPr>
      </p:cxnSp>
      <p:sp>
        <p:nvSpPr>
          <p:cNvPr id="111" name="Shape 111"/>
          <p:cNvSpPr txBox="1"/>
          <p:nvPr/>
        </p:nvSpPr>
        <p:spPr>
          <a:xfrm>
            <a:off x="1379537" y="5989640"/>
            <a:ext cx="6308725" cy="584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hr-HR" sz="1000" b="0" i="0" u="none" strike="noStrike" cap="none" baseline="0" dirty="0">
                <a:solidFill>
                  <a:schemeClr val="tx1">
                    <a:lumMod val="50000"/>
                    <a:lumOff val="50000"/>
                  </a:schemeClr>
                </a:solidFill>
                <a:latin typeface="Arial"/>
                <a:ea typeface="Arial"/>
                <a:cs typeface="Arial"/>
                <a:sym typeface="Arial"/>
              </a:rPr>
              <a:t>Šibenik, 17. svibnja 2014.</a:t>
            </a:r>
          </a:p>
          <a:p>
            <a:pPr marL="0" marR="0" lvl="0" indent="0" algn="ctr" rtl="0">
              <a:spcBef>
                <a:spcPts val="0"/>
              </a:spcBef>
              <a:spcAft>
                <a:spcPts val="0"/>
              </a:spcAft>
              <a:buSzPct val="25000"/>
              <a:buNone/>
            </a:pPr>
            <a:r>
              <a:rPr lang="hr-HR" sz="1000" b="0" i="0" u="none" strike="noStrike" cap="none" baseline="0" dirty="0">
                <a:solidFill>
                  <a:schemeClr val="tx1">
                    <a:lumMod val="50000"/>
                    <a:lumOff val="50000"/>
                  </a:schemeClr>
                </a:solidFill>
                <a:latin typeface="Arial"/>
                <a:ea typeface="Arial"/>
                <a:cs typeface="Arial"/>
                <a:sym typeface="Arial"/>
              </a:rPr>
              <a:t>3. hrvatski kongres o reprodukcijskom zdravlju, kontracepciji i IVF-u</a:t>
            </a:r>
          </a:p>
        </p:txBody>
      </p:sp>
      <p:pic>
        <p:nvPicPr>
          <p:cNvPr id="112" name="Shape 112"/>
          <p:cNvPicPr preferRelativeResize="0"/>
          <p:nvPr/>
        </p:nvPicPr>
        <p:blipFill rotWithShape="1">
          <a:blip r:embed="rId5" cstate="email">
            <a:extLst>
              <a:ext uri="{28A0092B-C50C-407E-A947-70E740481C1C}">
                <a14:useLocalDpi xmlns:a14="http://schemas.microsoft.com/office/drawing/2010/main"/>
              </a:ext>
            </a:extLst>
          </a:blip>
          <a:srcRect/>
          <a:stretch/>
        </p:blipFill>
        <p:spPr>
          <a:xfrm>
            <a:off x="1600200" y="3094038"/>
            <a:ext cx="5867400" cy="1173162"/>
          </a:xfrm>
          <a:prstGeom prst="rect">
            <a:avLst/>
          </a:prstGeom>
          <a:noFill/>
          <a:ln>
            <a:noFill/>
          </a:ln>
          <a:effectLst>
            <a:reflection blurRad="6350" stA="52000" endA="300" endPos="35000" dir="5400000" sy="-100000" algn="bl" rotWithShape="0"/>
            <a:softEdge rad="317500"/>
          </a:effec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3"/>
        <p:cNvGrpSpPr/>
        <p:nvPr/>
      </p:nvGrpSpPr>
      <p:grpSpPr>
        <a:xfrm>
          <a:off x="0" y="0"/>
          <a:ext cx="0" cy="0"/>
          <a:chOff x="0" y="0"/>
          <a:chExt cx="0" cy="0"/>
        </a:xfrm>
      </p:grpSpPr>
      <p:graphicFrame>
        <p:nvGraphicFramePr>
          <p:cNvPr id="1874" name="Shape 1874"/>
          <p:cNvGraphicFramePr/>
          <p:nvPr>
            <p:extLst>
              <p:ext uri="{D42A27DB-BD31-4B8C-83A1-F6EECF244321}">
                <p14:modId xmlns:p14="http://schemas.microsoft.com/office/powerpoint/2010/main" val="1897642363"/>
              </p:ext>
            </p:extLst>
          </p:nvPr>
        </p:nvGraphicFramePr>
        <p:xfrm>
          <a:off x="381000" y="1219201"/>
          <a:ext cx="8526694" cy="4939091"/>
        </p:xfrm>
        <a:graphic>
          <a:graphicData uri="http://schemas.openxmlformats.org/drawingml/2006/table">
            <a:tbl>
              <a:tblPr>
                <a:noFill/>
                <a:tableStyleId>{57B1F3FE-6E6E-4D65-B622-BF42CC191AA4}</a:tableStyleId>
              </a:tblPr>
              <a:tblGrid>
                <a:gridCol w="1363125"/>
                <a:gridCol w="1770068"/>
                <a:gridCol w="1010633"/>
                <a:gridCol w="910203"/>
                <a:gridCol w="893852"/>
                <a:gridCol w="883577"/>
                <a:gridCol w="1695236"/>
              </a:tblGrid>
              <a:tr h="511521">
                <a:tc>
                  <a:txBody>
                    <a:bodyPr/>
                    <a:lstStyle/>
                    <a:p>
                      <a:pPr marL="0" marR="0" lvl="0" indent="0" algn="l" rtl="0">
                        <a:lnSpc>
                          <a:spcPct val="100000"/>
                        </a:lnSpc>
                        <a:spcBef>
                          <a:spcPts val="0"/>
                        </a:spcBef>
                        <a:spcAft>
                          <a:spcPts val="0"/>
                        </a:spcAft>
                        <a:buClr>
                          <a:schemeClr val="hlink"/>
                        </a:buClr>
                        <a:buSzPct val="25000"/>
                        <a:buFont typeface="Arial"/>
                        <a:buNone/>
                      </a:pPr>
                      <a:r>
                        <a:rPr lang="hr-HR" sz="1400" b="1" i="0" u="none" strike="noStrike" cap="none" baseline="0" dirty="0">
                          <a:solidFill>
                            <a:schemeClr val="tx1">
                              <a:lumMod val="50000"/>
                              <a:lumOff val="50000"/>
                            </a:schemeClr>
                          </a:solidFill>
                          <a:latin typeface="Arial"/>
                          <a:ea typeface="Arial"/>
                          <a:cs typeface="Arial"/>
                          <a:sym typeface="Arial"/>
                        </a:rPr>
                        <a:t>Preparat</a:t>
                      </a: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1" i="0" u="none" strike="noStrike" cap="none" baseline="0" dirty="0">
                          <a:solidFill>
                            <a:schemeClr val="tx1">
                              <a:lumMod val="50000"/>
                              <a:lumOff val="50000"/>
                            </a:schemeClr>
                          </a:solidFill>
                          <a:latin typeface="Arial"/>
                          <a:ea typeface="Arial"/>
                          <a:cs typeface="Arial"/>
                          <a:sym typeface="Arial"/>
                        </a:rPr>
                        <a:t>Zaštićeno 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1" i="0" u="none" strike="noStrike" cap="none" baseline="0">
                          <a:solidFill>
                            <a:schemeClr val="tx1">
                              <a:lumMod val="50000"/>
                              <a:lumOff val="50000"/>
                            </a:schemeClr>
                          </a:solidFill>
                          <a:latin typeface="Arial"/>
                          <a:ea typeface="Arial"/>
                          <a:cs typeface="Arial"/>
                          <a:sym typeface="Arial"/>
                        </a:rPr>
                        <a:t>Put primjene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1" i="0" u="none" strike="noStrike" cap="none" baseline="0">
                          <a:solidFill>
                            <a:schemeClr val="tx1">
                              <a:lumMod val="50000"/>
                              <a:lumOff val="50000"/>
                            </a:schemeClr>
                          </a:solidFill>
                          <a:latin typeface="Arial"/>
                          <a:ea typeface="Arial"/>
                          <a:cs typeface="Arial"/>
                          <a:sym typeface="Arial"/>
                        </a:rPr>
                        <a:t>Urinarni proteini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1" i="0" u="none" strike="noStrike" cap="none" baseline="0">
                          <a:solidFill>
                            <a:schemeClr val="tx1">
                              <a:lumMod val="50000"/>
                              <a:lumOff val="50000"/>
                            </a:schemeClr>
                          </a:solidFill>
                          <a:latin typeface="Arial"/>
                          <a:ea typeface="Arial"/>
                          <a:cs typeface="Arial"/>
                          <a:sym typeface="Arial"/>
                        </a:rPr>
                        <a:t>FSH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accent2"/>
                        </a:buClr>
                        <a:buSzPct val="25000"/>
                        <a:buFont typeface="Arial"/>
                        <a:buNone/>
                      </a:pPr>
                      <a:r>
                        <a:rPr lang="hr-HR" sz="1400" b="1" i="0" u="none" strike="noStrike" cap="none" baseline="0">
                          <a:solidFill>
                            <a:schemeClr val="tx1">
                              <a:lumMod val="50000"/>
                              <a:lumOff val="50000"/>
                            </a:schemeClr>
                          </a:solidFill>
                          <a:latin typeface="Arial"/>
                          <a:ea typeface="Arial"/>
                          <a:cs typeface="Arial"/>
                          <a:sym typeface="Arial"/>
                        </a:rPr>
                        <a:t>LH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accent2"/>
                        </a:buClr>
                        <a:buSzPct val="25000"/>
                        <a:buFont typeface="Arial"/>
                        <a:buNone/>
                      </a:pPr>
                      <a:r>
                        <a:rPr lang="hr-HR" sz="1400" b="1" i="0" u="none" strike="noStrike" cap="none" baseline="0">
                          <a:solidFill>
                            <a:schemeClr val="tx1">
                              <a:lumMod val="50000"/>
                              <a:lumOff val="50000"/>
                            </a:schemeClr>
                          </a:solidFill>
                          <a:latin typeface="Arial"/>
                          <a:ea typeface="Arial"/>
                          <a:cs typeface="Arial"/>
                          <a:sym typeface="Arial"/>
                        </a:rPr>
                        <a:t>Tvrtka</a:t>
                      </a: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982913">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a:solidFill>
                            <a:schemeClr val="tx1">
                              <a:lumMod val="50000"/>
                              <a:lumOff val="50000"/>
                            </a:schemeClr>
                          </a:solidFill>
                          <a:latin typeface="Arial"/>
                          <a:ea typeface="Arial"/>
                          <a:cs typeface="Arial"/>
                          <a:sym typeface="Arial"/>
                        </a:rPr>
                        <a:t>1. HMG</a:t>
                      </a: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1" u="none" strike="noStrike" cap="none" baseline="0" dirty="0" err="1">
                          <a:solidFill>
                            <a:schemeClr val="tx1">
                              <a:lumMod val="50000"/>
                              <a:lumOff val="50000"/>
                            </a:schemeClr>
                          </a:solidFill>
                          <a:latin typeface="Arial"/>
                          <a:ea typeface="Arial"/>
                          <a:cs typeface="Arial"/>
                          <a:sym typeface="Arial"/>
                        </a:rPr>
                        <a:t>Pergonal</a:t>
                      </a:r>
                      <a:r>
                        <a:rPr lang="hr-HR" sz="1400" b="0" i="1" u="none" strike="noStrike" cap="none" baseline="0" dirty="0">
                          <a:solidFill>
                            <a:schemeClr val="tx1">
                              <a:lumMod val="50000"/>
                              <a:lumOff val="50000"/>
                            </a:schemeClr>
                          </a:solidFill>
                          <a:latin typeface="Arial"/>
                          <a:ea typeface="Arial"/>
                          <a:cs typeface="Arial"/>
                          <a:sym typeface="Arial"/>
                        </a:rPr>
                        <a:t>, </a:t>
                      </a:r>
                      <a:r>
                        <a:rPr lang="hr-HR" sz="1400" b="0" i="1" u="none" strike="noStrike" cap="none" baseline="0" dirty="0" err="1">
                          <a:solidFill>
                            <a:schemeClr val="tx1">
                              <a:lumMod val="50000"/>
                              <a:lumOff val="50000"/>
                            </a:schemeClr>
                          </a:solidFill>
                          <a:latin typeface="Arial"/>
                          <a:ea typeface="Arial"/>
                          <a:cs typeface="Arial"/>
                          <a:sym typeface="Arial"/>
                        </a:rPr>
                        <a:t>Humegon</a:t>
                      </a:r>
                      <a:r>
                        <a:rPr lang="hr-HR" sz="1400" b="0" i="1" u="none" strike="noStrike" cap="none" baseline="0" dirty="0">
                          <a:solidFill>
                            <a:schemeClr val="tx1">
                              <a:lumMod val="50000"/>
                              <a:lumOff val="50000"/>
                            </a:schemeClr>
                          </a:solidFill>
                          <a:latin typeface="Arial"/>
                          <a:ea typeface="Arial"/>
                          <a:cs typeface="Arial"/>
                          <a:sym typeface="Arial"/>
                        </a:rPr>
                        <a:t>, </a:t>
                      </a:r>
                      <a:r>
                        <a:rPr lang="hr-HR" sz="1400" b="0" i="1" u="none" strike="noStrike" cap="none" baseline="0" dirty="0" err="1">
                          <a:solidFill>
                            <a:schemeClr val="tx1">
                              <a:lumMod val="50000"/>
                              <a:lumOff val="50000"/>
                            </a:schemeClr>
                          </a:solidFill>
                          <a:latin typeface="Arial"/>
                          <a:ea typeface="Arial"/>
                          <a:cs typeface="Arial"/>
                          <a:sym typeface="Arial"/>
                        </a:rPr>
                        <a:t>Menogon</a:t>
                      </a:r>
                      <a:r>
                        <a:rPr lang="hr-HR" sz="1400" b="0" i="1" u="none" strike="noStrike" cap="none" baseline="0" dirty="0">
                          <a:solidFill>
                            <a:schemeClr val="tx1">
                              <a:lumMod val="50000"/>
                              <a:lumOff val="50000"/>
                            </a:schemeClr>
                          </a:solidFill>
                          <a:latin typeface="Arial"/>
                          <a:ea typeface="Arial"/>
                          <a:cs typeface="Arial"/>
                          <a:sym typeface="Arial"/>
                        </a:rPr>
                        <a:t>, </a:t>
                      </a:r>
                    </a:p>
                    <a:p>
                      <a:pPr marL="0" marR="0" lvl="0" indent="0" algn="l" rtl="0">
                        <a:lnSpc>
                          <a:spcPct val="100000"/>
                        </a:lnSpc>
                        <a:spcBef>
                          <a:spcPts val="240"/>
                        </a:spcBef>
                        <a:spcAft>
                          <a:spcPts val="0"/>
                        </a:spcAft>
                        <a:buClr>
                          <a:schemeClr val="hlink"/>
                        </a:buClr>
                        <a:buSzPct val="25000"/>
                        <a:buFont typeface="Arial"/>
                        <a:buNone/>
                      </a:pPr>
                      <a:endParaRPr lang="hr-HR" sz="1400" b="0" i="1" u="none" strike="noStrike" cap="none" baseline="0" dirty="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a:solidFill>
                            <a:schemeClr val="tx1">
                              <a:lumMod val="50000"/>
                              <a:lumOff val="50000"/>
                            </a:schemeClr>
                          </a:solidFill>
                          <a:latin typeface="Arial"/>
                          <a:ea typeface="Arial"/>
                          <a:cs typeface="Arial"/>
                          <a:sym typeface="Arial"/>
                        </a:rPr>
                        <a:t>IM</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a:solidFill>
                            <a:schemeClr val="tx1">
                              <a:lumMod val="50000"/>
                              <a:lumOff val="50000"/>
                            </a:schemeClr>
                          </a:solidFill>
                          <a:latin typeface="Arial"/>
                          <a:ea typeface="Arial"/>
                          <a:cs typeface="Arial"/>
                          <a:sym typeface="Arial"/>
                        </a:rPr>
                        <a:t>95%</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a:solidFill>
                            <a:schemeClr val="tx1">
                              <a:lumMod val="50000"/>
                              <a:lumOff val="50000"/>
                            </a:schemeClr>
                          </a:solidFill>
                          <a:latin typeface="Arial"/>
                          <a:ea typeface="Arial"/>
                          <a:cs typeface="Arial"/>
                          <a:sym typeface="Arial"/>
                        </a:rPr>
                        <a:t>75</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a:solidFill>
                            <a:schemeClr val="tx1">
                              <a:lumMod val="50000"/>
                              <a:lumOff val="50000"/>
                            </a:schemeClr>
                          </a:solidFill>
                          <a:latin typeface="Arial"/>
                          <a:ea typeface="Arial"/>
                          <a:cs typeface="Arial"/>
                          <a:sym typeface="Arial"/>
                        </a:rPr>
                        <a:t>75</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smtClean="0">
                          <a:solidFill>
                            <a:schemeClr val="tx1">
                              <a:lumMod val="50000"/>
                              <a:lumOff val="50000"/>
                            </a:schemeClr>
                          </a:solidFill>
                          <a:latin typeface="Arial"/>
                          <a:ea typeface="Arial"/>
                          <a:cs typeface="Arial"/>
                          <a:sym typeface="Arial"/>
                        </a:rPr>
                        <a:t>MERCK </a:t>
                      </a:r>
                      <a:r>
                        <a:rPr lang="hr-HR" sz="1400" b="0" i="0" u="none" strike="noStrike" cap="none" baseline="0" dirty="0" err="1" smtClean="0">
                          <a:solidFill>
                            <a:schemeClr val="tx1">
                              <a:lumMod val="50000"/>
                              <a:lumOff val="50000"/>
                            </a:schemeClr>
                          </a:solidFill>
                          <a:latin typeface="Arial"/>
                          <a:ea typeface="Arial"/>
                          <a:cs typeface="Arial"/>
                          <a:sym typeface="Arial"/>
                        </a:rPr>
                        <a:t>Serono</a:t>
                      </a:r>
                      <a:endParaRPr lang="hr-HR" sz="1400" b="0" i="0" u="none" strike="noStrike" cap="none" baseline="0" dirty="0">
                        <a:solidFill>
                          <a:schemeClr val="tx1">
                            <a:lumMod val="50000"/>
                            <a:lumOff val="50000"/>
                          </a:schemeClr>
                        </a:solidFill>
                        <a:latin typeface="Arial"/>
                        <a:ea typeface="Arial"/>
                        <a:cs typeface="Arial"/>
                        <a:sym typeface="Arial"/>
                      </a:endParaRPr>
                    </a:p>
                    <a:p>
                      <a:pPr marL="0" marR="0" lvl="0" indent="0" algn="l" rtl="0">
                        <a:lnSpc>
                          <a:spcPct val="100000"/>
                        </a:lnSpc>
                        <a:spcBef>
                          <a:spcPts val="240"/>
                        </a:spcBef>
                        <a:spcAft>
                          <a:spcPts val="0"/>
                        </a:spcAft>
                        <a:buClr>
                          <a:schemeClr val="hlink"/>
                        </a:buClr>
                        <a:buSzPct val="25000"/>
                        <a:buFont typeface="Arial"/>
                        <a:buNone/>
                      </a:pPr>
                      <a:r>
                        <a:rPr lang="hr-HR" sz="1400" b="0" i="0" u="none" strike="noStrike" cap="none" baseline="0" dirty="0" err="1">
                          <a:solidFill>
                            <a:schemeClr val="tx1">
                              <a:lumMod val="50000"/>
                              <a:lumOff val="50000"/>
                            </a:schemeClr>
                          </a:solidFill>
                          <a:latin typeface="Arial"/>
                          <a:ea typeface="Arial"/>
                          <a:cs typeface="Arial"/>
                          <a:sym typeface="Arial"/>
                        </a:rPr>
                        <a:t>Organon</a:t>
                      </a:r>
                      <a:endParaRPr lang="hr-HR" sz="1400" b="0" i="0" u="none" strike="noStrike" cap="none" baseline="0" dirty="0">
                        <a:solidFill>
                          <a:schemeClr val="tx1">
                            <a:lumMod val="50000"/>
                            <a:lumOff val="50000"/>
                          </a:schemeClr>
                        </a:solidFill>
                        <a:latin typeface="Arial"/>
                        <a:ea typeface="Arial"/>
                        <a:cs typeface="Arial"/>
                        <a:sym typeface="Arial"/>
                      </a:endParaRPr>
                    </a:p>
                    <a:p>
                      <a:pPr marL="0" marR="0" lvl="0" indent="0" algn="l" rtl="0">
                        <a:lnSpc>
                          <a:spcPct val="100000"/>
                        </a:lnSpc>
                        <a:spcBef>
                          <a:spcPts val="240"/>
                        </a:spcBef>
                        <a:spcAft>
                          <a:spcPts val="0"/>
                        </a:spcAft>
                        <a:buClr>
                          <a:schemeClr val="hlink"/>
                        </a:buClr>
                        <a:buSzPct val="25000"/>
                        <a:buFont typeface="Arial"/>
                        <a:buNone/>
                      </a:pPr>
                      <a:endParaRPr lang="hr-HR" sz="1400" b="0" i="0" u="none" strike="noStrike" cap="none" baseline="0" dirty="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511521">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a:solidFill>
                            <a:schemeClr val="tx1">
                              <a:lumMod val="50000"/>
                              <a:lumOff val="50000"/>
                            </a:schemeClr>
                          </a:solidFill>
                          <a:latin typeface="Arial"/>
                          <a:ea typeface="Arial"/>
                          <a:cs typeface="Arial"/>
                          <a:sym typeface="Arial"/>
                        </a:rPr>
                        <a:t>2. H.P.HMG</a:t>
                      </a: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1" u="none" strike="noStrike" cap="none" baseline="0" dirty="0" err="1" smtClean="0">
                          <a:solidFill>
                            <a:schemeClr val="tx1">
                              <a:lumMod val="50000"/>
                              <a:lumOff val="50000"/>
                            </a:schemeClr>
                          </a:solidFill>
                          <a:latin typeface="Arial"/>
                          <a:ea typeface="Arial"/>
                          <a:cs typeface="Arial"/>
                          <a:sym typeface="Arial"/>
                        </a:rPr>
                        <a:t>Menopur</a:t>
                      </a:r>
                      <a:endParaRPr lang="hr-HR" sz="1400" b="0" i="1" u="none" strike="noStrike" cap="none" baseline="0" dirty="0" smtClean="0">
                        <a:solidFill>
                          <a:schemeClr val="tx1">
                            <a:lumMod val="50000"/>
                            <a:lumOff val="50000"/>
                          </a:schemeClr>
                        </a:solidFill>
                        <a:latin typeface="Arial"/>
                        <a:ea typeface="Arial"/>
                        <a:cs typeface="Arial"/>
                        <a:sym typeface="Arial"/>
                      </a:endParaRPr>
                    </a:p>
                    <a:p>
                      <a:pPr marL="0" marR="0" lvl="0" indent="0" algn="l" rtl="0">
                        <a:lnSpc>
                          <a:spcPct val="100000"/>
                        </a:lnSpc>
                        <a:spcBef>
                          <a:spcPts val="0"/>
                        </a:spcBef>
                        <a:spcAft>
                          <a:spcPts val="0"/>
                        </a:spcAft>
                        <a:buClr>
                          <a:schemeClr val="hlink"/>
                        </a:buClr>
                        <a:buSzPct val="25000"/>
                        <a:buFont typeface="Arial"/>
                        <a:buNone/>
                      </a:pPr>
                      <a:r>
                        <a:rPr lang="hr-HR" sz="1400" b="0" i="1" u="none" strike="noStrike" cap="none" baseline="0" dirty="0" err="1" smtClean="0">
                          <a:solidFill>
                            <a:schemeClr val="tx1">
                              <a:lumMod val="50000"/>
                              <a:lumOff val="50000"/>
                            </a:schemeClr>
                          </a:solidFill>
                          <a:latin typeface="Arial"/>
                          <a:ea typeface="Arial"/>
                          <a:cs typeface="Arial"/>
                          <a:sym typeface="Arial"/>
                        </a:rPr>
                        <a:t>Merional</a:t>
                      </a:r>
                      <a:endParaRPr lang="hr-HR" sz="1400" b="0" i="1" u="none" strike="noStrike" cap="none" baseline="0" dirty="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a:solidFill>
                            <a:schemeClr val="tx1">
                              <a:lumMod val="50000"/>
                              <a:lumOff val="50000"/>
                            </a:schemeClr>
                          </a:solidFill>
                          <a:latin typeface="Arial"/>
                          <a:ea typeface="Arial"/>
                          <a:cs typeface="Arial"/>
                          <a:sym typeface="Arial"/>
                        </a:rPr>
                        <a:t>SC</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a:solidFill>
                            <a:schemeClr val="tx1">
                              <a:lumMod val="50000"/>
                              <a:lumOff val="50000"/>
                            </a:schemeClr>
                          </a:solidFill>
                          <a:latin typeface="Arial"/>
                          <a:ea typeface="Arial"/>
                          <a:cs typeface="Arial"/>
                          <a:sym typeface="Arial"/>
                        </a:rPr>
                        <a:t>&lt;5%</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smtClean="0">
                          <a:solidFill>
                            <a:schemeClr val="tx1">
                              <a:lumMod val="50000"/>
                              <a:lumOff val="50000"/>
                            </a:schemeClr>
                          </a:solidFill>
                          <a:latin typeface="Arial"/>
                          <a:ea typeface="Arial"/>
                          <a:cs typeface="Arial"/>
                          <a:sym typeface="Arial"/>
                        </a:rPr>
                        <a:t>75</a:t>
                      </a:r>
                    </a:p>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smtClean="0">
                          <a:solidFill>
                            <a:schemeClr val="tx1">
                              <a:lumMod val="50000"/>
                              <a:lumOff val="50000"/>
                            </a:schemeClr>
                          </a:solidFill>
                          <a:latin typeface="Arial"/>
                          <a:ea typeface="Arial"/>
                          <a:cs typeface="Arial"/>
                          <a:sym typeface="Arial"/>
                        </a:rPr>
                        <a:t>75/150</a:t>
                      </a:r>
                      <a:endParaRPr lang="hr-HR" sz="1400" b="0" i="0" u="none" strike="noStrike" cap="none" baseline="0" dirty="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smtClean="0">
                          <a:solidFill>
                            <a:schemeClr val="tx1">
                              <a:lumMod val="50000"/>
                              <a:lumOff val="50000"/>
                            </a:schemeClr>
                          </a:solidFill>
                          <a:latin typeface="Arial"/>
                          <a:ea typeface="Arial"/>
                          <a:cs typeface="Arial"/>
                          <a:sym typeface="Arial"/>
                        </a:rPr>
                        <a:t>75</a:t>
                      </a:r>
                    </a:p>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smtClean="0">
                          <a:solidFill>
                            <a:schemeClr val="tx1">
                              <a:lumMod val="50000"/>
                              <a:lumOff val="50000"/>
                            </a:schemeClr>
                          </a:solidFill>
                          <a:latin typeface="Arial"/>
                          <a:ea typeface="Arial"/>
                          <a:cs typeface="Arial"/>
                          <a:sym typeface="Arial"/>
                        </a:rPr>
                        <a:t>75/150</a:t>
                      </a:r>
                      <a:endParaRPr lang="hr-HR" sz="1400" b="0" i="0" u="none" strike="noStrike" cap="none" baseline="0" dirty="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err="1" smtClean="0">
                          <a:solidFill>
                            <a:schemeClr val="tx1">
                              <a:lumMod val="50000"/>
                              <a:lumOff val="50000"/>
                            </a:schemeClr>
                          </a:solidFill>
                          <a:latin typeface="Arial"/>
                          <a:ea typeface="Arial"/>
                          <a:cs typeface="Arial"/>
                          <a:sym typeface="Arial"/>
                        </a:rPr>
                        <a:t>Ferring</a:t>
                      </a:r>
                      <a:endParaRPr lang="hr-HR" sz="1400" b="0" i="0" u="none" strike="noStrike" cap="none" baseline="0" dirty="0" smtClean="0">
                        <a:solidFill>
                          <a:schemeClr val="tx1">
                            <a:lumMod val="50000"/>
                            <a:lumOff val="50000"/>
                          </a:schemeClr>
                        </a:solidFill>
                        <a:latin typeface="Arial"/>
                        <a:ea typeface="Arial"/>
                        <a:cs typeface="Arial"/>
                        <a:sym typeface="Arial"/>
                      </a:endParaRPr>
                    </a:p>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smtClean="0">
                          <a:solidFill>
                            <a:schemeClr val="tx1">
                              <a:lumMod val="50000"/>
                              <a:lumOff val="50000"/>
                            </a:schemeClr>
                          </a:solidFill>
                          <a:latin typeface="Arial"/>
                          <a:ea typeface="Arial"/>
                          <a:cs typeface="Arial"/>
                          <a:sym typeface="Arial"/>
                        </a:rPr>
                        <a:t>IBSA</a:t>
                      </a:r>
                      <a:endParaRPr lang="hr-HR" sz="1400" b="0" i="0" u="none" strike="noStrike" cap="none" baseline="0" dirty="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47217">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a:solidFill>
                            <a:schemeClr val="tx1">
                              <a:lumMod val="50000"/>
                              <a:lumOff val="50000"/>
                            </a:schemeClr>
                          </a:solidFill>
                          <a:latin typeface="Arial"/>
                          <a:ea typeface="Arial"/>
                          <a:cs typeface="Arial"/>
                          <a:sym typeface="Arial"/>
                        </a:rPr>
                        <a:t>3. </a:t>
                      </a:r>
                      <a:r>
                        <a:rPr lang="hr-HR" sz="1400" b="0" i="0" u="none" strike="noStrike" cap="none" baseline="0" dirty="0" err="1" smtClean="0">
                          <a:solidFill>
                            <a:schemeClr val="tx1">
                              <a:lumMod val="50000"/>
                              <a:lumOff val="50000"/>
                            </a:schemeClr>
                          </a:solidFill>
                          <a:latin typeface="Arial"/>
                          <a:ea typeface="Arial"/>
                          <a:cs typeface="Arial"/>
                          <a:sym typeface="Arial"/>
                        </a:rPr>
                        <a:t>Purificirani</a:t>
                      </a:r>
                      <a:r>
                        <a:rPr lang="hr-HR" sz="1400" b="0" i="0" u="none" strike="noStrike" cap="none" baseline="0" dirty="0" smtClean="0">
                          <a:solidFill>
                            <a:schemeClr val="tx1">
                              <a:lumMod val="50000"/>
                              <a:lumOff val="50000"/>
                            </a:schemeClr>
                          </a:solidFill>
                          <a:latin typeface="Arial"/>
                          <a:ea typeface="Arial"/>
                          <a:cs typeface="Arial"/>
                          <a:sym typeface="Arial"/>
                        </a:rPr>
                        <a:t> </a:t>
                      </a:r>
                      <a:r>
                        <a:rPr lang="hr-HR" sz="1400" b="0" i="0" u="none" strike="noStrike" cap="none" baseline="0" dirty="0">
                          <a:solidFill>
                            <a:schemeClr val="tx1">
                              <a:lumMod val="50000"/>
                              <a:lumOff val="50000"/>
                            </a:schemeClr>
                          </a:solidFill>
                          <a:latin typeface="Arial"/>
                          <a:ea typeface="Arial"/>
                          <a:cs typeface="Arial"/>
                          <a:sym typeface="Arial"/>
                        </a:rPr>
                        <a:t>FSH</a:t>
                      </a: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1" u="none" strike="noStrike" cap="none" baseline="0" dirty="0" err="1">
                          <a:solidFill>
                            <a:schemeClr val="tx1">
                              <a:lumMod val="50000"/>
                              <a:lumOff val="50000"/>
                            </a:schemeClr>
                          </a:solidFill>
                          <a:latin typeface="Arial"/>
                          <a:ea typeface="Arial"/>
                          <a:cs typeface="Arial"/>
                          <a:sym typeface="Arial"/>
                          <a:rtl val="0"/>
                        </a:rPr>
                        <a:t>Metrodine</a:t>
                      </a:r>
                      <a:endParaRPr lang="hr-HR" sz="1400" b="0" i="1" u="none" strike="noStrike" cap="none" baseline="0" dirty="0">
                        <a:solidFill>
                          <a:schemeClr val="tx1">
                            <a:lumMod val="50000"/>
                            <a:lumOff val="50000"/>
                          </a:schemeClr>
                        </a:solidFill>
                        <a:latin typeface="Arial"/>
                        <a:ea typeface="Arial"/>
                        <a:cs typeface="Arial"/>
                        <a:sym typeface="Arial"/>
                        <a:rtl val="0"/>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a:solidFill>
                            <a:schemeClr val="tx1">
                              <a:lumMod val="50000"/>
                              <a:lumOff val="50000"/>
                            </a:schemeClr>
                          </a:solidFill>
                          <a:latin typeface="Arial"/>
                          <a:ea typeface="Arial"/>
                          <a:cs typeface="Arial"/>
                          <a:sym typeface="Arial"/>
                        </a:rPr>
                        <a:t>IM</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a:solidFill>
                            <a:schemeClr val="tx1">
                              <a:lumMod val="50000"/>
                              <a:lumOff val="50000"/>
                            </a:schemeClr>
                          </a:solidFill>
                          <a:latin typeface="Arial"/>
                          <a:ea typeface="Arial"/>
                          <a:cs typeface="Arial"/>
                          <a:sym typeface="Arial"/>
                        </a:rPr>
                        <a:t>&lt;5%</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smtClean="0">
                          <a:solidFill>
                            <a:schemeClr val="tx1">
                              <a:lumMod val="50000"/>
                              <a:lumOff val="50000"/>
                            </a:schemeClr>
                          </a:solidFill>
                          <a:latin typeface="Arial"/>
                          <a:ea typeface="Arial"/>
                          <a:cs typeface="Arial"/>
                          <a:sym typeface="Arial"/>
                        </a:rPr>
                        <a:t>75/150</a:t>
                      </a:r>
                      <a:endParaRPr lang="hr-HR" sz="1400" b="0" i="0" u="none" strike="noStrike" cap="none" baseline="0" dirty="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a:solidFill>
                            <a:schemeClr val="tx1">
                              <a:lumMod val="50000"/>
                              <a:lumOff val="50000"/>
                            </a:schemeClr>
                          </a:solidFill>
                          <a:latin typeface="Arial"/>
                          <a:ea typeface="Arial"/>
                          <a:cs typeface="Arial"/>
                          <a:sym typeface="Arial"/>
                        </a:rPr>
                        <a:t>&lt;0.1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smtClean="0">
                          <a:solidFill>
                            <a:schemeClr val="tx1">
                              <a:lumMod val="50000"/>
                              <a:lumOff val="50000"/>
                            </a:schemeClr>
                          </a:solidFill>
                          <a:latin typeface="Arial"/>
                          <a:ea typeface="Arial"/>
                          <a:cs typeface="Arial"/>
                          <a:sym typeface="Arial"/>
                        </a:rPr>
                        <a:t>MERCK </a:t>
                      </a:r>
                      <a:r>
                        <a:rPr lang="hr-HR" sz="1400" b="0" i="0" u="none" strike="noStrike" cap="none" baseline="0" dirty="0" err="1" smtClean="0">
                          <a:solidFill>
                            <a:schemeClr val="tx1">
                              <a:lumMod val="50000"/>
                              <a:lumOff val="50000"/>
                            </a:schemeClr>
                          </a:solidFill>
                          <a:latin typeface="Arial"/>
                          <a:ea typeface="Arial"/>
                          <a:cs typeface="Arial"/>
                          <a:sym typeface="Arial"/>
                        </a:rPr>
                        <a:t>Serono</a:t>
                      </a:r>
                      <a:endParaRPr lang="hr-HR" sz="1400" b="0" i="0" u="none" strike="noStrike" cap="none" baseline="0" dirty="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686568">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a:solidFill>
                            <a:schemeClr val="tx1">
                              <a:lumMod val="50000"/>
                              <a:lumOff val="50000"/>
                            </a:schemeClr>
                          </a:solidFill>
                          <a:latin typeface="Arial"/>
                          <a:ea typeface="Arial"/>
                          <a:cs typeface="Arial"/>
                          <a:sym typeface="Arial"/>
                        </a:rPr>
                        <a:t>4. H.P.FSH</a:t>
                      </a: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accent2"/>
                        </a:buClr>
                        <a:buSzPct val="25000"/>
                        <a:buFont typeface="Arial"/>
                        <a:buNone/>
                      </a:pPr>
                      <a:r>
                        <a:rPr lang="hr-HR" sz="1400" b="0" i="1" u="none" strike="noStrike" cap="none" baseline="0" dirty="0" err="1" smtClean="0">
                          <a:solidFill>
                            <a:schemeClr val="tx1">
                              <a:lumMod val="50000"/>
                              <a:lumOff val="50000"/>
                            </a:schemeClr>
                          </a:solidFill>
                          <a:latin typeface="Arial"/>
                          <a:ea typeface="Arial"/>
                          <a:cs typeface="Arial"/>
                          <a:sym typeface="Arial"/>
                        </a:rPr>
                        <a:t>Fostimon</a:t>
                      </a:r>
                      <a:endParaRPr lang="hr-HR" sz="1400" b="0" i="1" u="none" strike="noStrike" cap="none" baseline="0" dirty="0">
                        <a:solidFill>
                          <a:schemeClr val="tx1">
                            <a:lumMod val="50000"/>
                            <a:lumOff val="50000"/>
                          </a:schemeClr>
                        </a:solidFill>
                        <a:latin typeface="Arial"/>
                        <a:ea typeface="Arial"/>
                        <a:cs typeface="Arial"/>
                        <a:sym typeface="Arial"/>
                      </a:endParaRPr>
                    </a:p>
                    <a:p>
                      <a:pPr marL="0" marR="0" lvl="0" indent="0" algn="l" rtl="0">
                        <a:lnSpc>
                          <a:spcPct val="100000"/>
                        </a:lnSpc>
                        <a:spcBef>
                          <a:spcPts val="0"/>
                        </a:spcBef>
                        <a:spcAft>
                          <a:spcPts val="0"/>
                        </a:spcAft>
                        <a:buClr>
                          <a:schemeClr val="accent2"/>
                        </a:buClr>
                        <a:buSzPct val="25000"/>
                        <a:buFont typeface="Arial"/>
                        <a:buNone/>
                      </a:pPr>
                      <a:r>
                        <a:rPr lang="hr-HR" sz="1400" b="0" i="1" u="none" strike="noStrike" cap="none" baseline="0" dirty="0" err="1">
                          <a:solidFill>
                            <a:schemeClr val="tx1">
                              <a:lumMod val="50000"/>
                              <a:lumOff val="50000"/>
                            </a:schemeClr>
                          </a:solidFill>
                          <a:latin typeface="Arial"/>
                          <a:ea typeface="Arial"/>
                          <a:cs typeface="Arial"/>
                          <a:sym typeface="Arial"/>
                          <a:rtl val="0"/>
                        </a:rPr>
                        <a:t>Bravelle</a:t>
                      </a:r>
                      <a:endParaRPr lang="hr-HR" sz="1400" b="0" i="1" u="none" strike="noStrike" cap="none" baseline="0" dirty="0">
                        <a:solidFill>
                          <a:schemeClr val="tx1">
                            <a:lumMod val="50000"/>
                            <a:lumOff val="50000"/>
                          </a:schemeClr>
                        </a:solidFill>
                        <a:latin typeface="Arial"/>
                        <a:ea typeface="Arial"/>
                        <a:cs typeface="Arial"/>
                        <a:sym typeface="Arial"/>
                        <a:rtl val="0"/>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a:solidFill>
                            <a:schemeClr val="tx1">
                              <a:lumMod val="50000"/>
                              <a:lumOff val="50000"/>
                            </a:schemeClr>
                          </a:solidFill>
                          <a:latin typeface="Arial"/>
                          <a:ea typeface="Arial"/>
                          <a:cs typeface="Arial"/>
                          <a:sym typeface="Arial"/>
                        </a:rPr>
                        <a:t>SC, IM</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a:solidFill>
                            <a:schemeClr val="tx1">
                              <a:lumMod val="50000"/>
                              <a:lumOff val="50000"/>
                            </a:schemeClr>
                          </a:solidFill>
                          <a:latin typeface="Arial"/>
                          <a:ea typeface="Arial"/>
                          <a:cs typeface="Arial"/>
                          <a:sym typeface="Arial"/>
                        </a:rPr>
                        <a:t>&lt;5%</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smtClean="0">
                          <a:solidFill>
                            <a:schemeClr val="tx1">
                              <a:lumMod val="50000"/>
                              <a:lumOff val="50000"/>
                            </a:schemeClr>
                          </a:solidFill>
                          <a:latin typeface="Arial"/>
                          <a:ea typeface="Arial"/>
                          <a:cs typeface="Arial"/>
                          <a:sym typeface="Arial"/>
                        </a:rPr>
                        <a:t>75</a:t>
                      </a:r>
                      <a:endParaRPr lang="hr-HR" sz="1400" b="0" i="0" u="none" strike="noStrike" cap="none" baseline="0" dirty="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a:solidFill>
                            <a:schemeClr val="tx1">
                              <a:lumMod val="50000"/>
                              <a:lumOff val="50000"/>
                            </a:schemeClr>
                          </a:solidFill>
                          <a:latin typeface="Arial"/>
                          <a:ea typeface="Arial"/>
                          <a:cs typeface="Arial"/>
                          <a:sym typeface="Arial"/>
                        </a:rPr>
                        <a:t>&lt;0.001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smtClean="0">
                          <a:solidFill>
                            <a:schemeClr val="tx1">
                              <a:lumMod val="50000"/>
                              <a:lumOff val="50000"/>
                            </a:schemeClr>
                          </a:solidFill>
                          <a:latin typeface="Arial"/>
                          <a:ea typeface="Arial"/>
                          <a:cs typeface="Arial"/>
                          <a:sym typeface="Arial"/>
                        </a:rPr>
                        <a:t>IBSA</a:t>
                      </a:r>
                      <a:endParaRPr lang="hr-HR" sz="1400" b="0" i="0" u="none" strike="noStrike" cap="none" baseline="0" dirty="0">
                        <a:solidFill>
                          <a:schemeClr val="tx1">
                            <a:lumMod val="50000"/>
                            <a:lumOff val="50000"/>
                          </a:schemeClr>
                        </a:solidFill>
                        <a:latin typeface="Arial"/>
                        <a:ea typeface="Arial"/>
                        <a:cs typeface="Arial"/>
                        <a:sym typeface="Arial"/>
                      </a:endParaRPr>
                    </a:p>
                    <a:p>
                      <a:pPr marL="0" marR="0" lvl="0" indent="0" algn="l" rtl="0">
                        <a:lnSpc>
                          <a:spcPct val="100000"/>
                        </a:lnSpc>
                        <a:spcBef>
                          <a:spcPts val="240"/>
                        </a:spcBef>
                        <a:spcAft>
                          <a:spcPts val="0"/>
                        </a:spcAft>
                        <a:buClr>
                          <a:schemeClr val="hlink"/>
                        </a:buClr>
                        <a:buSzPct val="25000"/>
                        <a:buFont typeface="Arial"/>
                        <a:buNone/>
                      </a:pPr>
                      <a:r>
                        <a:rPr lang="hr-HR" sz="1400" b="0" i="0" u="none" strike="noStrike" cap="none" baseline="0" dirty="0" err="1" smtClean="0">
                          <a:solidFill>
                            <a:schemeClr val="tx1">
                              <a:lumMod val="50000"/>
                              <a:lumOff val="50000"/>
                            </a:schemeClr>
                          </a:solidFill>
                          <a:latin typeface="Arial"/>
                          <a:ea typeface="Arial"/>
                          <a:cs typeface="Arial"/>
                          <a:sym typeface="Arial"/>
                        </a:rPr>
                        <a:t>Ferring</a:t>
                      </a:r>
                      <a:endParaRPr lang="hr-HR" sz="1400" b="0" i="0" u="none" strike="noStrike" cap="none" baseline="0" dirty="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027415">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a:solidFill>
                            <a:schemeClr val="tx1">
                              <a:lumMod val="50000"/>
                              <a:lumOff val="50000"/>
                            </a:schemeClr>
                          </a:solidFill>
                          <a:latin typeface="Arial"/>
                          <a:ea typeface="Arial"/>
                          <a:cs typeface="Arial"/>
                          <a:sym typeface="Arial"/>
                        </a:rPr>
                        <a:t>5. HCG</a:t>
                      </a: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chemeClr val="hlink"/>
                        </a:buClr>
                        <a:buSzPct val="25000"/>
                        <a:buFont typeface="Arial"/>
                        <a:buNone/>
                        <a:tabLst/>
                        <a:defRPr/>
                      </a:pPr>
                      <a:r>
                        <a:rPr lang="hr-HR" sz="1400" b="0" i="1" u="none" strike="noStrike" cap="none" baseline="0" dirty="0" err="1" smtClean="0">
                          <a:solidFill>
                            <a:schemeClr val="tx1">
                              <a:lumMod val="50000"/>
                              <a:lumOff val="50000"/>
                            </a:schemeClr>
                          </a:solidFill>
                          <a:latin typeface="+mn-lt"/>
                          <a:ea typeface="Arial"/>
                          <a:cs typeface="Arial"/>
                          <a:sym typeface="Arial"/>
                        </a:rPr>
                        <a:t>Brevactid</a:t>
                      </a:r>
                      <a:r>
                        <a:rPr lang="hr-HR" sz="1400" b="0" i="1" u="none" strike="noStrike" cap="none" baseline="0" dirty="0" smtClean="0">
                          <a:solidFill>
                            <a:schemeClr val="tx1">
                              <a:lumMod val="50000"/>
                              <a:lumOff val="50000"/>
                            </a:schemeClr>
                          </a:solidFill>
                          <a:latin typeface="+mn-lt"/>
                          <a:ea typeface="Arial"/>
                          <a:cs typeface="Arial"/>
                          <a:sym typeface="Arial"/>
                        </a:rPr>
                        <a:t>/</a:t>
                      </a:r>
                      <a:r>
                        <a:rPr lang="hr-HR" sz="1400" b="0" i="1" u="none" strike="noStrike" cap="none" baseline="0" dirty="0" err="1" smtClean="0">
                          <a:solidFill>
                            <a:schemeClr val="tx1">
                              <a:lumMod val="50000"/>
                              <a:lumOff val="50000"/>
                            </a:schemeClr>
                          </a:solidFill>
                          <a:latin typeface="+mn-lt"/>
                          <a:ea typeface="Arial"/>
                          <a:cs typeface="Arial"/>
                          <a:sym typeface="Arial"/>
                        </a:rPr>
                        <a:t>Choragon</a:t>
                      </a:r>
                      <a:endParaRPr lang="hr-HR" sz="1400" b="0" i="1" u="none" strike="noStrike" cap="none" baseline="0" dirty="0" smtClean="0">
                        <a:solidFill>
                          <a:schemeClr val="tx1">
                            <a:lumMod val="50000"/>
                            <a:lumOff val="50000"/>
                          </a:schemeClr>
                        </a:solidFill>
                        <a:latin typeface="+mn-lt"/>
                        <a:ea typeface="Arial"/>
                        <a:cs typeface="Arial"/>
                        <a:sym typeface="Arial"/>
                      </a:endParaRPr>
                    </a:p>
                    <a:p>
                      <a:pPr marL="0" marR="0" lvl="0" indent="0" algn="l" rtl="0">
                        <a:lnSpc>
                          <a:spcPct val="100000"/>
                        </a:lnSpc>
                        <a:spcBef>
                          <a:spcPts val="0"/>
                        </a:spcBef>
                        <a:spcAft>
                          <a:spcPts val="0"/>
                        </a:spcAft>
                        <a:buClr>
                          <a:schemeClr val="hlink"/>
                        </a:buClr>
                        <a:buSzPct val="25000"/>
                        <a:buFont typeface="Arial"/>
                        <a:buNone/>
                      </a:pPr>
                      <a:r>
                        <a:rPr lang="hr-HR" sz="1400" b="0" i="1" u="none" strike="noStrike" cap="none" baseline="0" dirty="0" err="1" smtClean="0">
                          <a:solidFill>
                            <a:schemeClr val="tx1">
                              <a:lumMod val="50000"/>
                              <a:lumOff val="50000"/>
                            </a:schemeClr>
                          </a:solidFill>
                          <a:latin typeface="Arial"/>
                          <a:ea typeface="Arial"/>
                          <a:cs typeface="Arial"/>
                          <a:sym typeface="Arial"/>
                        </a:rPr>
                        <a:t>Pregnyl</a:t>
                      </a:r>
                      <a:endParaRPr lang="hr-HR" sz="1400" b="0" i="1" u="none" strike="noStrike" cap="none" baseline="0" dirty="0">
                        <a:solidFill>
                          <a:schemeClr val="tx1">
                            <a:lumMod val="50000"/>
                            <a:lumOff val="50000"/>
                          </a:schemeClr>
                        </a:solidFill>
                        <a:latin typeface="Arial"/>
                        <a:ea typeface="Arial"/>
                        <a:cs typeface="Arial"/>
                        <a:sym typeface="Arial"/>
                      </a:endParaRPr>
                    </a:p>
                    <a:p>
                      <a:pPr marL="0" marR="0" lvl="0" indent="0" algn="l" rtl="0">
                        <a:lnSpc>
                          <a:spcPct val="100000"/>
                        </a:lnSpc>
                        <a:spcBef>
                          <a:spcPts val="240"/>
                        </a:spcBef>
                        <a:spcAft>
                          <a:spcPts val="0"/>
                        </a:spcAft>
                        <a:buClr>
                          <a:schemeClr val="hlink"/>
                        </a:buClr>
                        <a:buSzPct val="25000"/>
                        <a:buFont typeface="Arial"/>
                        <a:buNone/>
                      </a:pPr>
                      <a:r>
                        <a:rPr lang="hr-HR" sz="1400" b="0" i="1" u="none" strike="noStrike" cap="none" baseline="0" dirty="0" err="1" smtClean="0">
                          <a:solidFill>
                            <a:schemeClr val="tx1">
                              <a:lumMod val="50000"/>
                              <a:lumOff val="50000"/>
                            </a:schemeClr>
                          </a:solidFill>
                          <a:latin typeface="Arial"/>
                          <a:ea typeface="Arial"/>
                          <a:cs typeface="Arial"/>
                          <a:sym typeface="Arial"/>
                          <a:rtl val="0"/>
                        </a:rPr>
                        <a:t>Profasi</a:t>
                      </a:r>
                      <a:endParaRPr lang="hr-HR" sz="1400" b="0" i="1" u="none" strike="noStrike" cap="none" baseline="0" dirty="0" smtClean="0">
                        <a:solidFill>
                          <a:schemeClr val="tx1">
                            <a:lumMod val="50000"/>
                            <a:lumOff val="50000"/>
                          </a:schemeClr>
                        </a:solidFill>
                        <a:latin typeface="Arial"/>
                        <a:ea typeface="Arial"/>
                        <a:cs typeface="Arial"/>
                        <a:sym typeface="Arial"/>
                        <a:rtl val="0"/>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a:solidFill>
                            <a:schemeClr val="tx1">
                              <a:lumMod val="50000"/>
                              <a:lumOff val="50000"/>
                            </a:schemeClr>
                          </a:solidFill>
                          <a:latin typeface="Arial"/>
                          <a:ea typeface="Arial"/>
                          <a:cs typeface="Arial"/>
                          <a:sym typeface="Arial"/>
                        </a:rPr>
                        <a:t>IM</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a:solidFill>
                            <a:schemeClr val="tx1">
                              <a:lumMod val="50000"/>
                              <a:lumOff val="50000"/>
                            </a:schemeClr>
                          </a:solidFill>
                          <a:latin typeface="Arial"/>
                          <a:ea typeface="Arial"/>
                          <a:cs typeface="Arial"/>
                          <a:sym typeface="Arial"/>
                        </a:rPr>
                        <a:t>95%</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Font typeface="Arial"/>
                        <a:buNone/>
                      </a:pPr>
                      <a:endParaRPr sz="1400" b="0" i="0" u="none" strike="noStrike" cap="none" baseline="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Font typeface="Arial"/>
                        <a:buNone/>
                      </a:pPr>
                      <a:endParaRPr sz="1400" b="0" i="0" u="none" strike="noStrike" cap="none" baseline="0" dirty="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chemeClr val="hlink"/>
                        </a:buClr>
                        <a:buSzPct val="25000"/>
                        <a:buFont typeface="Arial"/>
                        <a:buNone/>
                        <a:tabLst/>
                        <a:defRPr/>
                      </a:pPr>
                      <a:r>
                        <a:rPr lang="hr-HR" sz="1400" b="0" i="0" u="none" strike="noStrike" cap="none" baseline="0" dirty="0" err="1" smtClean="0">
                          <a:solidFill>
                            <a:schemeClr val="tx1">
                              <a:lumMod val="50000"/>
                              <a:lumOff val="50000"/>
                            </a:schemeClr>
                          </a:solidFill>
                          <a:latin typeface="+mn-lt"/>
                          <a:ea typeface="Arial"/>
                          <a:cs typeface="Arial"/>
                          <a:sym typeface="Arial"/>
                        </a:rPr>
                        <a:t>Ferring</a:t>
                      </a:r>
                      <a:endParaRPr lang="hr-HR" sz="1400" b="0" i="0" u="none" strike="noStrike" cap="none" baseline="0" dirty="0" smtClean="0">
                        <a:solidFill>
                          <a:schemeClr val="tx1">
                            <a:lumMod val="50000"/>
                            <a:lumOff val="50000"/>
                          </a:schemeClr>
                        </a:solidFill>
                        <a:latin typeface="+mn-lt"/>
                        <a:ea typeface="Arial"/>
                        <a:cs typeface="Arial"/>
                        <a:sym typeface="Arial"/>
                      </a:endParaRPr>
                    </a:p>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smtClean="0">
                          <a:solidFill>
                            <a:schemeClr val="tx1">
                              <a:lumMod val="50000"/>
                              <a:lumOff val="50000"/>
                            </a:schemeClr>
                          </a:solidFill>
                          <a:latin typeface="Arial"/>
                          <a:ea typeface="Arial"/>
                          <a:cs typeface="Arial"/>
                          <a:sym typeface="Arial"/>
                        </a:rPr>
                        <a:t>MSD (</a:t>
                      </a:r>
                      <a:r>
                        <a:rPr lang="hr-HR" sz="1400" b="0" i="0" u="none" strike="noStrike" cap="none" baseline="0" dirty="0" err="1" smtClean="0">
                          <a:solidFill>
                            <a:schemeClr val="tx1">
                              <a:lumMod val="50000"/>
                              <a:lumOff val="50000"/>
                            </a:schemeClr>
                          </a:solidFill>
                          <a:latin typeface="Arial"/>
                          <a:ea typeface="Arial"/>
                          <a:cs typeface="Arial"/>
                          <a:sym typeface="Arial"/>
                        </a:rPr>
                        <a:t>Organon</a:t>
                      </a:r>
                      <a:r>
                        <a:rPr lang="hr-HR" sz="1400" b="0" i="0" u="none" strike="noStrike" cap="none" baseline="0" dirty="0" smtClean="0">
                          <a:solidFill>
                            <a:schemeClr val="tx1">
                              <a:lumMod val="50000"/>
                              <a:lumOff val="50000"/>
                            </a:schemeClr>
                          </a:solidFill>
                          <a:latin typeface="Arial"/>
                          <a:ea typeface="Arial"/>
                          <a:cs typeface="Arial"/>
                          <a:sym typeface="Arial"/>
                        </a:rPr>
                        <a:t>)</a:t>
                      </a:r>
                      <a:endParaRPr lang="hr-HR" sz="1400" b="0" i="0" u="none" strike="noStrike" cap="none" baseline="0" dirty="0">
                        <a:solidFill>
                          <a:schemeClr val="tx1">
                            <a:lumMod val="50000"/>
                            <a:lumOff val="50000"/>
                          </a:schemeClr>
                        </a:solidFill>
                        <a:latin typeface="Arial"/>
                        <a:ea typeface="Arial"/>
                        <a:cs typeface="Arial"/>
                        <a:sym typeface="Arial"/>
                      </a:endParaRPr>
                    </a:p>
                    <a:p>
                      <a:pPr marL="0" marR="0" lvl="0" indent="0" algn="l" rtl="0">
                        <a:lnSpc>
                          <a:spcPct val="100000"/>
                        </a:lnSpc>
                        <a:spcBef>
                          <a:spcPts val="240"/>
                        </a:spcBef>
                        <a:spcAft>
                          <a:spcPts val="0"/>
                        </a:spcAft>
                        <a:buClr>
                          <a:schemeClr val="hlink"/>
                        </a:buClr>
                        <a:buSzPct val="25000"/>
                        <a:buFont typeface="Arial"/>
                        <a:buNone/>
                      </a:pPr>
                      <a:r>
                        <a:rPr lang="hr-HR" sz="1400" b="0" i="0" u="none" strike="noStrike" cap="none" baseline="0" dirty="0" smtClean="0">
                          <a:solidFill>
                            <a:schemeClr val="tx1">
                              <a:lumMod val="50000"/>
                              <a:lumOff val="50000"/>
                            </a:schemeClr>
                          </a:solidFill>
                          <a:latin typeface="Arial"/>
                          <a:ea typeface="Arial"/>
                          <a:cs typeface="Arial"/>
                          <a:sym typeface="Arial"/>
                        </a:rPr>
                        <a:t>MERCK </a:t>
                      </a:r>
                      <a:r>
                        <a:rPr lang="hr-HR" sz="1400" b="0" i="0" u="none" strike="noStrike" cap="none" baseline="0" dirty="0" err="1" smtClean="0">
                          <a:solidFill>
                            <a:schemeClr val="tx1">
                              <a:lumMod val="50000"/>
                              <a:lumOff val="50000"/>
                            </a:schemeClr>
                          </a:solidFill>
                          <a:latin typeface="Arial"/>
                          <a:ea typeface="Arial"/>
                          <a:cs typeface="Arial"/>
                          <a:sym typeface="Arial"/>
                        </a:rPr>
                        <a:t>Serono</a:t>
                      </a:r>
                      <a:endParaRPr lang="hr-HR" sz="1400" b="0" i="0" u="none" strike="noStrike" cap="none" baseline="0" dirty="0" smtClean="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458638">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a:solidFill>
                            <a:schemeClr val="tx1">
                              <a:lumMod val="50000"/>
                              <a:lumOff val="50000"/>
                            </a:schemeClr>
                          </a:solidFill>
                          <a:latin typeface="Arial"/>
                          <a:ea typeface="Arial"/>
                          <a:cs typeface="Arial"/>
                          <a:sym typeface="Arial"/>
                        </a:rPr>
                        <a:t>6. H.P.HCG</a:t>
                      </a: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accent2"/>
                        </a:buClr>
                        <a:buSzPct val="25000"/>
                        <a:buFont typeface="Arial"/>
                        <a:buNone/>
                      </a:pPr>
                      <a:r>
                        <a:rPr lang="hr-HR" sz="1400" b="0" i="1" u="none" strike="noStrike" cap="none" baseline="0">
                          <a:solidFill>
                            <a:schemeClr val="tx1">
                              <a:lumMod val="50000"/>
                              <a:lumOff val="50000"/>
                            </a:schemeClr>
                          </a:solidFill>
                          <a:latin typeface="Arial"/>
                          <a:ea typeface="Arial"/>
                          <a:cs typeface="Arial"/>
                          <a:sym typeface="Arial"/>
                        </a:rPr>
                        <a:t>Choriomon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a:solidFill>
                            <a:schemeClr val="tx1">
                              <a:lumMod val="50000"/>
                              <a:lumOff val="50000"/>
                            </a:schemeClr>
                          </a:solidFill>
                          <a:latin typeface="Arial"/>
                          <a:ea typeface="Arial"/>
                          <a:cs typeface="Arial"/>
                          <a:sym typeface="Arial"/>
                        </a:rPr>
                        <a:t>SC,IM</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a:solidFill>
                            <a:schemeClr val="tx1">
                              <a:lumMod val="50000"/>
                              <a:lumOff val="50000"/>
                            </a:schemeClr>
                          </a:solidFill>
                          <a:latin typeface="Arial"/>
                          <a:ea typeface="Arial"/>
                          <a:cs typeface="Arial"/>
                          <a:sym typeface="Arial"/>
                        </a:rPr>
                        <a:t>&lt;5%</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Font typeface="Arial"/>
                        <a:buNone/>
                      </a:pPr>
                      <a:endParaRPr sz="1400" b="0" i="0" u="none" strike="noStrike" cap="none" baseline="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Font typeface="Arial"/>
                        <a:buNone/>
                      </a:pPr>
                      <a:endParaRPr sz="1400" b="0" i="0" u="none" strike="noStrike" cap="none" baseline="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0" i="0" u="none" strike="noStrike" cap="none" baseline="0" dirty="0" smtClean="0">
                          <a:solidFill>
                            <a:schemeClr val="tx1">
                              <a:lumMod val="50000"/>
                              <a:lumOff val="50000"/>
                            </a:schemeClr>
                          </a:solidFill>
                          <a:latin typeface="Arial"/>
                          <a:ea typeface="Arial"/>
                          <a:cs typeface="Arial"/>
                          <a:sym typeface="Arial"/>
                        </a:rPr>
                        <a:t>IBSA</a:t>
                      </a:r>
                      <a:endParaRPr lang="hr-HR" sz="1400" b="0" i="0" u="none" strike="noStrike" cap="none" baseline="0" dirty="0">
                        <a:solidFill>
                          <a:schemeClr val="tx1">
                            <a:lumMod val="50000"/>
                            <a:lumOff val="50000"/>
                          </a:schemeClr>
                        </a:solidFill>
                        <a:latin typeface="Arial"/>
                        <a:ea typeface="Arial"/>
                        <a:cs typeface="Arial"/>
                        <a:sym typeface="Arial"/>
                      </a:endParaRP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1875" name="Shape 1875"/>
          <p:cNvSpPr txBox="1"/>
          <p:nvPr/>
        </p:nvSpPr>
        <p:spPr>
          <a:xfrm>
            <a:off x="304800" y="304800"/>
            <a:ext cx="8929688" cy="4619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hr-HR" sz="2800" b="1" kern="1200" cap="all" dirty="0">
                <a:ln/>
                <a:solidFill>
                  <a:schemeClr val="tx1">
                    <a:lumMod val="50000"/>
                    <a:lumOff val="50000"/>
                  </a:schemeClr>
                </a:solidFill>
                <a:effectLst>
                  <a:outerShdw blurRad="50800" dist="38100" dir="13500000" algn="br" rotWithShape="0">
                    <a:prstClr val="black">
                      <a:alpha val="40000"/>
                    </a:prstClr>
                  </a:outerShdw>
                </a:effectLst>
                <a:latin typeface="+mj-lt"/>
                <a:ea typeface="+mj-ea"/>
                <a:cs typeface="+mj-cs"/>
              </a:rPr>
              <a:t>Urinarni </a:t>
            </a:r>
            <a:r>
              <a:rPr lang="hr-HR" sz="2800" b="1" kern="1200" cap="all" dirty="0" err="1">
                <a:ln/>
                <a:solidFill>
                  <a:schemeClr val="tx1">
                    <a:lumMod val="50000"/>
                    <a:lumOff val="50000"/>
                  </a:schemeClr>
                </a:solidFill>
                <a:effectLst>
                  <a:outerShdw blurRad="50800" dist="38100" dir="13500000" algn="br" rotWithShape="0">
                    <a:prstClr val="black">
                      <a:alpha val="40000"/>
                    </a:prstClr>
                  </a:outerShdw>
                </a:effectLst>
                <a:latin typeface="+mj-lt"/>
                <a:ea typeface="+mj-ea"/>
                <a:cs typeface="+mj-cs"/>
              </a:rPr>
              <a:t>gonadotropini</a:t>
            </a:r>
            <a:endParaRPr lang="hr-HR" sz="2800" b="1" kern="1200" cap="all" dirty="0">
              <a:ln/>
              <a:solidFill>
                <a:schemeClr val="tx1">
                  <a:lumMod val="50000"/>
                  <a:lumOff val="50000"/>
                </a:schemeClr>
              </a:solidFill>
              <a:effectLst>
                <a:outerShdw blurRad="50800" dist="38100" dir="13500000" algn="br" rotWithShape="0">
                  <a:prstClr val="black">
                    <a:alpha val="40000"/>
                  </a:prst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1880" name="Shape 1880"/>
          <p:cNvSpPr txBox="1"/>
          <p:nvPr/>
        </p:nvSpPr>
        <p:spPr>
          <a:xfrm>
            <a:off x="381000" y="228600"/>
            <a:ext cx="9144000" cy="4619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hr-HR" sz="2800" b="1" kern="1200" cap="all" dirty="0" err="1">
                <a:ln/>
                <a:solidFill>
                  <a:schemeClr val="tx1">
                    <a:lumMod val="50000"/>
                    <a:lumOff val="50000"/>
                  </a:schemeClr>
                </a:solidFill>
                <a:effectLst>
                  <a:outerShdw blurRad="50800" dist="38100" dir="13500000" algn="br" rotWithShape="0">
                    <a:prstClr val="black">
                      <a:alpha val="40000"/>
                    </a:prstClr>
                  </a:outerShdw>
                </a:effectLst>
                <a:latin typeface="+mj-lt"/>
                <a:ea typeface="+mj-ea"/>
                <a:cs typeface="+mj-cs"/>
              </a:rPr>
              <a:t>Rekombinantni</a:t>
            </a:r>
            <a:r>
              <a:rPr lang="hr-HR" sz="2800" b="1" kern="1200" cap="all" dirty="0">
                <a:ln/>
                <a:solidFill>
                  <a:schemeClr val="tx1">
                    <a:lumMod val="50000"/>
                    <a:lumOff val="50000"/>
                  </a:schemeClr>
                </a:solidFill>
                <a:effectLst>
                  <a:outerShdw blurRad="50800" dist="38100" dir="13500000" algn="br" rotWithShape="0">
                    <a:prstClr val="black">
                      <a:alpha val="40000"/>
                    </a:prstClr>
                  </a:outerShdw>
                </a:effectLst>
                <a:latin typeface="+mj-lt"/>
                <a:ea typeface="+mj-ea"/>
                <a:cs typeface="+mj-cs"/>
              </a:rPr>
              <a:t> </a:t>
            </a:r>
            <a:r>
              <a:rPr lang="hr-HR" sz="2800" b="1" kern="1200" cap="all" dirty="0" err="1">
                <a:ln/>
                <a:solidFill>
                  <a:schemeClr val="tx1">
                    <a:lumMod val="50000"/>
                    <a:lumOff val="50000"/>
                  </a:schemeClr>
                </a:solidFill>
                <a:effectLst>
                  <a:outerShdw blurRad="50800" dist="38100" dir="13500000" algn="br" rotWithShape="0">
                    <a:prstClr val="black">
                      <a:alpha val="40000"/>
                    </a:prstClr>
                  </a:outerShdw>
                </a:effectLst>
                <a:latin typeface="+mj-lt"/>
                <a:ea typeface="+mj-ea"/>
                <a:cs typeface="+mj-cs"/>
              </a:rPr>
              <a:t>gonadotropini</a:t>
            </a:r>
            <a:endParaRPr lang="hr-HR" sz="2800" b="1" kern="1200" cap="all" dirty="0">
              <a:ln/>
              <a:solidFill>
                <a:schemeClr val="tx1">
                  <a:lumMod val="50000"/>
                  <a:lumOff val="50000"/>
                </a:schemeClr>
              </a:solidFill>
              <a:effectLst>
                <a:outerShdw blurRad="50800" dist="38100" dir="13500000" algn="br" rotWithShape="0">
                  <a:prstClr val="black">
                    <a:alpha val="40000"/>
                  </a:prstClr>
                </a:outerShdw>
              </a:effectLst>
              <a:latin typeface="+mj-lt"/>
              <a:ea typeface="+mj-ea"/>
              <a:cs typeface="+mj-cs"/>
            </a:endParaRPr>
          </a:p>
        </p:txBody>
      </p:sp>
      <p:graphicFrame>
        <p:nvGraphicFramePr>
          <p:cNvPr id="1881" name="Shape 1881"/>
          <p:cNvGraphicFramePr/>
          <p:nvPr>
            <p:extLst>
              <p:ext uri="{D42A27DB-BD31-4B8C-83A1-F6EECF244321}">
                <p14:modId xmlns:p14="http://schemas.microsoft.com/office/powerpoint/2010/main" val="2579473740"/>
              </p:ext>
            </p:extLst>
          </p:nvPr>
        </p:nvGraphicFramePr>
        <p:xfrm>
          <a:off x="457199" y="1219200"/>
          <a:ext cx="8501865" cy="4390490"/>
        </p:xfrm>
        <a:graphic>
          <a:graphicData uri="http://schemas.openxmlformats.org/drawingml/2006/table">
            <a:tbl>
              <a:tblPr>
                <a:noFill/>
                <a:tableStyleId>{EC4F45B4-13A3-4453-BF9D-826B2EAC9337}</a:tableStyleId>
              </a:tblPr>
              <a:tblGrid>
                <a:gridCol w="1125021"/>
                <a:gridCol w="2045840"/>
                <a:gridCol w="1128114"/>
                <a:gridCol w="909399"/>
                <a:gridCol w="1123336"/>
                <a:gridCol w="744053"/>
                <a:gridCol w="1426102"/>
              </a:tblGrid>
              <a:tr h="721045">
                <a:tc>
                  <a:txBody>
                    <a:bodyPr/>
                    <a:lstStyle/>
                    <a:p>
                      <a:pPr marL="0" marR="0" lvl="0" indent="0" algn="l" rtl="0">
                        <a:lnSpc>
                          <a:spcPct val="100000"/>
                        </a:lnSpc>
                        <a:spcBef>
                          <a:spcPts val="0"/>
                        </a:spcBef>
                        <a:spcAft>
                          <a:spcPts val="0"/>
                        </a:spcAft>
                        <a:buClr>
                          <a:schemeClr val="hlink"/>
                        </a:buClr>
                        <a:buSzPct val="25000"/>
                        <a:buFont typeface="Arial"/>
                        <a:buNone/>
                      </a:pPr>
                      <a:r>
                        <a:rPr lang="hr-HR" sz="1400" b="1" i="0" u="none" strike="noStrike" cap="none" baseline="0" dirty="0">
                          <a:solidFill>
                            <a:schemeClr val="tx1">
                              <a:lumMod val="50000"/>
                              <a:lumOff val="50000"/>
                            </a:schemeClr>
                          </a:solidFill>
                          <a:latin typeface="Arial"/>
                          <a:ea typeface="Arial"/>
                          <a:cs typeface="Arial"/>
                          <a:sym typeface="Arial"/>
                        </a:rPr>
                        <a:t>Preparat</a:t>
                      </a:r>
                    </a:p>
                  </a:txBody>
                  <a:tcPr marL="91450" marR="91450" marT="45725" marB="45725">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1" i="0" u="none" strike="noStrike" cap="none" baseline="0" dirty="0">
                          <a:solidFill>
                            <a:schemeClr val="tx1">
                              <a:lumMod val="50000"/>
                              <a:lumOff val="50000"/>
                            </a:schemeClr>
                          </a:solidFill>
                          <a:latin typeface="Arial"/>
                          <a:ea typeface="Arial"/>
                          <a:cs typeface="Arial"/>
                          <a:sym typeface="Arial"/>
                        </a:rPr>
                        <a:t>Zaštićeno 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1" i="0" u="none" strike="noStrike" cap="none" baseline="0" dirty="0">
                          <a:solidFill>
                            <a:schemeClr val="tx1">
                              <a:lumMod val="50000"/>
                              <a:lumOff val="50000"/>
                            </a:schemeClr>
                          </a:solidFill>
                          <a:latin typeface="Arial"/>
                          <a:ea typeface="Arial"/>
                          <a:cs typeface="Arial"/>
                          <a:sym typeface="Arial"/>
                        </a:rPr>
                        <a:t>Put primjene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1" i="0" u="none" strike="noStrike" cap="none" baseline="0">
                          <a:solidFill>
                            <a:schemeClr val="tx1">
                              <a:lumMod val="50000"/>
                              <a:lumOff val="50000"/>
                            </a:schemeClr>
                          </a:solidFill>
                          <a:latin typeface="Arial"/>
                          <a:ea typeface="Arial"/>
                          <a:cs typeface="Arial"/>
                          <a:sym typeface="Arial"/>
                        </a:rPr>
                        <a:t>Urinarni proteini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a:buNone/>
                      </a:pPr>
                      <a:r>
                        <a:rPr lang="hr-HR" sz="1400" b="1" i="0" u="none" strike="noStrike" cap="none" baseline="0">
                          <a:solidFill>
                            <a:schemeClr val="tx1">
                              <a:lumMod val="50000"/>
                              <a:lumOff val="50000"/>
                            </a:schemeClr>
                          </a:solidFill>
                          <a:latin typeface="Arial"/>
                          <a:ea typeface="Arial"/>
                          <a:cs typeface="Arial"/>
                          <a:sym typeface="Arial"/>
                        </a:rPr>
                        <a:t>FSH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accent2"/>
                        </a:buClr>
                        <a:buSzPct val="25000"/>
                        <a:buFont typeface="Arial"/>
                        <a:buNone/>
                      </a:pPr>
                      <a:r>
                        <a:rPr lang="hr-HR" sz="1400" b="1" i="0" u="none" strike="noStrike" cap="none" baseline="0" dirty="0">
                          <a:solidFill>
                            <a:schemeClr val="tx1">
                              <a:lumMod val="50000"/>
                              <a:lumOff val="50000"/>
                            </a:schemeClr>
                          </a:solidFill>
                          <a:latin typeface="Arial"/>
                          <a:ea typeface="Arial"/>
                          <a:cs typeface="Arial"/>
                          <a:sym typeface="Arial"/>
                        </a:rPr>
                        <a:t>LH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accent2"/>
                        </a:buClr>
                        <a:buSzPct val="25000"/>
                        <a:buFont typeface="Arial"/>
                        <a:buNone/>
                      </a:pPr>
                      <a:r>
                        <a:rPr lang="hr-HR" sz="1400" b="1" i="0" u="none" strike="noStrike" cap="none" baseline="0" dirty="0">
                          <a:solidFill>
                            <a:schemeClr val="tx1">
                              <a:lumMod val="50000"/>
                              <a:lumOff val="50000"/>
                            </a:schemeClr>
                          </a:solidFill>
                          <a:latin typeface="Arial"/>
                          <a:ea typeface="Arial"/>
                          <a:cs typeface="Arial"/>
                          <a:sym typeface="Arial"/>
                        </a:rPr>
                        <a:t>Tvrtka</a:t>
                      </a:r>
                    </a:p>
                  </a:txBody>
                  <a:tcPr marL="91450" marR="91450" marT="45725" marB="45725">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560367">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dirty="0">
                          <a:solidFill>
                            <a:schemeClr val="tx1">
                              <a:lumMod val="50000"/>
                              <a:lumOff val="50000"/>
                            </a:schemeClr>
                          </a:solidFill>
                          <a:latin typeface="Arial Narrow"/>
                          <a:ea typeface="Arial Narrow"/>
                          <a:cs typeface="Arial Narrow"/>
                          <a:sym typeface="Arial Narrow"/>
                        </a:rPr>
                        <a:t>1. FSH</a:t>
                      </a:r>
                    </a:p>
                  </a:txBody>
                  <a:tcPr marL="91450" marR="91450" marT="45700" marB="4570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accent2"/>
                        </a:buClr>
                        <a:buSzPct val="25000"/>
                        <a:buFont typeface="Arial Narrow"/>
                        <a:buNone/>
                      </a:pPr>
                      <a:r>
                        <a:rPr lang="hr-HR" sz="1600" b="0" i="1" u="none" strike="noStrike" cap="none" baseline="0" dirty="0" err="1">
                          <a:solidFill>
                            <a:schemeClr val="tx1">
                              <a:lumMod val="50000"/>
                              <a:lumOff val="50000"/>
                            </a:schemeClr>
                          </a:solidFill>
                          <a:latin typeface="Arial Narrow"/>
                          <a:ea typeface="Arial Narrow"/>
                          <a:cs typeface="Arial Narrow"/>
                          <a:sym typeface="Arial Narrow"/>
                        </a:rPr>
                        <a:t>Gonal</a:t>
                      </a:r>
                      <a:r>
                        <a:rPr lang="hr-HR" sz="1600" b="0" i="1" u="none" strike="noStrike" cap="none" baseline="0" dirty="0">
                          <a:solidFill>
                            <a:schemeClr val="tx1">
                              <a:lumMod val="50000"/>
                              <a:lumOff val="50000"/>
                            </a:schemeClr>
                          </a:solidFill>
                          <a:latin typeface="Arial Narrow"/>
                          <a:ea typeface="Arial Narrow"/>
                          <a:cs typeface="Arial Narrow"/>
                          <a:sym typeface="Arial Narrow"/>
                        </a:rPr>
                        <a:t>-f (</a:t>
                      </a:r>
                      <a:r>
                        <a:rPr lang="hr-HR" sz="1600" b="0" i="1" u="none" strike="noStrike" cap="none" baseline="0" dirty="0" err="1">
                          <a:solidFill>
                            <a:schemeClr val="tx1">
                              <a:lumMod val="50000"/>
                              <a:lumOff val="50000"/>
                            </a:schemeClr>
                          </a:solidFill>
                          <a:latin typeface="Arial Narrow"/>
                          <a:ea typeface="Arial Narrow"/>
                          <a:cs typeface="Arial Narrow"/>
                          <a:sym typeface="Arial Narrow"/>
                        </a:rPr>
                        <a:t>follitropin</a:t>
                      </a:r>
                      <a:r>
                        <a:rPr lang="hr-HR" sz="1600" b="0" i="1" u="none" strike="noStrike" cap="none" baseline="0" dirty="0">
                          <a:solidFill>
                            <a:schemeClr val="tx1">
                              <a:lumMod val="50000"/>
                              <a:lumOff val="50000"/>
                            </a:schemeClr>
                          </a:solidFill>
                          <a:latin typeface="Arial Narrow"/>
                          <a:ea typeface="Arial Narrow"/>
                          <a:cs typeface="Arial Narrow"/>
                          <a:sym typeface="Arial Narrow"/>
                        </a:rPr>
                        <a:t>α)</a:t>
                      </a:r>
                    </a:p>
                    <a:p>
                      <a:pPr marL="0" marR="0" lvl="0" indent="0" algn="l" rtl="0">
                        <a:lnSpc>
                          <a:spcPct val="100000"/>
                        </a:lnSpc>
                        <a:spcBef>
                          <a:spcPts val="0"/>
                        </a:spcBef>
                        <a:spcAft>
                          <a:spcPts val="0"/>
                        </a:spcAft>
                        <a:buClr>
                          <a:schemeClr val="accent2"/>
                        </a:buClr>
                        <a:buSzPct val="25000"/>
                        <a:buFont typeface="Arial Narrow"/>
                        <a:buNone/>
                      </a:pPr>
                      <a:r>
                        <a:rPr lang="hr-HR" sz="1600" b="0" i="1" u="none" strike="noStrike" cap="none" baseline="0" dirty="0" err="1">
                          <a:solidFill>
                            <a:schemeClr val="tx1">
                              <a:lumMod val="50000"/>
                              <a:lumOff val="50000"/>
                            </a:schemeClr>
                          </a:solidFill>
                          <a:latin typeface="Arial Narrow"/>
                          <a:ea typeface="Arial Narrow"/>
                          <a:cs typeface="Arial Narrow"/>
                          <a:sym typeface="Arial Narrow"/>
                        </a:rPr>
                        <a:t>Gonal</a:t>
                      </a:r>
                      <a:r>
                        <a:rPr lang="hr-HR" sz="1600" b="0" i="1" u="none" strike="noStrike" cap="none" baseline="0" dirty="0">
                          <a:solidFill>
                            <a:schemeClr val="tx1">
                              <a:lumMod val="50000"/>
                              <a:lumOff val="50000"/>
                            </a:schemeClr>
                          </a:solidFill>
                          <a:latin typeface="Arial Narrow"/>
                          <a:ea typeface="Arial Narrow"/>
                          <a:cs typeface="Arial Narrow"/>
                          <a:sym typeface="Arial Narrow"/>
                        </a:rPr>
                        <a:t>-f </a:t>
                      </a:r>
                      <a:r>
                        <a:rPr lang="hr-HR" sz="1600" b="0" i="1" u="none" strike="noStrike" cap="none" baseline="0" dirty="0" err="1">
                          <a:solidFill>
                            <a:schemeClr val="tx1">
                              <a:lumMod val="50000"/>
                              <a:lumOff val="50000"/>
                            </a:schemeClr>
                          </a:solidFill>
                          <a:latin typeface="Arial Narrow"/>
                          <a:ea typeface="Arial Narrow"/>
                          <a:cs typeface="Arial Narrow"/>
                          <a:sym typeface="Arial Narrow"/>
                        </a:rPr>
                        <a:t>FbM</a:t>
                      </a:r>
                      <a:r>
                        <a:rPr lang="hr-HR" sz="1600" b="0" i="1" u="none" strike="noStrike" cap="none" baseline="0" dirty="0">
                          <a:solidFill>
                            <a:schemeClr val="tx1">
                              <a:lumMod val="50000"/>
                              <a:lumOff val="50000"/>
                            </a:schemeClr>
                          </a:solidFill>
                          <a:latin typeface="Arial Narrow"/>
                          <a:ea typeface="Arial Narrow"/>
                          <a:cs typeface="Arial Narrow"/>
                          <a:sym typeface="Arial Narrow"/>
                        </a:rPr>
                        <a:t> </a:t>
                      </a:r>
                      <a:r>
                        <a:rPr lang="hr-HR" sz="1600" b="0" i="1" u="none" strike="noStrike" cap="none" baseline="0" dirty="0" err="1">
                          <a:solidFill>
                            <a:schemeClr val="tx1">
                              <a:lumMod val="50000"/>
                              <a:lumOff val="50000"/>
                            </a:schemeClr>
                          </a:solidFill>
                          <a:latin typeface="Arial Narrow"/>
                          <a:ea typeface="Arial Narrow"/>
                          <a:cs typeface="Arial Narrow"/>
                          <a:sym typeface="Arial Narrow"/>
                        </a:rPr>
                        <a:t>Pen</a:t>
                      </a:r>
                      <a:r>
                        <a:rPr lang="hr-HR" sz="1600" b="0" i="1" u="none" strike="noStrike" cap="none" baseline="0" dirty="0">
                          <a:solidFill>
                            <a:schemeClr val="tx1">
                              <a:lumMod val="50000"/>
                              <a:lumOff val="50000"/>
                            </a:schemeClr>
                          </a:solidFill>
                          <a:latin typeface="Arial Narrow"/>
                          <a:ea typeface="Arial Narrow"/>
                          <a:cs typeface="Arial Narrow"/>
                          <a:sym typeface="Arial Narrow"/>
                        </a:rPr>
                        <a:t> </a:t>
                      </a:r>
                    </a:p>
                    <a:p>
                      <a:pPr marL="0" marR="0" lvl="0" indent="0" algn="l" rtl="0">
                        <a:lnSpc>
                          <a:spcPct val="100000"/>
                        </a:lnSpc>
                        <a:spcBef>
                          <a:spcPts val="0"/>
                        </a:spcBef>
                        <a:spcAft>
                          <a:spcPts val="0"/>
                        </a:spcAft>
                        <a:buClr>
                          <a:schemeClr val="accent2"/>
                        </a:buClr>
                        <a:buSzPct val="25000"/>
                        <a:buFont typeface="Arial Narrow"/>
                        <a:buNone/>
                      </a:pPr>
                      <a:r>
                        <a:rPr lang="hr-HR" sz="1600" b="0" i="1" u="none" strike="noStrike" cap="none" baseline="0" dirty="0" err="1">
                          <a:solidFill>
                            <a:schemeClr val="tx1">
                              <a:lumMod val="50000"/>
                              <a:lumOff val="50000"/>
                            </a:schemeClr>
                          </a:solidFill>
                          <a:latin typeface="Arial Narrow"/>
                          <a:ea typeface="Arial Narrow"/>
                          <a:cs typeface="Arial Narrow"/>
                          <a:sym typeface="Arial Narrow"/>
                        </a:rPr>
                        <a:t>Puregon</a:t>
                      </a:r>
                      <a:r>
                        <a:rPr lang="hr-HR" sz="1600" b="0" i="1" u="none" strike="noStrike" cap="none" baseline="0" dirty="0">
                          <a:solidFill>
                            <a:schemeClr val="tx1">
                              <a:lumMod val="50000"/>
                              <a:lumOff val="50000"/>
                            </a:schemeClr>
                          </a:solidFill>
                          <a:latin typeface="Arial Narrow"/>
                          <a:ea typeface="Arial Narrow"/>
                          <a:cs typeface="Arial Narrow"/>
                          <a:sym typeface="Arial Narrow"/>
                        </a:rPr>
                        <a:t> (</a:t>
                      </a:r>
                      <a:r>
                        <a:rPr lang="hr-HR" sz="1600" b="0" i="1" u="none" strike="noStrike" cap="none" baseline="0" dirty="0" err="1">
                          <a:solidFill>
                            <a:schemeClr val="tx1">
                              <a:lumMod val="50000"/>
                              <a:lumOff val="50000"/>
                            </a:schemeClr>
                          </a:solidFill>
                          <a:latin typeface="Arial Narrow"/>
                          <a:ea typeface="Arial Narrow"/>
                          <a:cs typeface="Arial Narrow"/>
                          <a:sym typeface="Arial Narrow"/>
                        </a:rPr>
                        <a:t>follitropin</a:t>
                      </a:r>
                      <a:r>
                        <a:rPr lang="hr-HR" sz="1600" b="0" i="1" u="none" strike="noStrike" cap="none" baseline="0" dirty="0">
                          <a:solidFill>
                            <a:schemeClr val="tx1">
                              <a:lumMod val="50000"/>
                              <a:lumOff val="50000"/>
                            </a:schemeClr>
                          </a:solidFill>
                          <a:latin typeface="Arial Narrow"/>
                          <a:ea typeface="Arial Narrow"/>
                          <a:cs typeface="Arial Narrow"/>
                          <a:sym typeface="Arial Narrow"/>
                        </a:rPr>
                        <a:t>β) </a:t>
                      </a:r>
                    </a:p>
                    <a:p>
                      <a:pPr marL="0" marR="0" lvl="0" indent="0" algn="l" rtl="0">
                        <a:lnSpc>
                          <a:spcPct val="100000"/>
                        </a:lnSpc>
                        <a:spcBef>
                          <a:spcPts val="0"/>
                        </a:spcBef>
                        <a:spcAft>
                          <a:spcPts val="0"/>
                        </a:spcAft>
                        <a:buClr>
                          <a:schemeClr val="accent2"/>
                        </a:buClr>
                        <a:buSzPct val="25000"/>
                        <a:buFont typeface="Arial Narrow"/>
                        <a:buNone/>
                      </a:pPr>
                      <a:r>
                        <a:rPr lang="hr-HR" sz="1600" b="0" i="1" u="none" strike="noStrike" cap="none" baseline="0" dirty="0" err="1">
                          <a:solidFill>
                            <a:schemeClr val="tx1">
                              <a:lumMod val="50000"/>
                              <a:lumOff val="50000"/>
                            </a:schemeClr>
                          </a:solidFill>
                          <a:latin typeface="Arial Narrow"/>
                          <a:ea typeface="Arial Narrow"/>
                          <a:cs typeface="Arial Narrow"/>
                          <a:sym typeface="Arial Narrow"/>
                        </a:rPr>
                        <a:t>Puregon</a:t>
                      </a:r>
                      <a:r>
                        <a:rPr lang="hr-HR" sz="1600" b="0" i="1" u="none" strike="noStrike" cap="none" baseline="0" dirty="0">
                          <a:solidFill>
                            <a:schemeClr val="tx1">
                              <a:lumMod val="50000"/>
                              <a:lumOff val="50000"/>
                            </a:schemeClr>
                          </a:solidFill>
                          <a:latin typeface="Arial Narrow"/>
                          <a:ea typeface="Arial Narrow"/>
                          <a:cs typeface="Arial Narrow"/>
                          <a:sym typeface="Arial Narrow"/>
                        </a:rPr>
                        <a:t> </a:t>
                      </a:r>
                      <a:r>
                        <a:rPr lang="hr-HR" sz="1600" b="0" i="1" u="none" strike="noStrike" cap="none" baseline="0" dirty="0" err="1">
                          <a:solidFill>
                            <a:schemeClr val="tx1">
                              <a:lumMod val="50000"/>
                              <a:lumOff val="50000"/>
                            </a:schemeClr>
                          </a:solidFill>
                          <a:latin typeface="Arial Narrow"/>
                          <a:ea typeface="Arial Narrow"/>
                          <a:cs typeface="Arial Narrow"/>
                          <a:sym typeface="Arial Narrow"/>
                        </a:rPr>
                        <a:t>pen</a:t>
                      </a:r>
                      <a:endParaRPr lang="hr-HR" sz="1600" b="0" i="1"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SC, IM</a:t>
                      </a: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SC, IM</a:t>
                      </a: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SC,IM</a:t>
                      </a: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SC, Im</a:t>
                      </a: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a:t>
                      </a: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a:t>
                      </a: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a:t>
                      </a: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a:t>
                      </a: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75,150</a:t>
                      </a: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300,450,900</a:t>
                      </a: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50,100</a:t>
                      </a: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300,600</a:t>
                      </a: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a:t>
                      </a: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a:t>
                      </a: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a:t>
                      </a: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a:t>
                      </a: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MERCK </a:t>
                      </a:r>
                      <a:r>
                        <a:rPr lang="hr-HR" sz="1600" b="0" i="0" u="none" strike="noStrike" cap="none" baseline="0" dirty="0" err="1" smtClean="0">
                          <a:solidFill>
                            <a:schemeClr val="tx1">
                              <a:lumMod val="50000"/>
                              <a:lumOff val="50000"/>
                            </a:schemeClr>
                          </a:solidFill>
                          <a:latin typeface="Arial Narrow"/>
                          <a:ea typeface="Arial Narrow"/>
                          <a:cs typeface="Arial Narrow"/>
                          <a:sym typeface="Arial Narrow"/>
                        </a:rPr>
                        <a:t>Serono</a:t>
                      </a:r>
                      <a:endParaRPr lang="hr-HR" sz="1600" b="0" i="0" u="none" strike="noStrike" cap="none" baseline="0" dirty="0">
                        <a:solidFill>
                          <a:schemeClr val="tx1">
                            <a:lumMod val="50000"/>
                            <a:lumOff val="50000"/>
                          </a:schemeClr>
                        </a:solidFill>
                        <a:latin typeface="Arial Narrow"/>
                        <a:ea typeface="Arial Narrow"/>
                        <a:cs typeface="Arial Narrow"/>
                        <a:sym typeface="Arial Narrow"/>
                      </a:endParaRP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MERCK </a:t>
                      </a:r>
                      <a:r>
                        <a:rPr lang="hr-HR" sz="1600" b="0" i="0" u="none" strike="noStrike" cap="none" baseline="0" dirty="0" err="1" smtClean="0">
                          <a:solidFill>
                            <a:schemeClr val="tx1">
                              <a:lumMod val="50000"/>
                              <a:lumOff val="50000"/>
                            </a:schemeClr>
                          </a:solidFill>
                          <a:latin typeface="Arial Narrow"/>
                          <a:ea typeface="Arial Narrow"/>
                          <a:cs typeface="Arial Narrow"/>
                          <a:sym typeface="Arial Narrow"/>
                        </a:rPr>
                        <a:t>Serono</a:t>
                      </a:r>
                      <a:endParaRPr lang="hr-HR" sz="1600" b="0" i="0" u="none" strike="noStrike" cap="none" baseline="0" dirty="0">
                        <a:solidFill>
                          <a:schemeClr val="tx1">
                            <a:lumMod val="50000"/>
                            <a:lumOff val="50000"/>
                          </a:schemeClr>
                        </a:solidFill>
                        <a:latin typeface="Arial Narrow"/>
                        <a:ea typeface="Arial Narrow"/>
                        <a:cs typeface="Arial Narrow"/>
                        <a:sym typeface="Arial Narrow"/>
                      </a:endParaRP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MSD (</a:t>
                      </a:r>
                      <a:r>
                        <a:rPr lang="hr-HR" sz="1600" b="0" i="0" u="none" strike="noStrike" cap="none" baseline="0" dirty="0" err="1" smtClean="0">
                          <a:solidFill>
                            <a:schemeClr val="tx1">
                              <a:lumMod val="50000"/>
                              <a:lumOff val="50000"/>
                            </a:schemeClr>
                          </a:solidFill>
                          <a:latin typeface="Arial Narrow"/>
                          <a:ea typeface="Arial Narrow"/>
                          <a:cs typeface="Arial Narrow"/>
                          <a:sym typeface="Arial Narrow"/>
                        </a:rPr>
                        <a:t>Organon</a:t>
                      </a: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a:t>
                      </a:r>
                      <a:endParaRPr lang="hr-HR" sz="1600" b="0" i="0" u="none" strike="noStrike" cap="none" baseline="0" dirty="0">
                        <a:solidFill>
                          <a:schemeClr val="tx1">
                            <a:lumMod val="50000"/>
                            <a:lumOff val="50000"/>
                          </a:schemeClr>
                        </a:solidFill>
                        <a:latin typeface="Arial Narrow"/>
                        <a:ea typeface="Arial Narrow"/>
                        <a:cs typeface="Arial Narrow"/>
                        <a:sym typeface="Arial Narrow"/>
                      </a:endParaRPr>
                    </a:p>
                    <a:p>
                      <a:pPr marL="0" marR="0" lvl="0" indent="0" algn="l" rtl="0">
                        <a:lnSpc>
                          <a:spcPct val="100000"/>
                        </a:lnSpc>
                        <a:spcBef>
                          <a:spcPts val="280"/>
                        </a:spcBef>
                        <a:spcAft>
                          <a:spcPts val="0"/>
                        </a:spcAft>
                        <a:buClr>
                          <a:schemeClr val="hlink"/>
                        </a:buClr>
                        <a:buSzPct val="25000"/>
                        <a:buFont typeface="Arial Narrow"/>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MSD (</a:t>
                      </a:r>
                      <a:r>
                        <a:rPr lang="hr-HR" sz="1600" b="0" i="0" u="none" strike="noStrike" cap="none" baseline="0" dirty="0" err="1" smtClean="0">
                          <a:solidFill>
                            <a:schemeClr val="tx1">
                              <a:lumMod val="50000"/>
                              <a:lumOff val="50000"/>
                            </a:schemeClr>
                          </a:solidFill>
                          <a:latin typeface="Arial Narrow"/>
                          <a:ea typeface="Arial Narrow"/>
                          <a:cs typeface="Arial Narrow"/>
                          <a:sym typeface="Arial Narrow"/>
                        </a:rPr>
                        <a:t>Organon</a:t>
                      </a: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a:t>
                      </a:r>
                      <a:endParaRPr lang="hr-HR" sz="1600" b="0" i="0"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03026">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dirty="0">
                          <a:solidFill>
                            <a:schemeClr val="tx1">
                              <a:lumMod val="50000"/>
                              <a:lumOff val="50000"/>
                            </a:schemeClr>
                          </a:solidFill>
                          <a:latin typeface="Arial Narrow"/>
                          <a:ea typeface="Arial Narrow"/>
                          <a:cs typeface="Arial Narrow"/>
                          <a:sym typeface="Arial Narrow"/>
                        </a:rPr>
                        <a:t>2. HCG</a:t>
                      </a:r>
                    </a:p>
                  </a:txBody>
                  <a:tcPr marL="91450" marR="91450" marT="45700" marB="4570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accent2"/>
                        </a:buClr>
                        <a:buSzPct val="25000"/>
                        <a:buFont typeface="Arial Narrow"/>
                        <a:buNone/>
                      </a:pPr>
                      <a:r>
                        <a:rPr lang="hr-HR" sz="1600" b="0" i="1" u="none" strike="noStrike" cap="none" baseline="0" dirty="0" err="1">
                          <a:solidFill>
                            <a:schemeClr val="tx1">
                              <a:lumMod val="50000"/>
                              <a:lumOff val="50000"/>
                            </a:schemeClr>
                          </a:solidFill>
                          <a:latin typeface="Arial Narrow"/>
                          <a:ea typeface="Arial Narrow"/>
                          <a:cs typeface="Arial Narrow"/>
                          <a:sym typeface="Arial Narrow"/>
                        </a:rPr>
                        <a:t>Ovitrelle</a:t>
                      </a:r>
                      <a:r>
                        <a:rPr lang="hr-HR" sz="1600" b="0" i="1" u="none" strike="noStrike" cap="none" baseline="0" dirty="0">
                          <a:solidFill>
                            <a:schemeClr val="tx1">
                              <a:lumMod val="50000"/>
                              <a:lumOff val="50000"/>
                            </a:schemeClr>
                          </a:solidFill>
                          <a:latin typeface="Arial Narrow"/>
                          <a:ea typeface="Arial Narrow"/>
                          <a:cs typeface="Arial Narrow"/>
                          <a:sym typeface="Arial Narrow"/>
                        </a:rPr>
                        <a:t> </a:t>
                      </a:r>
                      <a:r>
                        <a:rPr lang="hr-HR" sz="1600" b="0" i="1" u="none" strike="noStrike" cap="none" baseline="0" dirty="0" smtClean="0">
                          <a:solidFill>
                            <a:schemeClr val="tx1">
                              <a:lumMod val="50000"/>
                              <a:lumOff val="50000"/>
                            </a:schemeClr>
                          </a:solidFill>
                          <a:latin typeface="Arial Narrow"/>
                          <a:ea typeface="Arial Narrow"/>
                          <a:cs typeface="Arial Narrow"/>
                          <a:sym typeface="Arial Narrow"/>
                        </a:rPr>
                        <a:t>/ </a:t>
                      </a:r>
                      <a:r>
                        <a:rPr lang="hr-HR" sz="1600" b="0" i="1" u="none" strike="noStrike" cap="none" baseline="0" dirty="0" err="1" smtClean="0">
                          <a:solidFill>
                            <a:schemeClr val="tx1">
                              <a:lumMod val="50000"/>
                              <a:lumOff val="50000"/>
                            </a:schemeClr>
                          </a:solidFill>
                          <a:latin typeface="Arial Narrow"/>
                          <a:ea typeface="Arial Narrow"/>
                          <a:cs typeface="Arial Narrow"/>
                          <a:sym typeface="Arial Narrow"/>
                        </a:rPr>
                        <a:t>Ovidrel</a:t>
                      </a:r>
                      <a:endParaRPr lang="hr-HR" sz="1600" b="0" i="1" u="none" strike="noStrike" cap="none" baseline="0" dirty="0">
                        <a:solidFill>
                          <a:schemeClr val="tx1">
                            <a:lumMod val="50000"/>
                            <a:lumOff val="50000"/>
                          </a:schemeClr>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accent2"/>
                        </a:buClr>
                        <a:buSzPct val="25000"/>
                        <a:buFont typeface="Arial Narrow"/>
                        <a:buNone/>
                      </a:pPr>
                      <a:r>
                        <a:rPr lang="hr-HR" sz="1600" b="0" i="1" u="none" strike="noStrike" cap="none" baseline="0" dirty="0" err="1" smtClean="0">
                          <a:solidFill>
                            <a:schemeClr val="tx1">
                              <a:lumMod val="50000"/>
                              <a:lumOff val="50000"/>
                            </a:schemeClr>
                          </a:solidFill>
                          <a:latin typeface="Arial Narrow"/>
                          <a:ea typeface="Arial Narrow"/>
                          <a:cs typeface="Arial Narrow"/>
                          <a:sym typeface="Arial Narrow"/>
                        </a:rPr>
                        <a:t>Choriogonadotropin</a:t>
                      </a:r>
                      <a:r>
                        <a:rPr lang="hr-HR" sz="1600" b="0" i="1" u="none" strike="noStrike" cap="none" baseline="0" dirty="0" smtClean="0">
                          <a:solidFill>
                            <a:schemeClr val="tx1">
                              <a:lumMod val="50000"/>
                              <a:lumOff val="50000"/>
                            </a:schemeClr>
                          </a:solidFill>
                          <a:latin typeface="Arial Narrow"/>
                          <a:ea typeface="Arial Narrow"/>
                          <a:cs typeface="Arial Narrow"/>
                          <a:sym typeface="Arial Narrow"/>
                        </a:rPr>
                        <a:t>α</a:t>
                      </a:r>
                      <a:endParaRPr lang="hr-HR" sz="1600" b="0" i="1"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SC</a:t>
                      </a: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a:t>
                      </a: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Font typeface="Arial"/>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a:t>
                      </a:r>
                      <a:endParaRPr sz="1600" b="0" i="0"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Font typeface="Arial"/>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a:t>
                      </a:r>
                      <a:endParaRPr sz="1600" b="0" i="0"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MERCK </a:t>
                      </a:r>
                      <a:r>
                        <a:rPr lang="hr-HR" sz="1600" b="0" i="0" u="none" strike="noStrike" cap="none" baseline="0" dirty="0" err="1" smtClean="0">
                          <a:solidFill>
                            <a:schemeClr val="tx1">
                              <a:lumMod val="50000"/>
                              <a:lumOff val="50000"/>
                            </a:schemeClr>
                          </a:solidFill>
                          <a:latin typeface="Arial Narrow"/>
                          <a:ea typeface="Arial Narrow"/>
                          <a:cs typeface="Arial Narrow"/>
                          <a:sym typeface="Arial Narrow"/>
                        </a:rPr>
                        <a:t>Serono</a:t>
                      </a:r>
                      <a:endParaRPr lang="hr-HR" sz="1600" b="0" i="0"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03026">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dirty="0">
                          <a:solidFill>
                            <a:schemeClr val="tx1">
                              <a:lumMod val="50000"/>
                              <a:lumOff val="50000"/>
                            </a:schemeClr>
                          </a:solidFill>
                          <a:latin typeface="Arial Narrow"/>
                          <a:ea typeface="Arial Narrow"/>
                          <a:cs typeface="Arial Narrow"/>
                          <a:sym typeface="Arial Narrow"/>
                        </a:rPr>
                        <a:t>3. LH</a:t>
                      </a:r>
                    </a:p>
                  </a:txBody>
                  <a:tcPr marL="91450" marR="91450" marT="45700" marB="4570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accent2"/>
                        </a:buClr>
                        <a:buSzPct val="25000"/>
                        <a:buFont typeface="Arial Narrow"/>
                        <a:buNone/>
                      </a:pPr>
                      <a:r>
                        <a:rPr lang="hr-HR" sz="1600" b="0" i="1" u="none" strike="noStrike" cap="none" baseline="0" dirty="0" err="1">
                          <a:solidFill>
                            <a:schemeClr val="tx1">
                              <a:lumMod val="50000"/>
                              <a:lumOff val="50000"/>
                            </a:schemeClr>
                          </a:solidFill>
                          <a:latin typeface="Arial Narrow"/>
                          <a:ea typeface="Arial Narrow"/>
                          <a:cs typeface="Arial Narrow"/>
                          <a:sym typeface="Arial Narrow"/>
                        </a:rPr>
                        <a:t>Luveris</a:t>
                      </a:r>
                      <a:r>
                        <a:rPr lang="hr-HR" sz="1600" b="0" i="1" u="none" strike="noStrike" cap="none" baseline="0" dirty="0">
                          <a:solidFill>
                            <a:schemeClr val="tx1">
                              <a:lumMod val="50000"/>
                              <a:lumOff val="50000"/>
                            </a:schemeClr>
                          </a:solidFill>
                          <a:latin typeface="Arial Narrow"/>
                          <a:ea typeface="Arial Narrow"/>
                          <a:cs typeface="Arial Narrow"/>
                          <a:sym typeface="Arial Narrow"/>
                        </a:rPr>
                        <a:t> </a:t>
                      </a:r>
                    </a:p>
                    <a:p>
                      <a:pPr marL="0" marR="0" lvl="0" indent="0" algn="l" rtl="0">
                        <a:lnSpc>
                          <a:spcPct val="100000"/>
                        </a:lnSpc>
                        <a:spcBef>
                          <a:spcPts val="0"/>
                        </a:spcBef>
                        <a:spcAft>
                          <a:spcPts val="0"/>
                        </a:spcAft>
                        <a:buClr>
                          <a:schemeClr val="accent2"/>
                        </a:buClr>
                        <a:buSzPct val="25000"/>
                        <a:buFont typeface="Arial Narrow"/>
                        <a:buNone/>
                      </a:pPr>
                      <a:r>
                        <a:rPr lang="hr-HR" sz="1600" b="0" i="1" u="none" strike="noStrike" cap="none" baseline="0" dirty="0" err="1" smtClean="0">
                          <a:solidFill>
                            <a:schemeClr val="tx1">
                              <a:lumMod val="50000"/>
                              <a:lumOff val="50000"/>
                            </a:schemeClr>
                          </a:solidFill>
                          <a:latin typeface="Arial Narrow"/>
                          <a:ea typeface="Arial Narrow"/>
                          <a:cs typeface="Arial Narrow"/>
                          <a:sym typeface="Arial Narrow"/>
                        </a:rPr>
                        <a:t>lutotropin</a:t>
                      </a:r>
                      <a:r>
                        <a:rPr lang="hr-HR" sz="1600" b="0" i="1" u="none" strike="noStrike" cap="none" baseline="0" dirty="0" smtClean="0">
                          <a:solidFill>
                            <a:schemeClr val="tx1">
                              <a:lumMod val="50000"/>
                              <a:lumOff val="50000"/>
                            </a:schemeClr>
                          </a:solidFill>
                          <a:latin typeface="Arial Narrow"/>
                          <a:ea typeface="Arial Narrow"/>
                          <a:cs typeface="Arial Narrow"/>
                          <a:sym typeface="Arial Narrow"/>
                        </a:rPr>
                        <a:t>α</a:t>
                      </a:r>
                      <a:endParaRPr lang="hr-HR" sz="1600" b="0" i="1"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SC</a:t>
                      </a: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a:solidFill>
                            <a:schemeClr val="tx1">
                              <a:lumMod val="50000"/>
                              <a:lumOff val="50000"/>
                            </a:schemeClr>
                          </a:solidFill>
                          <a:latin typeface="Arial Narrow"/>
                          <a:ea typeface="Arial Narrow"/>
                          <a:cs typeface="Arial Narrow"/>
                          <a:sym typeface="Arial Narrow"/>
                        </a:rPr>
                        <a:t>-</a:t>
                      </a: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Font typeface="Arial"/>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a:t>
                      </a:r>
                      <a:endParaRPr sz="1600" b="0" i="0"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Font typeface="Arial"/>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75</a:t>
                      </a:r>
                      <a:endParaRPr sz="1600" b="0" i="0"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MERCK </a:t>
                      </a:r>
                      <a:r>
                        <a:rPr lang="hr-HR" sz="1600" b="0" i="0" u="none" strike="noStrike" cap="none" baseline="0" dirty="0" err="1" smtClean="0">
                          <a:solidFill>
                            <a:schemeClr val="tx1">
                              <a:lumMod val="50000"/>
                              <a:lumOff val="50000"/>
                            </a:schemeClr>
                          </a:solidFill>
                          <a:latin typeface="Arial Narrow"/>
                          <a:ea typeface="Arial Narrow"/>
                          <a:cs typeface="Arial Narrow"/>
                          <a:sym typeface="Arial Narrow"/>
                        </a:rPr>
                        <a:t>Serono</a:t>
                      </a:r>
                      <a:endParaRPr lang="hr-HR" sz="1600" b="0" i="0"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r h="703026">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4. FSH+LH</a:t>
                      </a:r>
                      <a:endParaRPr lang="hr-HR" sz="1600" b="0" i="0"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28575" cap="flat">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accent2"/>
                        </a:buClr>
                        <a:buSzPct val="25000"/>
                        <a:buFont typeface="Arial Narrow"/>
                        <a:buNone/>
                      </a:pPr>
                      <a:r>
                        <a:rPr lang="hr-HR" sz="1600" b="0" i="1" u="none" strike="noStrike" cap="none" baseline="0" dirty="0" err="1" smtClean="0">
                          <a:solidFill>
                            <a:schemeClr val="tx1">
                              <a:lumMod val="50000"/>
                              <a:lumOff val="50000"/>
                            </a:schemeClr>
                          </a:solidFill>
                          <a:latin typeface="Arial Narrow"/>
                          <a:ea typeface="Arial Narrow"/>
                          <a:cs typeface="Arial Narrow"/>
                          <a:sym typeface="Arial Narrow"/>
                        </a:rPr>
                        <a:t>Pergoveris</a:t>
                      </a:r>
                      <a:endParaRPr lang="hr-HR" sz="1600" b="0" i="1" u="none" strike="noStrike" cap="none" baseline="0" dirty="0" smtClean="0">
                        <a:solidFill>
                          <a:schemeClr val="tx1">
                            <a:lumMod val="50000"/>
                            <a:lumOff val="50000"/>
                          </a:schemeClr>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accent2"/>
                        </a:buClr>
                        <a:buSzPct val="25000"/>
                        <a:buFont typeface="Arial Narrow"/>
                        <a:buNone/>
                      </a:pPr>
                      <a:r>
                        <a:rPr lang="hr-HR" sz="1600" b="0" i="1" u="none" strike="noStrike" cap="none" baseline="0" dirty="0" err="1" smtClean="0">
                          <a:solidFill>
                            <a:schemeClr val="tx1">
                              <a:lumMod val="50000"/>
                              <a:lumOff val="50000"/>
                            </a:schemeClr>
                          </a:solidFill>
                          <a:latin typeface="Arial Narrow"/>
                          <a:ea typeface="Arial Narrow"/>
                          <a:cs typeface="Arial Narrow"/>
                          <a:sym typeface="Arial Narrow"/>
                        </a:rPr>
                        <a:t>follitropin</a:t>
                      </a:r>
                      <a:r>
                        <a:rPr lang="hr-HR" sz="1600" b="0" i="1" u="none" strike="noStrike" cap="none" baseline="0" dirty="0" smtClean="0">
                          <a:solidFill>
                            <a:schemeClr val="tx1">
                              <a:lumMod val="50000"/>
                              <a:lumOff val="50000"/>
                            </a:schemeClr>
                          </a:solidFill>
                          <a:latin typeface="Arial Narrow"/>
                          <a:ea typeface="Arial Narrow"/>
                          <a:cs typeface="Arial Narrow"/>
                          <a:sym typeface="Arial Narrow"/>
                        </a:rPr>
                        <a:t> </a:t>
                      </a:r>
                      <a:r>
                        <a:rPr lang="el-GR" sz="1600" b="0" i="1" u="none" strike="noStrike" cap="none" baseline="0" dirty="0" smtClean="0">
                          <a:solidFill>
                            <a:schemeClr val="tx1">
                              <a:lumMod val="50000"/>
                              <a:lumOff val="50000"/>
                            </a:schemeClr>
                          </a:solidFill>
                          <a:latin typeface="Arial Narrow"/>
                          <a:ea typeface="Arial Narrow"/>
                          <a:cs typeface="Arial Narrow"/>
                          <a:sym typeface="Arial Narrow"/>
                        </a:rPr>
                        <a:t>α</a:t>
                      </a:r>
                      <a:r>
                        <a:rPr lang="hr-HR" sz="1600" b="0" i="1" u="none" strike="noStrike" cap="none" baseline="0" dirty="0" smtClean="0">
                          <a:solidFill>
                            <a:schemeClr val="tx1">
                              <a:lumMod val="50000"/>
                              <a:lumOff val="50000"/>
                            </a:schemeClr>
                          </a:solidFill>
                          <a:latin typeface="Arial Narrow"/>
                          <a:ea typeface="Arial Narrow"/>
                          <a:cs typeface="Arial Narrow"/>
                          <a:sym typeface="Arial Narrow"/>
                        </a:rPr>
                        <a:t>+ </a:t>
                      </a:r>
                      <a:r>
                        <a:rPr lang="hr-HR" sz="1600" b="0" i="1" u="none" strike="noStrike" cap="none" baseline="0" dirty="0" err="1" smtClean="0">
                          <a:solidFill>
                            <a:schemeClr val="tx1">
                              <a:lumMod val="50000"/>
                              <a:lumOff val="50000"/>
                            </a:schemeClr>
                          </a:solidFill>
                          <a:latin typeface="Arial Narrow"/>
                          <a:ea typeface="Arial Narrow"/>
                          <a:cs typeface="Arial Narrow"/>
                          <a:sym typeface="Arial Narrow"/>
                        </a:rPr>
                        <a:t>lutotropin</a:t>
                      </a:r>
                      <a:r>
                        <a:rPr lang="el-GR" sz="1600" b="0" i="1" u="none" strike="noStrike" cap="none" baseline="0" dirty="0" smtClean="0">
                          <a:solidFill>
                            <a:schemeClr val="tx1">
                              <a:lumMod val="50000"/>
                              <a:lumOff val="50000"/>
                            </a:schemeClr>
                          </a:solidFill>
                          <a:latin typeface="Arial Narrow"/>
                          <a:ea typeface="Arial Narrow"/>
                          <a:cs typeface="Arial Narrow"/>
                          <a:sym typeface="Arial Narrow"/>
                        </a:rPr>
                        <a:t>α</a:t>
                      </a:r>
                      <a:endParaRPr lang="hr-HR" sz="1600" b="0" i="1"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SC</a:t>
                      </a:r>
                      <a:endParaRPr lang="hr-HR" sz="1600" b="0" i="0"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a:t>
                      </a:r>
                      <a:endParaRPr lang="hr-HR" sz="1600" b="0" i="0"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Font typeface="Arial"/>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150 </a:t>
                      </a:r>
                      <a:endParaRPr sz="1600" b="0" i="0"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Font typeface="Arial"/>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75</a:t>
                      </a:r>
                      <a:endParaRPr sz="1600" b="0" i="0" u="none" strike="noStrike" cap="none" baseline="0" dirty="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Arial Narrow"/>
                        <a:buNone/>
                      </a:pPr>
                      <a:r>
                        <a:rPr lang="hr-HR" sz="1600" b="0" i="0" u="none" strike="noStrike" cap="none" baseline="0" dirty="0" smtClean="0">
                          <a:solidFill>
                            <a:schemeClr val="tx1">
                              <a:lumMod val="50000"/>
                              <a:lumOff val="50000"/>
                            </a:schemeClr>
                          </a:solidFill>
                          <a:latin typeface="Arial Narrow"/>
                          <a:ea typeface="Arial Narrow"/>
                          <a:cs typeface="Arial Narrow"/>
                          <a:sym typeface="Arial Narrow"/>
                        </a:rPr>
                        <a:t>MERCK </a:t>
                      </a:r>
                      <a:r>
                        <a:rPr lang="hr-HR" sz="1600" b="0" i="0" u="none" strike="noStrike" cap="none" baseline="0" dirty="0" err="1" smtClean="0">
                          <a:solidFill>
                            <a:schemeClr val="tx1">
                              <a:lumMod val="50000"/>
                              <a:lumOff val="50000"/>
                            </a:schemeClr>
                          </a:solidFill>
                          <a:latin typeface="Arial Narrow"/>
                          <a:ea typeface="Arial Narrow"/>
                          <a:cs typeface="Arial Narrow"/>
                          <a:sym typeface="Arial Narrow"/>
                        </a:rPr>
                        <a:t>Serono</a:t>
                      </a:r>
                      <a:endParaRPr lang="hr-HR" sz="1600" b="0" i="0" u="none" strike="noStrike" cap="none" baseline="0" dirty="0" smtClean="0">
                        <a:solidFill>
                          <a:schemeClr val="tx1">
                            <a:lumMod val="50000"/>
                            <a:lumOff val="50000"/>
                          </a:schemeClr>
                        </a:solidFill>
                        <a:latin typeface="Arial Narrow"/>
                        <a:ea typeface="Arial Narrow"/>
                        <a:cs typeface="Arial Narrow"/>
                        <a:sym typeface="Arial Narrow"/>
                      </a:endParaRPr>
                    </a:p>
                  </a:txBody>
                  <a:tcPr marL="91450" marR="91450" marT="45700" marB="45700">
                    <a:lnL w="12700" cap="flat" cmpd="sng" algn="ctr">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pic>
        <p:nvPicPr>
          <p:cNvPr id="1886" name="Shape 1886"/>
          <p:cNvPicPr preferRelativeResize="0"/>
          <p:nvPr/>
        </p:nvPicPr>
        <p:blipFill rotWithShape="1">
          <a:blip r:embed="rId3"/>
          <a:srcRect/>
          <a:stretch/>
        </p:blipFill>
        <p:spPr>
          <a:xfrm>
            <a:off x="1600200" y="4492625"/>
            <a:ext cx="5821363" cy="1876424"/>
          </a:xfrm>
          <a:prstGeom prst="rect">
            <a:avLst/>
          </a:prstGeom>
          <a:ln>
            <a:noFill/>
          </a:ln>
          <a:effectLst>
            <a:outerShdw blurRad="292100" dist="139700" dir="2700000" algn="tl" rotWithShape="0">
              <a:srgbClr val="333333">
                <a:alpha val="65000"/>
              </a:srgbClr>
            </a:outerShdw>
          </a:effectLst>
        </p:spPr>
      </p:pic>
      <p:pic>
        <p:nvPicPr>
          <p:cNvPr id="1887" name="Shape 1887"/>
          <p:cNvPicPr preferRelativeResize="0"/>
          <p:nvPr/>
        </p:nvPicPr>
        <p:blipFill rotWithShape="1">
          <a:blip r:embed="rId4"/>
          <a:srcRect/>
          <a:stretch/>
        </p:blipFill>
        <p:spPr>
          <a:xfrm rot="-962657">
            <a:off x="481013" y="1235075"/>
            <a:ext cx="5921375" cy="2112963"/>
          </a:xfrm>
          <a:prstGeom prst="rect">
            <a:avLst/>
          </a:prstGeom>
          <a:ln>
            <a:noFill/>
          </a:ln>
          <a:effectLst>
            <a:outerShdw blurRad="292100" dist="139700" dir="2700000" algn="tl" rotWithShape="0">
              <a:srgbClr val="333333">
                <a:alpha val="65000"/>
              </a:srgbClr>
            </a:outerShdw>
          </a:effectLst>
        </p:spPr>
      </p:pic>
      <p:pic>
        <p:nvPicPr>
          <p:cNvPr id="1888" name="Shape 1888"/>
          <p:cNvPicPr preferRelativeResize="0"/>
          <p:nvPr/>
        </p:nvPicPr>
        <p:blipFill rotWithShape="1">
          <a:blip r:embed="rId5"/>
          <a:srcRect/>
          <a:stretch/>
        </p:blipFill>
        <p:spPr>
          <a:xfrm rot="1181257">
            <a:off x="2038350" y="3171824"/>
            <a:ext cx="6418262" cy="190658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b="5432"/>
          <a:stretch/>
        </p:blipFill>
        <p:spPr>
          <a:xfrm>
            <a:off x="1423359" y="1374807"/>
            <a:ext cx="6703892" cy="4223737"/>
          </a:xfrm>
          <a:prstGeom prst="rect">
            <a:avLst/>
          </a:prstGeom>
          <a:effectLst>
            <a:softEdge rad="127000"/>
          </a:effectLst>
        </p:spPr>
      </p:pic>
    </p:spTree>
    <p:extLst>
      <p:ext uri="{BB962C8B-B14F-4D97-AF65-F5344CB8AC3E}">
        <p14:creationId xmlns:p14="http://schemas.microsoft.com/office/powerpoint/2010/main" val="3594694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9343" y="553065"/>
            <a:ext cx="3605842" cy="3179345"/>
          </a:xfrm>
          <a:prstGeom prst="rect">
            <a:avLst/>
          </a:prstGeom>
          <a:ln>
            <a:noFill/>
          </a:ln>
          <a:effectLst>
            <a:outerShdw blurRad="292100" dist="139700" dir="2700000" algn="tl" rotWithShape="0">
              <a:srgbClr val="333333">
                <a:alpha val="65000"/>
              </a:srgbClr>
            </a:outerShdw>
            <a:softEdge rad="127000"/>
          </a:effectLst>
        </p:spPr>
      </p:pic>
      <p:pic>
        <p:nvPicPr>
          <p:cNvPr id="3" name="Picture 2"/>
          <p:cNvPicPr>
            <a:picLocks noChangeAspect="1"/>
          </p:cNvPicPr>
          <p:nvPr/>
        </p:nvPicPr>
        <p:blipFill>
          <a:blip r:embed="rId3"/>
          <a:stretch>
            <a:fillRect/>
          </a:stretch>
        </p:blipFill>
        <p:spPr>
          <a:xfrm>
            <a:off x="3253596" y="4627710"/>
            <a:ext cx="5102728" cy="1479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821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pic>
        <p:nvPicPr>
          <p:cNvPr id="1899" name="Shape 1899"/>
          <p:cNvPicPr preferRelativeResize="0"/>
          <p:nvPr/>
        </p:nvPicPr>
        <p:blipFill rotWithShape="1">
          <a:blip r:embed="rId3"/>
          <a:srcRect/>
          <a:stretch/>
        </p:blipFill>
        <p:spPr>
          <a:xfrm>
            <a:off x="8001000" y="5613400"/>
            <a:ext cx="1125537" cy="1031875"/>
          </a:xfrm>
          <a:prstGeom prst="rect">
            <a:avLst/>
          </a:prstGeom>
          <a:noFill/>
          <a:ln>
            <a:noFill/>
          </a:ln>
        </p:spPr>
      </p:pic>
      <p:pic>
        <p:nvPicPr>
          <p:cNvPr id="1900" name="Shape 1900"/>
          <p:cNvPicPr preferRelativeResize="0"/>
          <p:nvPr/>
        </p:nvPicPr>
        <p:blipFill rotWithShape="1">
          <a:blip r:embed="rId4"/>
          <a:srcRect/>
          <a:stretch/>
        </p:blipFill>
        <p:spPr>
          <a:xfrm>
            <a:off x="609600" y="761999"/>
            <a:ext cx="6550325" cy="2041585"/>
          </a:xfrm>
          <a:prstGeom prst="rect">
            <a:avLst/>
          </a:prstGeom>
          <a:noFill/>
          <a:ln>
            <a:noFill/>
          </a:ln>
        </p:spPr>
      </p:pic>
      <p:pic>
        <p:nvPicPr>
          <p:cNvPr id="1901" name="Shape 1901"/>
          <p:cNvPicPr preferRelativeResize="0"/>
          <p:nvPr/>
        </p:nvPicPr>
        <p:blipFill rotWithShape="1">
          <a:blip r:embed="rId5"/>
          <a:srcRect/>
          <a:stretch/>
        </p:blipFill>
        <p:spPr>
          <a:xfrm>
            <a:off x="304800" y="6113462"/>
            <a:ext cx="7365999" cy="377824"/>
          </a:xfrm>
          <a:prstGeom prst="rect">
            <a:avLst/>
          </a:prstGeom>
          <a:noFill/>
          <a:ln>
            <a:noFill/>
          </a:ln>
        </p:spPr>
      </p:pic>
      <p:pic>
        <p:nvPicPr>
          <p:cNvPr id="2" name="Picture 1"/>
          <p:cNvPicPr>
            <a:picLocks noChangeAspect="1"/>
          </p:cNvPicPr>
          <p:nvPr/>
        </p:nvPicPr>
        <p:blipFill>
          <a:blip r:embed="rId6"/>
          <a:stretch>
            <a:fillRect/>
          </a:stretch>
        </p:blipFill>
        <p:spPr>
          <a:xfrm>
            <a:off x="8073156" y="382079"/>
            <a:ext cx="847725" cy="952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pic>
        <p:nvPicPr>
          <p:cNvPr id="1906" name="Shape 1906"/>
          <p:cNvPicPr preferRelativeResize="0"/>
          <p:nvPr/>
        </p:nvPicPr>
        <p:blipFill rotWithShape="1">
          <a:blip r:embed="rId3"/>
          <a:srcRect/>
          <a:stretch/>
        </p:blipFill>
        <p:spPr>
          <a:xfrm>
            <a:off x="158750" y="6310312"/>
            <a:ext cx="2381249" cy="396874"/>
          </a:xfrm>
          <a:prstGeom prst="rect">
            <a:avLst/>
          </a:prstGeom>
          <a:noFill/>
          <a:ln>
            <a:noFill/>
          </a:ln>
        </p:spPr>
      </p:pic>
      <p:sp>
        <p:nvSpPr>
          <p:cNvPr id="1907" name="Shape 190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1908" name="Shape 1908"/>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04800" y="609600"/>
            <a:ext cx="5133975" cy="5461000"/>
          </a:xfrm>
          <a:prstGeom prst="rect">
            <a:avLst/>
          </a:prstGeom>
          <a:noFill/>
          <a:ln w="9525" cap="flat">
            <a:solidFill>
              <a:srgbClr val="000000"/>
            </a:solidFill>
            <a:prstDash val="solid"/>
            <a:miter/>
            <a:headEnd type="none" w="med" len="med"/>
            <a:tailEnd type="none" w="med" len="med"/>
          </a:ln>
        </p:spPr>
      </p:pic>
      <p:sp>
        <p:nvSpPr>
          <p:cNvPr id="1909" name="Shape 1909"/>
          <p:cNvSpPr/>
          <p:nvPr/>
        </p:nvSpPr>
        <p:spPr>
          <a:xfrm>
            <a:off x="6191250" y="635000"/>
            <a:ext cx="2857499" cy="1466850"/>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hr-HR" sz="900" b="1" i="0" u="none" strike="noStrike" cap="none" baseline="0">
                <a:solidFill>
                  <a:srgbClr val="000000"/>
                </a:solidFill>
                <a:latin typeface="Calibri"/>
                <a:ea typeface="Calibri"/>
                <a:cs typeface="Calibri"/>
                <a:sym typeface="Calibri"/>
              </a:rPr>
              <a:t>Recombinant versus urinary gonadotrophin for ovarian stimulation in assisted reproductive technology cycles</a:t>
            </a: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van Wely, Madelon; Kwan, Irene; Burt, Anna L; Thomas, Jane; Vail, Andy; Van der Veen, Fulco; AlInany, Hesham G</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Cochrane Database of Systematic Reviews. Issue 12, 2012.</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p:txBody>
      </p:sp>
      <p:sp>
        <p:nvSpPr>
          <p:cNvPr id="1910" name="Shape 1910"/>
          <p:cNvSpPr/>
          <p:nvPr/>
        </p:nvSpPr>
        <p:spPr>
          <a:xfrm>
            <a:off x="6191250" y="2540000"/>
            <a:ext cx="2857499" cy="596900"/>
          </a:xfrm>
          <a:prstGeom prst="rect">
            <a:avLst/>
          </a:prstGeom>
          <a:noFill/>
          <a:ln>
            <a:noFill/>
          </a:ln>
        </p:spPr>
        <p:txBody>
          <a:bodyPr lIns="91425" tIns="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Figure 6 . Forest plot of comparison: 1 rFSH versus urinary gonadotrophins: primary analyses, outcome: 1.1 Live birth (or ongoing pregnancy) by urinary gonadotrophin.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pic>
        <p:nvPicPr>
          <p:cNvPr id="1916" name="Shape 1916"/>
          <p:cNvPicPr preferRelativeResize="0"/>
          <p:nvPr/>
        </p:nvPicPr>
        <p:blipFill rotWithShape="1">
          <a:blip r:embed="rId3"/>
          <a:srcRect/>
          <a:stretch/>
        </p:blipFill>
        <p:spPr>
          <a:xfrm>
            <a:off x="158750" y="6310312"/>
            <a:ext cx="2381249" cy="396874"/>
          </a:xfrm>
          <a:prstGeom prst="rect">
            <a:avLst/>
          </a:prstGeom>
          <a:noFill/>
          <a:ln>
            <a:noFill/>
          </a:ln>
        </p:spPr>
      </p:pic>
      <p:sp>
        <p:nvSpPr>
          <p:cNvPr id="1917" name="Shape 191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1918" name="Shape 1918"/>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17500" y="635000"/>
            <a:ext cx="4767263" cy="5537199"/>
          </a:xfrm>
          <a:prstGeom prst="rect">
            <a:avLst/>
          </a:prstGeom>
          <a:noFill/>
          <a:ln w="9525" cap="flat">
            <a:solidFill>
              <a:srgbClr val="000000"/>
            </a:solidFill>
            <a:prstDash val="solid"/>
            <a:miter/>
            <a:headEnd type="none" w="med" len="med"/>
            <a:tailEnd type="none" w="med" len="med"/>
          </a:ln>
        </p:spPr>
      </p:pic>
      <p:sp>
        <p:nvSpPr>
          <p:cNvPr id="1919" name="Shape 1919"/>
          <p:cNvSpPr/>
          <p:nvPr/>
        </p:nvSpPr>
        <p:spPr>
          <a:xfrm>
            <a:off x="6191250" y="635000"/>
            <a:ext cx="2857499" cy="1466850"/>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hr-HR" sz="900" b="1" i="0" u="none" strike="noStrike" cap="none" baseline="0">
                <a:solidFill>
                  <a:srgbClr val="000000"/>
                </a:solidFill>
                <a:latin typeface="Calibri"/>
                <a:ea typeface="Calibri"/>
                <a:cs typeface="Calibri"/>
                <a:sym typeface="Calibri"/>
              </a:rPr>
              <a:t>Recombinant versus urinary gonadotrophin for ovarian stimulation in assisted reproductive technology cycles</a:t>
            </a: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van Wely, Madelon; Kwan, Irene; Burt, Anna L; Thomas, Jane; Vail, Andy; Van der Veen, Fulco; AlInany, Hesham G</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Cochrane Database of Systematic Reviews. Issue 12, 2012.</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p:txBody>
      </p:sp>
      <p:sp>
        <p:nvSpPr>
          <p:cNvPr id="1920" name="Shape 1920"/>
          <p:cNvSpPr/>
          <p:nvPr/>
        </p:nvSpPr>
        <p:spPr>
          <a:xfrm>
            <a:off x="6191250" y="2540000"/>
            <a:ext cx="2857499" cy="596900"/>
          </a:xfrm>
          <a:prstGeom prst="rect">
            <a:avLst/>
          </a:prstGeom>
          <a:noFill/>
          <a:ln>
            <a:noFill/>
          </a:ln>
        </p:spPr>
        <p:txBody>
          <a:bodyPr lIns="91425" tIns="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Figure 7 . Forest plot of comparison: 1 rFSH versus urinary gonadotrophins: primary analyses, outcome: 1.2 Live birth (or ongoing pregnancy) by down regulation protocol.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pic>
        <p:nvPicPr>
          <p:cNvPr id="1926" name="Shape 1926"/>
          <p:cNvPicPr preferRelativeResize="0"/>
          <p:nvPr/>
        </p:nvPicPr>
        <p:blipFill rotWithShape="1">
          <a:blip r:embed="rId3"/>
          <a:srcRect/>
          <a:stretch/>
        </p:blipFill>
        <p:spPr>
          <a:xfrm>
            <a:off x="158750" y="6310312"/>
            <a:ext cx="2381249" cy="396874"/>
          </a:xfrm>
          <a:prstGeom prst="rect">
            <a:avLst/>
          </a:prstGeom>
          <a:noFill/>
          <a:ln>
            <a:noFill/>
          </a:ln>
        </p:spPr>
      </p:pic>
      <p:sp>
        <p:nvSpPr>
          <p:cNvPr id="1927" name="Shape 192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1928" name="Shape 1928"/>
          <p:cNvPicPr preferRelativeResize="0"/>
          <p:nvPr/>
        </p:nvPicPr>
        <p:blipFill rotWithShape="1">
          <a:blip r:embed="rId4"/>
          <a:srcRect/>
          <a:stretch/>
        </p:blipFill>
        <p:spPr>
          <a:xfrm>
            <a:off x="317500" y="635000"/>
            <a:ext cx="5815013" cy="5384799"/>
          </a:xfrm>
          <a:prstGeom prst="rect">
            <a:avLst/>
          </a:prstGeom>
          <a:noFill/>
          <a:ln w="9525" cap="flat">
            <a:solidFill>
              <a:srgbClr val="000000"/>
            </a:solidFill>
            <a:prstDash val="solid"/>
            <a:miter/>
            <a:headEnd type="none" w="med" len="med"/>
            <a:tailEnd type="none" w="med" len="med"/>
          </a:ln>
        </p:spPr>
      </p:pic>
      <p:sp>
        <p:nvSpPr>
          <p:cNvPr id="1929" name="Shape 1929"/>
          <p:cNvSpPr/>
          <p:nvPr/>
        </p:nvSpPr>
        <p:spPr>
          <a:xfrm>
            <a:off x="6191250" y="635000"/>
            <a:ext cx="2857499" cy="1466850"/>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hr-HR" sz="900" b="1" i="0" u="none" strike="noStrike" cap="none" baseline="0">
                <a:solidFill>
                  <a:srgbClr val="000000"/>
                </a:solidFill>
                <a:latin typeface="Calibri"/>
                <a:ea typeface="Calibri"/>
                <a:cs typeface="Calibri"/>
                <a:sym typeface="Calibri"/>
              </a:rPr>
              <a:t>Recombinant versus urinary gonadotrophin for ovarian stimulation in assisted reproductive technology cycles</a:t>
            </a: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van Wely, Madelon; Kwan, Irene; Burt, Anna L; Thomas, Jane; Vail, Andy; Van der Veen, Fulco; AlInany, Hesham G</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Cochrane Database of Systematic Reviews. Issue 12, 2012.</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p:txBody>
      </p:sp>
      <p:sp>
        <p:nvSpPr>
          <p:cNvPr id="1930" name="Shape 1930"/>
          <p:cNvSpPr/>
          <p:nvPr/>
        </p:nvSpPr>
        <p:spPr>
          <a:xfrm>
            <a:off x="6191250" y="2540000"/>
            <a:ext cx="2857499" cy="596900"/>
          </a:xfrm>
          <a:prstGeom prst="rect">
            <a:avLst/>
          </a:prstGeom>
          <a:noFill/>
          <a:ln>
            <a:noFill/>
          </a:ln>
        </p:spPr>
        <p:txBody>
          <a:bodyPr lIns="91425" tIns="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Figure 8 . Forest plot of comparison: 1 rFSH versus urinary gonadotrophins: primary analyses, outcome: 1.3 Live birth (or ongoing pregnancy) by fresh/frozen policy.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5"/>
        <p:cNvGrpSpPr/>
        <p:nvPr/>
      </p:nvGrpSpPr>
      <p:grpSpPr>
        <a:xfrm>
          <a:off x="0" y="0"/>
          <a:ext cx="0" cy="0"/>
          <a:chOff x="0" y="0"/>
          <a:chExt cx="0" cy="0"/>
        </a:xfrm>
      </p:grpSpPr>
      <p:pic>
        <p:nvPicPr>
          <p:cNvPr id="1936" name="Shape 1936"/>
          <p:cNvPicPr preferRelativeResize="0"/>
          <p:nvPr/>
        </p:nvPicPr>
        <p:blipFill rotWithShape="1">
          <a:blip r:embed="rId3"/>
          <a:srcRect/>
          <a:stretch/>
        </p:blipFill>
        <p:spPr>
          <a:xfrm>
            <a:off x="158750" y="6310312"/>
            <a:ext cx="2381249" cy="396874"/>
          </a:xfrm>
          <a:prstGeom prst="rect">
            <a:avLst/>
          </a:prstGeom>
          <a:noFill/>
          <a:ln>
            <a:noFill/>
          </a:ln>
        </p:spPr>
      </p:pic>
      <p:sp>
        <p:nvSpPr>
          <p:cNvPr id="1937" name="Shape 193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1938" name="Shape 1938"/>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17500" y="284672"/>
            <a:ext cx="4168236" cy="5657341"/>
          </a:xfrm>
          <a:prstGeom prst="rect">
            <a:avLst/>
          </a:prstGeom>
          <a:noFill/>
          <a:ln w="9525" cap="flat">
            <a:solidFill>
              <a:srgbClr val="000000"/>
            </a:solidFill>
            <a:prstDash val="solid"/>
            <a:miter/>
            <a:headEnd type="none" w="med" len="med"/>
            <a:tailEnd type="none" w="med" len="med"/>
          </a:ln>
        </p:spPr>
      </p:pic>
      <p:sp>
        <p:nvSpPr>
          <p:cNvPr id="1939" name="Shape 1939"/>
          <p:cNvSpPr/>
          <p:nvPr/>
        </p:nvSpPr>
        <p:spPr>
          <a:xfrm>
            <a:off x="6191250" y="635000"/>
            <a:ext cx="2857499" cy="1466850"/>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hr-HR" sz="900" b="1" i="0" u="none" strike="noStrike" cap="none" baseline="0">
                <a:solidFill>
                  <a:srgbClr val="000000"/>
                </a:solidFill>
                <a:latin typeface="Calibri"/>
                <a:ea typeface="Calibri"/>
                <a:cs typeface="Calibri"/>
                <a:sym typeface="Calibri"/>
              </a:rPr>
              <a:t>Recombinant versus urinary gonadotrophin for ovarian stimulation in assisted reproductive technology cycles</a:t>
            </a: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van Wely, Madelon; Kwan, Irene; Burt, Anna L; Thomas, Jane; Vail, Andy; Van der Veen, Fulco; AlInany, Hesham G</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Cochrane Database of Systematic Reviews. Issue 12, 2012.</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p:txBody>
      </p:sp>
      <p:sp>
        <p:nvSpPr>
          <p:cNvPr id="1940" name="Shape 1940"/>
          <p:cNvSpPr/>
          <p:nvPr/>
        </p:nvSpPr>
        <p:spPr>
          <a:xfrm>
            <a:off x="6191250" y="2540000"/>
            <a:ext cx="2857499" cy="460374"/>
          </a:xfrm>
          <a:prstGeom prst="rect">
            <a:avLst/>
          </a:prstGeom>
          <a:noFill/>
          <a:ln>
            <a:noFill/>
          </a:ln>
        </p:spPr>
        <p:txBody>
          <a:bodyPr lIns="91425" tIns="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Figure 9 . Forest plot of comparison: 1 rFSH versus urinary gonadotrophins: primary analyses, outcome: 1.4 Live birth (or ongoing pregnancy) by sponsor.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sz="2800" b="1" dirty="0" smtClean="0">
                <a:ln/>
                <a:solidFill>
                  <a:schemeClr val="tx1">
                    <a:lumMod val="50000"/>
                    <a:lumOff val="50000"/>
                  </a:schemeClr>
                </a:solidFill>
                <a:effectLst>
                  <a:outerShdw blurRad="50800" dist="38100" dir="13500000" algn="br" rotWithShape="0">
                    <a:prstClr val="black">
                      <a:alpha val="40000"/>
                    </a:prstClr>
                  </a:outerShdw>
                </a:effectLst>
              </a:rPr>
              <a:t>O ČEMU ĆE BITI RIJEČ? </a:t>
            </a:r>
            <a:endParaRPr lang="en-US" sz="2800" b="1" dirty="0">
              <a:ln/>
              <a:solidFill>
                <a:schemeClr val="tx1">
                  <a:lumMod val="50000"/>
                  <a:lumOff val="50000"/>
                </a:schemeClr>
              </a:solidFill>
              <a:effectLst>
                <a:outerShdw blurRad="50800" dist="38100" dir="13500000" algn="br" rotWithShape="0">
                  <a:prstClr val="black">
                    <a:alpha val="40000"/>
                  </a:prst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5546091"/>
              </p:ext>
            </p:extLst>
          </p:nvPr>
        </p:nvGraphicFramePr>
        <p:xfrm>
          <a:off x="803311" y="1856447"/>
          <a:ext cx="7128339" cy="322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3498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pic>
        <p:nvPicPr>
          <p:cNvPr id="1946" name="Shape 1946"/>
          <p:cNvPicPr preferRelativeResize="0"/>
          <p:nvPr/>
        </p:nvPicPr>
        <p:blipFill rotWithShape="1">
          <a:blip r:embed="rId3"/>
          <a:srcRect/>
          <a:stretch/>
        </p:blipFill>
        <p:spPr>
          <a:xfrm>
            <a:off x="158750" y="6310312"/>
            <a:ext cx="2381249" cy="396874"/>
          </a:xfrm>
          <a:prstGeom prst="rect">
            <a:avLst/>
          </a:prstGeom>
          <a:noFill/>
          <a:ln>
            <a:noFill/>
          </a:ln>
        </p:spPr>
      </p:pic>
      <p:sp>
        <p:nvSpPr>
          <p:cNvPr id="1947" name="Shape 194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1948" name="Shape 1948"/>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17499" y="224287"/>
            <a:ext cx="4944613" cy="5884413"/>
          </a:xfrm>
          <a:prstGeom prst="rect">
            <a:avLst/>
          </a:prstGeom>
          <a:noFill/>
          <a:ln w="9525" cap="flat">
            <a:solidFill>
              <a:srgbClr val="000000"/>
            </a:solidFill>
            <a:prstDash val="solid"/>
            <a:miter/>
            <a:headEnd type="none" w="med" len="med"/>
            <a:tailEnd type="none" w="med" len="med"/>
          </a:ln>
        </p:spPr>
      </p:pic>
      <p:sp>
        <p:nvSpPr>
          <p:cNvPr id="1949" name="Shape 1949"/>
          <p:cNvSpPr/>
          <p:nvPr/>
        </p:nvSpPr>
        <p:spPr>
          <a:xfrm>
            <a:off x="6191250" y="635000"/>
            <a:ext cx="2857499" cy="1466850"/>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hr-HR" sz="900" b="1" i="0" u="none" strike="noStrike" cap="none" baseline="0">
                <a:solidFill>
                  <a:srgbClr val="000000"/>
                </a:solidFill>
                <a:latin typeface="Calibri"/>
                <a:ea typeface="Calibri"/>
                <a:cs typeface="Calibri"/>
                <a:sym typeface="Calibri"/>
              </a:rPr>
              <a:t>Recombinant versus urinary gonadotrophin for ovarian stimulation in assisted reproductive technology cycles</a:t>
            </a: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van Wely, Madelon; Kwan, Irene; Burt, Anna L; Thomas, Jane; Vail, Andy; Van der Veen, Fulco; AlInany, Hesham G</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Cochrane Database of Systematic Reviews. Issue 12, 2012.</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p:txBody>
      </p:sp>
      <p:sp>
        <p:nvSpPr>
          <p:cNvPr id="1950" name="Shape 1950"/>
          <p:cNvSpPr/>
          <p:nvPr/>
        </p:nvSpPr>
        <p:spPr>
          <a:xfrm>
            <a:off x="6191250" y="2540000"/>
            <a:ext cx="2857499" cy="460374"/>
          </a:xfrm>
          <a:prstGeom prst="rect">
            <a:avLst/>
          </a:prstGeom>
          <a:noFill/>
          <a:ln>
            <a:noFill/>
          </a:ln>
        </p:spPr>
        <p:txBody>
          <a:bodyPr lIns="91425" tIns="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Figure 10 . Forest plot of comparison: 1 rFSH versus urinary gonadotrophins: primary analyses, outcome: 1.5 OHSS by urinary gonadotrophin.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pic>
        <p:nvPicPr>
          <p:cNvPr id="1956" name="Shape 1956"/>
          <p:cNvPicPr preferRelativeResize="0"/>
          <p:nvPr/>
        </p:nvPicPr>
        <p:blipFill rotWithShape="1">
          <a:blip r:embed="rId3"/>
          <a:srcRect/>
          <a:stretch/>
        </p:blipFill>
        <p:spPr>
          <a:xfrm>
            <a:off x="158750" y="6310312"/>
            <a:ext cx="2381249" cy="396874"/>
          </a:xfrm>
          <a:prstGeom prst="rect">
            <a:avLst/>
          </a:prstGeom>
          <a:noFill/>
          <a:ln>
            <a:noFill/>
          </a:ln>
        </p:spPr>
      </p:pic>
      <p:sp>
        <p:nvSpPr>
          <p:cNvPr id="1957" name="Shape 195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1958" name="Shape 1958"/>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17499" y="293298"/>
            <a:ext cx="4582305" cy="5745193"/>
          </a:xfrm>
          <a:prstGeom prst="rect">
            <a:avLst/>
          </a:prstGeom>
          <a:noFill/>
          <a:ln w="9525" cap="flat">
            <a:solidFill>
              <a:srgbClr val="000000"/>
            </a:solidFill>
            <a:prstDash val="solid"/>
            <a:miter/>
            <a:headEnd type="none" w="med" len="med"/>
            <a:tailEnd type="none" w="med" len="med"/>
          </a:ln>
        </p:spPr>
      </p:pic>
      <p:sp>
        <p:nvSpPr>
          <p:cNvPr id="1959" name="Shape 1959"/>
          <p:cNvSpPr/>
          <p:nvPr/>
        </p:nvSpPr>
        <p:spPr>
          <a:xfrm>
            <a:off x="6191250" y="635000"/>
            <a:ext cx="2857499" cy="1466850"/>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hr-HR" sz="900" b="1" i="0" u="none" strike="noStrike" cap="none" baseline="0">
                <a:solidFill>
                  <a:srgbClr val="000000"/>
                </a:solidFill>
                <a:latin typeface="Calibri"/>
                <a:ea typeface="Calibri"/>
                <a:cs typeface="Calibri"/>
                <a:sym typeface="Calibri"/>
              </a:rPr>
              <a:t>Recombinant versus urinary gonadotrophin for ovarian stimulation in assisted reproductive technology cycles</a:t>
            </a: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van Wely, Madelon; Kwan, Irene; Burt, Anna L; Thomas, Jane; Vail, Andy; Van der Veen, Fulco; AlInany, Hesham G</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Cochrane Database of Systematic Reviews. Issue 12, 2012.</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p:txBody>
      </p:sp>
      <p:sp>
        <p:nvSpPr>
          <p:cNvPr id="1960" name="Shape 1960"/>
          <p:cNvSpPr/>
          <p:nvPr/>
        </p:nvSpPr>
        <p:spPr>
          <a:xfrm>
            <a:off x="6191250" y="2540000"/>
            <a:ext cx="2857499" cy="460374"/>
          </a:xfrm>
          <a:prstGeom prst="rect">
            <a:avLst/>
          </a:prstGeom>
          <a:noFill/>
          <a:ln>
            <a:noFill/>
          </a:ln>
        </p:spPr>
        <p:txBody>
          <a:bodyPr lIns="91425" tIns="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Figure 11 . Forest plot of comparison: 1 rFSH versus urinary gonadotrophins: primary analyses, outcome: 1.6 OHSS by down regulation protocol.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5"/>
        <p:cNvGrpSpPr/>
        <p:nvPr/>
      </p:nvGrpSpPr>
      <p:grpSpPr>
        <a:xfrm>
          <a:off x="0" y="0"/>
          <a:ext cx="0" cy="0"/>
          <a:chOff x="0" y="0"/>
          <a:chExt cx="0" cy="0"/>
        </a:xfrm>
      </p:grpSpPr>
      <p:pic>
        <p:nvPicPr>
          <p:cNvPr id="1966" name="Shape 1966"/>
          <p:cNvPicPr preferRelativeResize="0"/>
          <p:nvPr/>
        </p:nvPicPr>
        <p:blipFill rotWithShape="1">
          <a:blip r:embed="rId3"/>
          <a:srcRect/>
          <a:stretch/>
        </p:blipFill>
        <p:spPr>
          <a:xfrm>
            <a:off x="158750" y="6310312"/>
            <a:ext cx="2381249" cy="396874"/>
          </a:xfrm>
          <a:prstGeom prst="rect">
            <a:avLst/>
          </a:prstGeom>
          <a:noFill/>
          <a:ln>
            <a:noFill/>
          </a:ln>
        </p:spPr>
      </p:pic>
      <p:sp>
        <p:nvSpPr>
          <p:cNvPr id="1967" name="Shape 196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1968" name="Shape 1968"/>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17500" y="232914"/>
            <a:ext cx="4332138" cy="5917720"/>
          </a:xfrm>
          <a:prstGeom prst="rect">
            <a:avLst/>
          </a:prstGeom>
          <a:noFill/>
          <a:ln w="9525" cap="flat">
            <a:solidFill>
              <a:srgbClr val="000000"/>
            </a:solidFill>
            <a:prstDash val="solid"/>
            <a:miter/>
            <a:headEnd type="none" w="med" len="med"/>
            <a:tailEnd type="none" w="med" len="med"/>
          </a:ln>
        </p:spPr>
      </p:pic>
      <p:sp>
        <p:nvSpPr>
          <p:cNvPr id="1969" name="Shape 1969"/>
          <p:cNvSpPr/>
          <p:nvPr/>
        </p:nvSpPr>
        <p:spPr>
          <a:xfrm>
            <a:off x="6191250" y="635000"/>
            <a:ext cx="2857499" cy="1466850"/>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hr-HR" sz="900" b="1" i="0" u="none" strike="noStrike" cap="none" baseline="0">
                <a:solidFill>
                  <a:srgbClr val="000000"/>
                </a:solidFill>
                <a:latin typeface="Calibri"/>
                <a:ea typeface="Calibri"/>
                <a:cs typeface="Calibri"/>
                <a:sym typeface="Calibri"/>
              </a:rPr>
              <a:t>Recombinant versus urinary gonadotrophin for ovarian stimulation in assisted reproductive technology cycles</a:t>
            </a: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van Wely, Madelon; Kwan, Irene; Burt, Anna L; Thomas, Jane; Vail, Andy; Van der Veen, Fulco; AlInany, Hesham G</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Cochrane Database of Systematic Reviews. Issue 12, 2012.</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p:txBody>
      </p:sp>
      <p:sp>
        <p:nvSpPr>
          <p:cNvPr id="1970" name="Shape 1970"/>
          <p:cNvSpPr/>
          <p:nvPr/>
        </p:nvSpPr>
        <p:spPr>
          <a:xfrm>
            <a:off x="6191250" y="2540000"/>
            <a:ext cx="2857499" cy="460374"/>
          </a:xfrm>
          <a:prstGeom prst="rect">
            <a:avLst/>
          </a:prstGeom>
          <a:noFill/>
          <a:ln>
            <a:noFill/>
          </a:ln>
        </p:spPr>
        <p:txBody>
          <a:bodyPr lIns="91425" tIns="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Figure 12 . Forest plot of comparison: 1 rFSH versus urinary gonadotrophins: primary analyses, outcome: 1.8 OHSS by sponsor.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5"/>
        <p:cNvGrpSpPr/>
        <p:nvPr/>
      </p:nvGrpSpPr>
      <p:grpSpPr>
        <a:xfrm>
          <a:off x="0" y="0"/>
          <a:ext cx="0" cy="0"/>
          <a:chOff x="0" y="0"/>
          <a:chExt cx="0" cy="0"/>
        </a:xfrm>
      </p:grpSpPr>
      <p:pic>
        <p:nvPicPr>
          <p:cNvPr id="1976" name="Shape 1976"/>
          <p:cNvPicPr preferRelativeResize="0"/>
          <p:nvPr/>
        </p:nvPicPr>
        <p:blipFill rotWithShape="1">
          <a:blip r:embed="rId3"/>
          <a:srcRect/>
          <a:stretch/>
        </p:blipFill>
        <p:spPr>
          <a:xfrm>
            <a:off x="158750" y="6310312"/>
            <a:ext cx="2381249" cy="396874"/>
          </a:xfrm>
          <a:prstGeom prst="rect">
            <a:avLst/>
          </a:prstGeom>
          <a:noFill/>
          <a:ln>
            <a:noFill/>
          </a:ln>
        </p:spPr>
      </p:pic>
      <p:sp>
        <p:nvSpPr>
          <p:cNvPr id="1977" name="Shape 197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1978" name="Shape 1978"/>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17500" y="258792"/>
            <a:ext cx="4754832" cy="5883216"/>
          </a:xfrm>
          <a:prstGeom prst="rect">
            <a:avLst/>
          </a:prstGeom>
          <a:noFill/>
          <a:ln w="9525" cap="flat">
            <a:solidFill>
              <a:srgbClr val="000000"/>
            </a:solidFill>
            <a:prstDash val="solid"/>
            <a:miter/>
            <a:headEnd type="none" w="med" len="med"/>
            <a:tailEnd type="none" w="med" len="med"/>
          </a:ln>
        </p:spPr>
      </p:pic>
      <p:sp>
        <p:nvSpPr>
          <p:cNvPr id="1979" name="Shape 1979"/>
          <p:cNvSpPr/>
          <p:nvPr/>
        </p:nvSpPr>
        <p:spPr>
          <a:xfrm>
            <a:off x="6191250" y="635000"/>
            <a:ext cx="2857499" cy="1466850"/>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hr-HR" sz="900" b="1" i="0" u="none" strike="noStrike" cap="none" baseline="0">
                <a:solidFill>
                  <a:srgbClr val="000000"/>
                </a:solidFill>
                <a:latin typeface="Calibri"/>
                <a:ea typeface="Calibri"/>
                <a:cs typeface="Calibri"/>
                <a:sym typeface="Calibri"/>
              </a:rPr>
              <a:t>Recombinant versus urinary gonadotrophin for ovarian stimulation in assisted reproductive technology cycles</a:t>
            </a: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van Wely, Madelon; Kwan, Irene; Burt, Anna L; Thomas, Jane; Vail, Andy; Van der Veen, Fulco; AlInany, Hesham G</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Cochrane Database of Systematic Reviews. Issue 12, 2012.</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p:txBody>
      </p:sp>
      <p:sp>
        <p:nvSpPr>
          <p:cNvPr id="1980" name="Shape 1980"/>
          <p:cNvSpPr/>
          <p:nvPr/>
        </p:nvSpPr>
        <p:spPr>
          <a:xfrm>
            <a:off x="6191250" y="2540000"/>
            <a:ext cx="2857499" cy="460374"/>
          </a:xfrm>
          <a:prstGeom prst="rect">
            <a:avLst/>
          </a:prstGeom>
          <a:noFill/>
          <a:ln>
            <a:noFill/>
          </a:ln>
        </p:spPr>
        <p:txBody>
          <a:bodyPr lIns="91425" tIns="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Figure 13 . Forest plot of comparison: 1 rFSH versus urinary gonadotrophins: primary analyses, outcome: 1.9 Clinical pregnancy by urinary gonadotrophin.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5"/>
        <p:cNvGrpSpPr/>
        <p:nvPr/>
      </p:nvGrpSpPr>
      <p:grpSpPr>
        <a:xfrm>
          <a:off x="0" y="0"/>
          <a:ext cx="0" cy="0"/>
          <a:chOff x="0" y="0"/>
          <a:chExt cx="0" cy="0"/>
        </a:xfrm>
      </p:grpSpPr>
      <p:pic>
        <p:nvPicPr>
          <p:cNvPr id="1986" name="Shape 1986"/>
          <p:cNvPicPr preferRelativeResize="0"/>
          <p:nvPr/>
        </p:nvPicPr>
        <p:blipFill rotWithShape="1">
          <a:blip r:embed="rId3"/>
          <a:srcRect/>
          <a:stretch/>
        </p:blipFill>
        <p:spPr>
          <a:xfrm>
            <a:off x="158750" y="6310312"/>
            <a:ext cx="2381249" cy="396874"/>
          </a:xfrm>
          <a:prstGeom prst="rect">
            <a:avLst/>
          </a:prstGeom>
          <a:noFill/>
          <a:ln>
            <a:noFill/>
          </a:ln>
        </p:spPr>
      </p:pic>
      <p:sp>
        <p:nvSpPr>
          <p:cNvPr id="1987" name="Shape 198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1988" name="Shape 1988"/>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17500" y="232913"/>
            <a:ext cx="4728953" cy="5943600"/>
          </a:xfrm>
          <a:prstGeom prst="rect">
            <a:avLst/>
          </a:prstGeom>
          <a:noFill/>
          <a:ln w="9525" cap="flat">
            <a:solidFill>
              <a:srgbClr val="000000"/>
            </a:solidFill>
            <a:prstDash val="solid"/>
            <a:miter/>
            <a:headEnd type="none" w="med" len="med"/>
            <a:tailEnd type="none" w="med" len="med"/>
          </a:ln>
        </p:spPr>
      </p:pic>
      <p:sp>
        <p:nvSpPr>
          <p:cNvPr id="1989" name="Shape 1989"/>
          <p:cNvSpPr/>
          <p:nvPr/>
        </p:nvSpPr>
        <p:spPr>
          <a:xfrm>
            <a:off x="6191250" y="635000"/>
            <a:ext cx="2857499" cy="1466850"/>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hr-HR" sz="900" b="1" i="0" u="none" strike="noStrike" cap="none" baseline="0">
                <a:solidFill>
                  <a:srgbClr val="000000"/>
                </a:solidFill>
                <a:latin typeface="Calibri"/>
                <a:ea typeface="Calibri"/>
                <a:cs typeface="Calibri"/>
                <a:sym typeface="Calibri"/>
              </a:rPr>
              <a:t>Recombinant versus urinary gonadotrophin for ovarian stimulation in assisted reproductive technology cycles</a:t>
            </a: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van Wely, Madelon; Kwan, Irene; Burt, Anna L; Thomas, Jane; Vail, Andy; Van der Veen, Fulco; AlInany, Hesham G</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Cochrane Database of Systematic Reviews. Issue 12, 2012.</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p:txBody>
      </p:sp>
      <p:sp>
        <p:nvSpPr>
          <p:cNvPr id="1990" name="Shape 1990"/>
          <p:cNvSpPr/>
          <p:nvPr/>
        </p:nvSpPr>
        <p:spPr>
          <a:xfrm>
            <a:off x="6191250" y="2540000"/>
            <a:ext cx="2857499" cy="460374"/>
          </a:xfrm>
          <a:prstGeom prst="rect">
            <a:avLst/>
          </a:prstGeom>
          <a:noFill/>
          <a:ln>
            <a:noFill/>
          </a:ln>
        </p:spPr>
        <p:txBody>
          <a:bodyPr lIns="91425" tIns="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Figure 14 . Forest plot of comparison: 1 rFSH versus urinary gonadotrophins: primary analyses, outcome: 1.10 Clinical pregnancy by down regulation protocol.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pic>
        <p:nvPicPr>
          <p:cNvPr id="1996" name="Shape 1996"/>
          <p:cNvPicPr preferRelativeResize="0"/>
          <p:nvPr/>
        </p:nvPicPr>
        <p:blipFill rotWithShape="1">
          <a:blip r:embed="rId3"/>
          <a:srcRect/>
          <a:stretch/>
        </p:blipFill>
        <p:spPr>
          <a:xfrm>
            <a:off x="158750" y="6310312"/>
            <a:ext cx="2381249" cy="396874"/>
          </a:xfrm>
          <a:prstGeom prst="rect">
            <a:avLst/>
          </a:prstGeom>
          <a:noFill/>
          <a:ln>
            <a:noFill/>
          </a:ln>
        </p:spPr>
      </p:pic>
      <p:sp>
        <p:nvSpPr>
          <p:cNvPr id="1997" name="Shape 199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1998" name="Shape 1998"/>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17499" y="232913"/>
            <a:ext cx="4728953" cy="5878961"/>
          </a:xfrm>
          <a:prstGeom prst="rect">
            <a:avLst/>
          </a:prstGeom>
          <a:noFill/>
          <a:ln w="9525" cap="flat">
            <a:solidFill>
              <a:srgbClr val="000000"/>
            </a:solidFill>
            <a:prstDash val="solid"/>
            <a:miter/>
            <a:headEnd type="none" w="med" len="med"/>
            <a:tailEnd type="none" w="med" len="med"/>
          </a:ln>
        </p:spPr>
      </p:pic>
      <p:sp>
        <p:nvSpPr>
          <p:cNvPr id="1999" name="Shape 1999"/>
          <p:cNvSpPr/>
          <p:nvPr/>
        </p:nvSpPr>
        <p:spPr>
          <a:xfrm>
            <a:off x="6191250" y="635000"/>
            <a:ext cx="2857499" cy="1466850"/>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hr-HR" sz="900" b="1" i="0" u="none" strike="noStrike" cap="none" baseline="0">
                <a:solidFill>
                  <a:srgbClr val="000000"/>
                </a:solidFill>
                <a:latin typeface="Calibri"/>
                <a:ea typeface="Calibri"/>
                <a:cs typeface="Calibri"/>
                <a:sym typeface="Calibri"/>
              </a:rPr>
              <a:t>Recombinant versus urinary gonadotrophin for ovarian stimulation in assisted reproductive technology cycles</a:t>
            </a: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van Wely, Madelon; Kwan, Irene; Burt, Anna L; Thomas, Jane; Vail, Andy; Van der Veen, Fulco; AlInany, Hesham G</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Cochrane Database of Systematic Reviews. Issue 12, 2012.</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p:txBody>
      </p:sp>
      <p:sp>
        <p:nvSpPr>
          <p:cNvPr id="2000" name="Shape 2000"/>
          <p:cNvSpPr/>
          <p:nvPr/>
        </p:nvSpPr>
        <p:spPr>
          <a:xfrm>
            <a:off x="6191250" y="2540000"/>
            <a:ext cx="2857499" cy="460374"/>
          </a:xfrm>
          <a:prstGeom prst="rect">
            <a:avLst/>
          </a:prstGeom>
          <a:noFill/>
          <a:ln>
            <a:noFill/>
          </a:ln>
        </p:spPr>
        <p:txBody>
          <a:bodyPr lIns="91425" tIns="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Figure 15 . Forest plot of comparison: 1 rFSH versus urinary gonadotrophins: primary analyses, outcome: 1.11 Clinical pregnancy by fresh/frozen policy.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pic>
        <p:nvPicPr>
          <p:cNvPr id="2006" name="Shape 2006"/>
          <p:cNvPicPr preferRelativeResize="0"/>
          <p:nvPr/>
        </p:nvPicPr>
        <p:blipFill rotWithShape="1">
          <a:blip r:embed="rId3"/>
          <a:srcRect/>
          <a:stretch/>
        </p:blipFill>
        <p:spPr>
          <a:xfrm>
            <a:off x="158750" y="6310312"/>
            <a:ext cx="2381249" cy="396874"/>
          </a:xfrm>
          <a:prstGeom prst="rect">
            <a:avLst/>
          </a:prstGeom>
          <a:noFill/>
          <a:ln>
            <a:noFill/>
          </a:ln>
        </p:spPr>
      </p:pic>
      <p:sp>
        <p:nvSpPr>
          <p:cNvPr id="2007" name="Shape 200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2008" name="Shape 2008"/>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04800" y="304800"/>
            <a:ext cx="3454399" cy="5711824"/>
          </a:xfrm>
          <a:prstGeom prst="rect">
            <a:avLst/>
          </a:prstGeom>
          <a:noFill/>
          <a:ln w="9525" cap="flat">
            <a:solidFill>
              <a:srgbClr val="000000"/>
            </a:solidFill>
            <a:prstDash val="solid"/>
            <a:miter/>
            <a:headEnd type="none" w="med" len="med"/>
            <a:tailEnd type="none" w="med" len="med"/>
          </a:ln>
        </p:spPr>
      </p:pic>
      <p:sp>
        <p:nvSpPr>
          <p:cNvPr id="2009" name="Shape 2009"/>
          <p:cNvSpPr/>
          <p:nvPr/>
        </p:nvSpPr>
        <p:spPr>
          <a:xfrm>
            <a:off x="6191250" y="635000"/>
            <a:ext cx="2857499" cy="1466850"/>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hr-HR" sz="900" b="1" i="0" u="none" strike="noStrike" cap="none" baseline="0">
                <a:solidFill>
                  <a:srgbClr val="000000"/>
                </a:solidFill>
                <a:latin typeface="Calibri"/>
                <a:ea typeface="Calibri"/>
                <a:cs typeface="Calibri"/>
                <a:sym typeface="Calibri"/>
              </a:rPr>
              <a:t>Recombinant versus urinary gonadotrophin for ovarian stimulation in assisted reproductive technology cycles</a:t>
            </a: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van Wely, Madelon; Kwan, Irene; Burt, Anna L; Thomas, Jane; Vail, Andy; Van der Veen, Fulco; AlInany, Hesham G</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Cochrane Database of Systematic Reviews. Issue 12, 2012.</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p:txBody>
      </p:sp>
      <p:sp>
        <p:nvSpPr>
          <p:cNvPr id="2010" name="Shape 2010"/>
          <p:cNvSpPr/>
          <p:nvPr/>
        </p:nvSpPr>
        <p:spPr>
          <a:xfrm>
            <a:off x="6191250" y="2540000"/>
            <a:ext cx="2857499" cy="460374"/>
          </a:xfrm>
          <a:prstGeom prst="rect">
            <a:avLst/>
          </a:prstGeom>
          <a:noFill/>
          <a:ln>
            <a:noFill/>
          </a:ln>
        </p:spPr>
        <p:txBody>
          <a:bodyPr lIns="91425" tIns="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Figure 16 . Forest plot of comparison: 1 rFSH versus urinary gonadotrophins: primary analyses, outcome: 1.12 Clinical pregnancy by sponsor.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5"/>
        <p:cNvGrpSpPr/>
        <p:nvPr/>
      </p:nvGrpSpPr>
      <p:grpSpPr>
        <a:xfrm>
          <a:off x="0" y="0"/>
          <a:ext cx="0" cy="0"/>
          <a:chOff x="0" y="0"/>
          <a:chExt cx="0" cy="0"/>
        </a:xfrm>
      </p:grpSpPr>
      <p:pic>
        <p:nvPicPr>
          <p:cNvPr id="2016" name="Shape 2016"/>
          <p:cNvPicPr preferRelativeResize="0"/>
          <p:nvPr/>
        </p:nvPicPr>
        <p:blipFill rotWithShape="1">
          <a:blip r:embed="rId3"/>
          <a:srcRect/>
          <a:stretch/>
        </p:blipFill>
        <p:spPr>
          <a:xfrm>
            <a:off x="158750" y="6310312"/>
            <a:ext cx="2381249" cy="396874"/>
          </a:xfrm>
          <a:prstGeom prst="rect">
            <a:avLst/>
          </a:prstGeom>
          <a:noFill/>
          <a:ln>
            <a:noFill/>
          </a:ln>
        </p:spPr>
      </p:pic>
      <p:sp>
        <p:nvSpPr>
          <p:cNvPr id="2017" name="Shape 201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2018" name="Shape 2018"/>
          <p:cNvPicPr preferRelativeResize="0"/>
          <p:nvPr/>
        </p:nvPicPr>
        <p:blipFill rotWithShape="1">
          <a:blip r:embed="rId4"/>
          <a:srcRect/>
          <a:stretch/>
        </p:blipFill>
        <p:spPr>
          <a:xfrm>
            <a:off x="317500" y="635000"/>
            <a:ext cx="5667374" cy="3705224"/>
          </a:xfrm>
          <a:prstGeom prst="rect">
            <a:avLst/>
          </a:prstGeom>
          <a:noFill/>
          <a:ln w="9525" cap="flat">
            <a:solidFill>
              <a:srgbClr val="000000"/>
            </a:solidFill>
            <a:prstDash val="solid"/>
            <a:miter/>
            <a:headEnd type="none" w="med" len="med"/>
            <a:tailEnd type="none" w="med" len="med"/>
          </a:ln>
        </p:spPr>
      </p:pic>
      <p:sp>
        <p:nvSpPr>
          <p:cNvPr id="2019" name="Shape 2019"/>
          <p:cNvSpPr/>
          <p:nvPr/>
        </p:nvSpPr>
        <p:spPr>
          <a:xfrm>
            <a:off x="6191250" y="635000"/>
            <a:ext cx="2857499" cy="1466850"/>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hr-HR" sz="900" b="1" i="0" u="none" strike="noStrike" cap="none" baseline="0">
                <a:solidFill>
                  <a:srgbClr val="000000"/>
                </a:solidFill>
                <a:latin typeface="Calibri"/>
                <a:ea typeface="Calibri"/>
                <a:cs typeface="Calibri"/>
                <a:sym typeface="Calibri"/>
              </a:rPr>
              <a:t>Recombinant versus urinary gonadotrophin for ovarian stimulation in assisted reproductive technology cycles</a:t>
            </a: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van Wely, Madelon; Kwan, Irene; Burt, Anna L; Thomas, Jane; Vail, Andy; Van der Veen, Fulco; AlInany, Hesham G</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Cochrane Database of Systematic Reviews. Issue 12, 2012.</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p:txBody>
      </p:sp>
      <p:sp>
        <p:nvSpPr>
          <p:cNvPr id="2020" name="Shape 2020"/>
          <p:cNvSpPr/>
          <p:nvPr/>
        </p:nvSpPr>
        <p:spPr>
          <a:xfrm>
            <a:off x="6191250" y="2540000"/>
            <a:ext cx="2857499" cy="460374"/>
          </a:xfrm>
          <a:prstGeom prst="rect">
            <a:avLst/>
          </a:prstGeom>
          <a:noFill/>
          <a:ln>
            <a:noFill/>
          </a:ln>
        </p:spPr>
        <p:txBody>
          <a:bodyPr lIns="91425" tIns="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Figure 17 . Forest plot of comparison: 1 rFSH versus urinary gonadotrophins: primary analyses, outcome: 1.15 Multiple pregnancy (per woman).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25"/>
        <p:cNvGrpSpPr/>
        <p:nvPr/>
      </p:nvGrpSpPr>
      <p:grpSpPr>
        <a:xfrm>
          <a:off x="0" y="0"/>
          <a:ext cx="0" cy="0"/>
          <a:chOff x="0" y="0"/>
          <a:chExt cx="0" cy="0"/>
        </a:xfrm>
      </p:grpSpPr>
      <p:pic>
        <p:nvPicPr>
          <p:cNvPr id="2026" name="Shape 2026"/>
          <p:cNvPicPr preferRelativeResize="0"/>
          <p:nvPr/>
        </p:nvPicPr>
        <p:blipFill rotWithShape="1">
          <a:blip r:embed="rId3"/>
          <a:srcRect/>
          <a:stretch/>
        </p:blipFill>
        <p:spPr>
          <a:xfrm>
            <a:off x="158750" y="6310312"/>
            <a:ext cx="2381249" cy="396874"/>
          </a:xfrm>
          <a:prstGeom prst="rect">
            <a:avLst/>
          </a:prstGeom>
          <a:noFill/>
          <a:ln>
            <a:noFill/>
          </a:ln>
        </p:spPr>
      </p:pic>
      <p:sp>
        <p:nvSpPr>
          <p:cNvPr id="2027" name="Shape 202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2028" name="Shape 2028"/>
          <p:cNvPicPr preferRelativeResize="0"/>
          <p:nvPr/>
        </p:nvPicPr>
        <p:blipFill rotWithShape="1">
          <a:blip r:embed="rId4"/>
          <a:srcRect/>
          <a:stretch/>
        </p:blipFill>
        <p:spPr>
          <a:xfrm>
            <a:off x="317500" y="635000"/>
            <a:ext cx="5667374" cy="3705224"/>
          </a:xfrm>
          <a:prstGeom prst="rect">
            <a:avLst/>
          </a:prstGeom>
          <a:noFill/>
          <a:ln w="9525" cap="flat">
            <a:solidFill>
              <a:srgbClr val="000000"/>
            </a:solidFill>
            <a:prstDash val="solid"/>
            <a:miter/>
            <a:headEnd type="none" w="med" len="med"/>
            <a:tailEnd type="none" w="med" len="med"/>
          </a:ln>
        </p:spPr>
      </p:pic>
      <p:sp>
        <p:nvSpPr>
          <p:cNvPr id="2029" name="Shape 2029"/>
          <p:cNvSpPr/>
          <p:nvPr/>
        </p:nvSpPr>
        <p:spPr>
          <a:xfrm>
            <a:off x="6191250" y="635000"/>
            <a:ext cx="2857499" cy="1466850"/>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hr-HR" sz="900" b="1" i="0" u="none" strike="noStrike" cap="none" baseline="0">
                <a:solidFill>
                  <a:srgbClr val="000000"/>
                </a:solidFill>
                <a:latin typeface="Calibri"/>
                <a:ea typeface="Calibri"/>
                <a:cs typeface="Calibri"/>
                <a:sym typeface="Calibri"/>
              </a:rPr>
              <a:t>Recombinant versus urinary gonadotrophin for ovarian stimulation in assisted reproductive technology cycles</a:t>
            </a: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van Wely, Madelon; Kwan, Irene; Burt, Anna L; Thomas, Jane; Vail, Andy; Van der Veen, Fulco; AlInany, Hesham G</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Cochrane Database of Systematic Reviews. Issue 12, 2012.</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p:txBody>
      </p:sp>
      <p:sp>
        <p:nvSpPr>
          <p:cNvPr id="2030" name="Shape 2030"/>
          <p:cNvSpPr/>
          <p:nvPr/>
        </p:nvSpPr>
        <p:spPr>
          <a:xfrm>
            <a:off x="6191250" y="2540000"/>
            <a:ext cx="2857499" cy="460374"/>
          </a:xfrm>
          <a:prstGeom prst="rect">
            <a:avLst/>
          </a:prstGeom>
          <a:noFill/>
          <a:ln>
            <a:noFill/>
          </a:ln>
        </p:spPr>
        <p:txBody>
          <a:bodyPr lIns="91425" tIns="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Figure 18 . Forest plot of comparison: 1 rFSH versus urinary gonadotrophins: primary analyses, outcome: 1.16 Multiple pregnancy (per pregnancy).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35"/>
        <p:cNvGrpSpPr/>
        <p:nvPr/>
      </p:nvGrpSpPr>
      <p:grpSpPr>
        <a:xfrm>
          <a:off x="0" y="0"/>
          <a:ext cx="0" cy="0"/>
          <a:chOff x="0" y="0"/>
          <a:chExt cx="0" cy="0"/>
        </a:xfrm>
      </p:grpSpPr>
      <p:pic>
        <p:nvPicPr>
          <p:cNvPr id="2036" name="Shape 2036"/>
          <p:cNvPicPr preferRelativeResize="0"/>
          <p:nvPr/>
        </p:nvPicPr>
        <p:blipFill rotWithShape="1">
          <a:blip r:embed="rId3"/>
          <a:srcRect/>
          <a:stretch/>
        </p:blipFill>
        <p:spPr>
          <a:xfrm>
            <a:off x="158750" y="6310312"/>
            <a:ext cx="2381249" cy="396874"/>
          </a:xfrm>
          <a:prstGeom prst="rect">
            <a:avLst/>
          </a:prstGeom>
          <a:noFill/>
          <a:ln>
            <a:noFill/>
          </a:ln>
        </p:spPr>
      </p:pic>
      <p:sp>
        <p:nvSpPr>
          <p:cNvPr id="2037" name="Shape 203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2038" name="Shape 2038"/>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17500" y="635000"/>
            <a:ext cx="5441949" cy="4089399"/>
          </a:xfrm>
          <a:prstGeom prst="rect">
            <a:avLst/>
          </a:prstGeom>
          <a:noFill/>
          <a:ln w="9525" cap="flat">
            <a:solidFill>
              <a:srgbClr val="000000"/>
            </a:solidFill>
            <a:prstDash val="solid"/>
            <a:miter/>
            <a:headEnd type="none" w="med" len="med"/>
            <a:tailEnd type="none" w="med" len="med"/>
          </a:ln>
        </p:spPr>
      </p:pic>
      <p:sp>
        <p:nvSpPr>
          <p:cNvPr id="2039" name="Shape 2039"/>
          <p:cNvSpPr/>
          <p:nvPr/>
        </p:nvSpPr>
        <p:spPr>
          <a:xfrm>
            <a:off x="6191250" y="635000"/>
            <a:ext cx="2857499" cy="1466850"/>
          </a:xfrm>
          <a:prstGeom prst="rect">
            <a:avLst/>
          </a:prstGeom>
          <a:no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hr-HR" sz="900" b="1" i="0" u="none" strike="noStrike" cap="none" baseline="0">
                <a:solidFill>
                  <a:srgbClr val="000000"/>
                </a:solidFill>
                <a:latin typeface="Calibri"/>
                <a:ea typeface="Calibri"/>
                <a:cs typeface="Calibri"/>
                <a:sym typeface="Calibri"/>
              </a:rPr>
              <a:t>Recombinant versus urinary gonadotrophin for ovarian stimulation in assisted reproductive technology cycles</a:t>
            </a: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van Wely, Madelon; Kwan, Irene; Burt, Anna L; Thomas, Jane; Vail, Andy; Van der Veen, Fulco; AlInany, Hesham G</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Cochrane Database of Systematic Reviews. Issue 12, 2012.</a:t>
            </a:r>
          </a:p>
          <a:p>
            <a:pPr marL="0" marR="0" lvl="0" indent="0" algn="l" rtl="0">
              <a:spcBef>
                <a:spcPts val="0"/>
              </a:spcBef>
              <a:spcAft>
                <a:spcPts val="0"/>
              </a:spcAft>
              <a:buNone/>
            </a:pPr>
            <a:endParaRPr sz="900" b="0" i="0" u="none" strike="noStrike" cap="none" baseline="0">
              <a:solidFill>
                <a:srgbClr val="000000"/>
              </a:solidFill>
              <a:latin typeface="Calibri"/>
              <a:ea typeface="Calibri"/>
              <a:cs typeface="Calibri"/>
              <a:sym typeface="Calibri"/>
            </a:endParaRPr>
          </a:p>
        </p:txBody>
      </p:sp>
      <p:sp>
        <p:nvSpPr>
          <p:cNvPr id="2040" name="Shape 2040"/>
          <p:cNvSpPr/>
          <p:nvPr/>
        </p:nvSpPr>
        <p:spPr>
          <a:xfrm>
            <a:off x="6191250" y="2540000"/>
            <a:ext cx="2857499" cy="460374"/>
          </a:xfrm>
          <a:prstGeom prst="rect">
            <a:avLst/>
          </a:prstGeom>
          <a:noFill/>
          <a:ln>
            <a:noFill/>
          </a:ln>
        </p:spPr>
        <p:txBody>
          <a:bodyPr lIns="91425" tIns="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000000"/>
                </a:solidFill>
                <a:latin typeface="Calibri"/>
                <a:ea typeface="Calibri"/>
                <a:cs typeface="Calibri"/>
                <a:sym typeface="Calibri"/>
              </a:rPr>
              <a:t>Figure 19 . Forest plot of comparison: 1 rFSH versus urinary gonadotrophins: primary analyses, outcome: 1.17 Miscarriage (per woman).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sz="2800" b="1" dirty="0" smtClean="0">
                <a:ln/>
                <a:solidFill>
                  <a:schemeClr val="tx1">
                    <a:lumMod val="50000"/>
                    <a:lumOff val="50000"/>
                  </a:schemeClr>
                </a:solidFill>
                <a:effectLst>
                  <a:outerShdw blurRad="50800" dist="38100" dir="13500000" algn="br" rotWithShape="0">
                    <a:prstClr val="black">
                      <a:alpha val="40000"/>
                    </a:prstClr>
                  </a:outerShdw>
                </a:effectLst>
              </a:rPr>
              <a:t>... A O ČEMU NEĆE BITI RIJEČI? </a:t>
            </a:r>
            <a:endParaRPr lang="en-US" sz="2800" b="1" dirty="0">
              <a:ln/>
              <a:solidFill>
                <a:schemeClr val="tx1">
                  <a:lumMod val="50000"/>
                  <a:lumOff val="50000"/>
                </a:schemeClr>
              </a:solidFill>
              <a:effectLst>
                <a:outerShdw blurRad="50800" dist="38100" dir="13500000" algn="br" rotWithShape="0">
                  <a:prstClr val="black">
                    <a:alpha val="40000"/>
                  </a:prst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1284027"/>
              </p:ext>
            </p:extLst>
          </p:nvPr>
        </p:nvGraphicFramePr>
        <p:xfrm>
          <a:off x="835968" y="1690689"/>
          <a:ext cx="5303575" cy="322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6539091" y="3709068"/>
            <a:ext cx="2604909" cy="3148932"/>
          </a:xfrm>
          <a:prstGeom prst="rect">
            <a:avLst/>
          </a:prstGeom>
        </p:spPr>
      </p:pic>
    </p:spTree>
    <p:extLst>
      <p:ext uri="{BB962C8B-B14F-4D97-AF65-F5344CB8AC3E}">
        <p14:creationId xmlns:p14="http://schemas.microsoft.com/office/powerpoint/2010/main" val="3766580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45"/>
        <p:cNvGrpSpPr/>
        <p:nvPr/>
      </p:nvGrpSpPr>
      <p:grpSpPr>
        <a:xfrm>
          <a:off x="0" y="0"/>
          <a:ext cx="0" cy="0"/>
          <a:chOff x="0" y="0"/>
          <a:chExt cx="0" cy="0"/>
        </a:xfrm>
      </p:grpSpPr>
      <p:pic>
        <p:nvPicPr>
          <p:cNvPr id="2046" name="Shape 2046"/>
          <p:cNvPicPr preferRelativeResize="0"/>
          <p:nvPr/>
        </p:nvPicPr>
        <p:blipFill rotWithShape="1">
          <a:blip r:embed="rId3"/>
          <a:srcRect/>
          <a:stretch/>
        </p:blipFill>
        <p:spPr>
          <a:xfrm>
            <a:off x="158750" y="6310312"/>
            <a:ext cx="2381249" cy="396874"/>
          </a:xfrm>
          <a:prstGeom prst="rect">
            <a:avLst/>
          </a:prstGeom>
          <a:noFill/>
          <a:ln>
            <a:noFill/>
          </a:ln>
        </p:spPr>
      </p:pic>
      <p:sp>
        <p:nvSpPr>
          <p:cNvPr id="2047" name="Shape 2047"/>
          <p:cNvSpPr/>
          <p:nvPr/>
        </p:nvSpPr>
        <p:spPr>
          <a:xfrm>
            <a:off x="2857500" y="6350000"/>
            <a:ext cx="5556249" cy="2317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hr-HR" sz="900" b="0" i="0" u="none" strike="noStrike" cap="none" baseline="0">
                <a:solidFill>
                  <a:srgbClr val="999999"/>
                </a:solidFill>
                <a:latin typeface="Calibri"/>
                <a:ea typeface="Calibri"/>
                <a:cs typeface="Calibri"/>
                <a:sym typeface="Calibri"/>
              </a:rPr>
              <a:t>The Cochrane Library, Copyright 2012, The Cochrane Collaboration.</a:t>
            </a:r>
          </a:p>
        </p:txBody>
      </p:sp>
      <p:pic>
        <p:nvPicPr>
          <p:cNvPr id="2048" name="Shape 2048"/>
          <p:cNvPicPr preferRelativeResize="0"/>
          <p:nvPr/>
        </p:nvPicPr>
        <p:blipFill rotWithShape="1">
          <a:blip r:embed="rId4"/>
          <a:srcRect/>
          <a:stretch/>
        </p:blipFill>
        <p:spPr>
          <a:xfrm>
            <a:off x="403225" y="3352800"/>
            <a:ext cx="8010525" cy="1752600"/>
          </a:xfrm>
          <a:prstGeom prst="rect">
            <a:avLst/>
          </a:prstGeom>
          <a:noFill/>
          <a:ln>
            <a:noFill/>
          </a:ln>
        </p:spPr>
      </p:pic>
      <p:pic>
        <p:nvPicPr>
          <p:cNvPr id="2049" name="Shape 2049"/>
          <p:cNvPicPr preferRelativeResize="0"/>
          <p:nvPr/>
        </p:nvPicPr>
        <p:blipFill rotWithShape="1">
          <a:blip r:embed="rId5"/>
          <a:srcRect/>
          <a:stretch/>
        </p:blipFill>
        <p:spPr>
          <a:xfrm>
            <a:off x="420687" y="533400"/>
            <a:ext cx="6883400" cy="2420938"/>
          </a:xfrm>
          <a:prstGeom prst="rect">
            <a:avLst/>
          </a:prstGeom>
          <a:noFill/>
          <a:ln>
            <a:noFill/>
          </a:ln>
        </p:spPr>
      </p:pic>
      <p:pic>
        <p:nvPicPr>
          <p:cNvPr id="2050" name="Shape 2050"/>
          <p:cNvPicPr preferRelativeResize="0"/>
          <p:nvPr/>
        </p:nvPicPr>
        <p:blipFill rotWithShape="1">
          <a:blip r:embed="rId6"/>
          <a:srcRect/>
          <a:stretch/>
        </p:blipFill>
        <p:spPr>
          <a:xfrm>
            <a:off x="7086600" y="5581650"/>
            <a:ext cx="1122363" cy="10302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54"/>
        <p:cNvGrpSpPr/>
        <p:nvPr/>
      </p:nvGrpSpPr>
      <p:grpSpPr>
        <a:xfrm>
          <a:off x="0" y="0"/>
          <a:ext cx="0" cy="0"/>
          <a:chOff x="0" y="0"/>
          <a:chExt cx="0" cy="0"/>
        </a:xfrm>
      </p:grpSpPr>
      <p:sp>
        <p:nvSpPr>
          <p:cNvPr id="2055" name="Shape 205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dirty="0">
              <a:solidFill>
                <a:schemeClr val="dk2"/>
              </a:solidFill>
              <a:latin typeface="Arial"/>
              <a:ea typeface="Arial"/>
              <a:cs typeface="Arial"/>
              <a:sym typeface="Arial"/>
            </a:endParaRPr>
          </a:p>
        </p:txBody>
      </p:sp>
      <p:sp>
        <p:nvSpPr>
          <p:cNvPr id="2057" name="Shape 205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139700" algn="l" rtl="0">
              <a:spcBef>
                <a:spcPts val="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p:txBody>
      </p:sp>
      <p:pic>
        <p:nvPicPr>
          <p:cNvPr id="2056" name="Shape 2056"/>
          <p:cNvPicPr preferRelativeResize="0"/>
          <p:nvPr/>
        </p:nvPicPr>
        <p:blipFill rotWithShape="1">
          <a:blip r:embed="rId3"/>
          <a:srcRect/>
          <a:stretch/>
        </p:blipFill>
        <p:spPr>
          <a:xfrm>
            <a:off x="1066800" y="1762125"/>
            <a:ext cx="2749549" cy="33432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62"/>
        <p:cNvGrpSpPr/>
        <p:nvPr/>
      </p:nvGrpSpPr>
      <p:grpSpPr>
        <a:xfrm>
          <a:off x="0" y="0"/>
          <a:ext cx="0" cy="0"/>
          <a:chOff x="0" y="0"/>
          <a:chExt cx="0" cy="0"/>
        </a:xfrm>
      </p:grpSpPr>
      <p:sp>
        <p:nvSpPr>
          <p:cNvPr id="2063" name="Shape 206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Ali …..</a:t>
            </a:r>
          </a:p>
        </p:txBody>
      </p:sp>
      <p:sp>
        <p:nvSpPr>
          <p:cNvPr id="2064" name="Shape 2064"/>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dk1"/>
              </a:buClr>
              <a:buSzPct val="100000"/>
              <a:buFont typeface="Arial"/>
              <a:buChar char="•"/>
            </a:pPr>
            <a:r>
              <a:rPr lang="hr-HR" sz="2000" b="0" i="0" u="none" strike="noStrike" cap="all" dirty="0">
                <a:solidFill>
                  <a:schemeClr val="tx1">
                    <a:lumMod val="50000"/>
                    <a:lumOff val="50000"/>
                  </a:schemeClr>
                </a:solidFill>
                <a:latin typeface="Arial"/>
                <a:ea typeface="Arial"/>
                <a:cs typeface="Arial"/>
                <a:sym typeface="Arial"/>
              </a:rPr>
              <a:t>Zadovoljstvo pacijenata</a:t>
            </a:r>
          </a:p>
          <a:p>
            <a:pPr marL="742950" marR="0" lvl="1" indent="-285750" algn="l" rtl="0">
              <a:lnSpc>
                <a:spcPct val="150000"/>
              </a:lnSpc>
              <a:spcBef>
                <a:spcPts val="320"/>
              </a:spcBef>
              <a:spcAft>
                <a:spcPts val="0"/>
              </a:spcAft>
              <a:buClr>
                <a:schemeClr val="dk1"/>
              </a:buClr>
              <a:buSzPct val="100000"/>
              <a:buFont typeface="Arial"/>
              <a:buChar char="–"/>
            </a:pPr>
            <a:r>
              <a:rPr lang="hr-HR" sz="1600" b="0" i="0" u="none" strike="noStrike" cap="all" dirty="0">
                <a:solidFill>
                  <a:schemeClr val="tx1">
                    <a:lumMod val="50000"/>
                    <a:lumOff val="50000"/>
                  </a:schemeClr>
                </a:solidFill>
                <a:latin typeface="Arial"/>
                <a:ea typeface="Arial"/>
                <a:cs typeface="Arial"/>
                <a:sym typeface="Arial"/>
              </a:rPr>
              <a:t>postoji razlika u sklonostima pacijenata nekim vrstama </a:t>
            </a:r>
            <a:r>
              <a:rPr lang="hr-HR" sz="1600" b="0" i="0" u="none" strike="noStrike" cap="all" dirty="0" err="1">
                <a:solidFill>
                  <a:schemeClr val="tx1">
                    <a:lumMod val="50000"/>
                    <a:lumOff val="50000"/>
                  </a:schemeClr>
                </a:solidFill>
                <a:latin typeface="Arial"/>
                <a:ea typeface="Arial"/>
                <a:cs typeface="Arial"/>
                <a:sym typeface="Arial"/>
              </a:rPr>
              <a:t>gonadotopina</a:t>
            </a:r>
            <a:r>
              <a:rPr lang="hr-HR" sz="1600" b="0" i="0" u="none" strike="noStrike" cap="all" dirty="0">
                <a:solidFill>
                  <a:schemeClr val="tx1">
                    <a:lumMod val="50000"/>
                    <a:lumOff val="50000"/>
                  </a:schemeClr>
                </a:solidFill>
                <a:latin typeface="Arial"/>
                <a:ea typeface="Arial"/>
                <a:cs typeface="Arial"/>
                <a:sym typeface="Arial"/>
              </a:rPr>
              <a:t> (način primjene)</a:t>
            </a:r>
          </a:p>
          <a:p>
            <a:pPr marL="742950" marR="0" lvl="1" indent="-171450" algn="l" rtl="0">
              <a:lnSpc>
                <a:spcPct val="150000"/>
              </a:lnSpc>
              <a:spcBef>
                <a:spcPts val="36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p:txBody>
      </p:sp>
      <p:pic>
        <p:nvPicPr>
          <p:cNvPr id="2065" name="Shape 2065"/>
          <p:cNvPicPr preferRelativeResize="0"/>
          <p:nvPr/>
        </p:nvPicPr>
        <p:blipFill rotWithShape="1">
          <a:blip r:embed="rId3"/>
          <a:srcRect/>
          <a:stretch/>
        </p:blipFill>
        <p:spPr>
          <a:xfrm>
            <a:off x="4024121" y="3181713"/>
            <a:ext cx="4820002" cy="1143804"/>
          </a:xfrm>
          <a:prstGeom prst="rect">
            <a:avLst/>
          </a:prstGeom>
          <a:solidFill>
            <a:srgbClr val="EEEEEE"/>
          </a:solidFill>
          <a:ln w="88900" cap="sq">
            <a:solidFill>
              <a:srgbClr val="FFFFFF"/>
            </a:solidFill>
            <a:prstDash val="solid"/>
            <a:miter/>
            <a:headEnd type="none" w="med" len="med"/>
            <a:tailEnd type="none" w="med" len="med"/>
          </a:ln>
        </p:spPr>
      </p:pic>
      <p:pic>
        <p:nvPicPr>
          <p:cNvPr id="2066" name="Shape 2066"/>
          <p:cNvPicPr preferRelativeResize="0"/>
          <p:nvPr/>
        </p:nvPicPr>
        <p:blipFill rotWithShape="1">
          <a:blip r:embed="rId4"/>
          <a:srcRect/>
          <a:stretch/>
        </p:blipFill>
        <p:spPr>
          <a:xfrm>
            <a:off x="1216325" y="4416725"/>
            <a:ext cx="2365075" cy="1998362"/>
          </a:xfrm>
          <a:prstGeom prst="rect">
            <a:avLst/>
          </a:prstGeom>
          <a:noFill/>
          <a:ln>
            <a:noFill/>
          </a:ln>
        </p:spPr>
      </p:pic>
      <p:pic>
        <p:nvPicPr>
          <p:cNvPr id="2067" name="Shape 2067"/>
          <p:cNvPicPr preferRelativeResize="0"/>
          <p:nvPr/>
        </p:nvPicPr>
        <p:blipFill rotWithShape="1">
          <a:blip r:embed="rId5"/>
          <a:srcRect/>
          <a:stretch/>
        </p:blipFill>
        <p:spPr>
          <a:xfrm>
            <a:off x="5065159" y="4551450"/>
            <a:ext cx="2682536" cy="20379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3" name="Shape 207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Ali …..</a:t>
            </a:r>
          </a:p>
        </p:txBody>
      </p:sp>
      <p:sp>
        <p:nvSpPr>
          <p:cNvPr id="2074" name="Shape 2074"/>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dk1"/>
              </a:buClr>
              <a:buSzPct val="100000"/>
              <a:buFont typeface="Arial"/>
              <a:buChar char="•"/>
            </a:pPr>
            <a:r>
              <a:rPr lang="hr-HR" sz="2000" b="0" i="0" u="none" strike="noStrike" cap="all" dirty="0">
                <a:solidFill>
                  <a:schemeClr val="tx1">
                    <a:lumMod val="50000"/>
                    <a:lumOff val="50000"/>
                  </a:schemeClr>
                </a:solidFill>
                <a:latin typeface="Arial"/>
                <a:ea typeface="Arial"/>
                <a:cs typeface="Arial"/>
                <a:sym typeface="Arial"/>
              </a:rPr>
              <a:t>Mogućnost preciznijeg doziranja pojedinih oblika lijekova</a:t>
            </a:r>
          </a:p>
          <a:p>
            <a:pPr marL="742950" marR="0" lvl="1" indent="-285750" algn="l" rtl="0">
              <a:lnSpc>
                <a:spcPct val="150000"/>
              </a:lnSpc>
              <a:spcBef>
                <a:spcPts val="320"/>
              </a:spcBef>
              <a:spcAft>
                <a:spcPts val="0"/>
              </a:spcAft>
              <a:buClr>
                <a:schemeClr val="dk1"/>
              </a:buClr>
              <a:buSzPct val="100000"/>
              <a:buFont typeface="Arial"/>
              <a:buChar char="–"/>
            </a:pPr>
            <a:r>
              <a:rPr lang="hr-HR" sz="1600" b="0" i="0" u="none" strike="noStrike" cap="all" dirty="0" err="1">
                <a:solidFill>
                  <a:schemeClr val="tx1">
                    <a:lumMod val="50000"/>
                    <a:lumOff val="50000"/>
                  </a:schemeClr>
                </a:solidFill>
                <a:latin typeface="Arial"/>
                <a:ea typeface="Arial"/>
                <a:cs typeface="Arial"/>
                <a:sym typeface="Arial"/>
              </a:rPr>
              <a:t>Cochrane</a:t>
            </a:r>
            <a:r>
              <a:rPr lang="hr-HR" sz="1600" b="0" i="0" u="none" strike="noStrike" cap="all" dirty="0">
                <a:solidFill>
                  <a:schemeClr val="tx1">
                    <a:lumMod val="50000"/>
                    <a:lumOff val="50000"/>
                  </a:schemeClr>
                </a:solidFill>
                <a:latin typeface="Arial"/>
                <a:ea typeface="Arial"/>
                <a:cs typeface="Arial"/>
                <a:sym typeface="Arial"/>
              </a:rPr>
              <a:t> – nema razlike u OHSS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81"/>
        <p:cNvGrpSpPr/>
        <p:nvPr/>
      </p:nvGrpSpPr>
      <p:grpSpPr>
        <a:xfrm>
          <a:off x="0" y="0"/>
          <a:ext cx="0" cy="0"/>
          <a:chOff x="0" y="0"/>
          <a:chExt cx="0" cy="0"/>
        </a:xfrm>
      </p:grpSpPr>
      <p:sp>
        <p:nvSpPr>
          <p:cNvPr id="2082" name="Shape 208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Pitanje svih pitanja</a:t>
            </a:r>
          </a:p>
        </p:txBody>
      </p:sp>
      <p:pic>
        <p:nvPicPr>
          <p:cNvPr id="2083" name="Shape 2083"/>
          <p:cNvPicPr preferRelativeResize="0">
            <a:picLocks noGrp="1"/>
          </p:cNvPicPr>
          <p:nvPr>
            <p:ph idx="1"/>
          </p:nvPr>
        </p:nvPicPr>
        <p:blipFill rotWithShape="1">
          <a:blip r:embed="rId3"/>
          <a:srcRect/>
          <a:stretch/>
        </p:blipFill>
        <p:spPr>
          <a:xfrm>
            <a:off x="6096000" y="152400"/>
            <a:ext cx="2925763" cy="2057400"/>
          </a:xfrm>
          <a:prstGeom prst="rect">
            <a:avLst/>
          </a:prstGeom>
          <a:noFill/>
          <a:ln>
            <a:noFill/>
          </a:ln>
        </p:spPr>
      </p:pic>
      <p:pic>
        <p:nvPicPr>
          <p:cNvPr id="2084" name="Shape 2084"/>
          <p:cNvPicPr preferRelativeResize="0"/>
          <p:nvPr/>
        </p:nvPicPr>
        <p:blipFill rotWithShape="1">
          <a:blip r:embed="rId4"/>
          <a:srcRect/>
          <a:stretch/>
        </p:blipFill>
        <p:spPr>
          <a:xfrm>
            <a:off x="304800" y="5105400"/>
            <a:ext cx="5440363" cy="11620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89"/>
        <p:cNvGrpSpPr/>
        <p:nvPr/>
      </p:nvGrpSpPr>
      <p:grpSpPr>
        <a:xfrm>
          <a:off x="0" y="0"/>
          <a:ext cx="0" cy="0"/>
          <a:chOff x="0" y="0"/>
          <a:chExt cx="0" cy="0"/>
        </a:xfrm>
      </p:grpSpPr>
      <p:sp>
        <p:nvSpPr>
          <p:cNvPr id="2090" name="Shape 209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Naša iskustva</a:t>
            </a:r>
          </a:p>
        </p:txBody>
      </p:sp>
      <p:sp>
        <p:nvSpPr>
          <p:cNvPr id="2091" name="Shape 209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dk1"/>
              </a:buClr>
              <a:buSzPct val="100000"/>
              <a:buFont typeface="Arial"/>
              <a:buChar char="•"/>
            </a:pPr>
            <a:r>
              <a:rPr lang="hr-HR" sz="1800" b="0" i="0" u="none" strike="noStrike" cap="all" dirty="0">
                <a:solidFill>
                  <a:schemeClr val="tx1">
                    <a:lumMod val="50000"/>
                    <a:lumOff val="50000"/>
                  </a:schemeClr>
                </a:solidFill>
                <a:latin typeface="Arial"/>
                <a:ea typeface="Arial"/>
                <a:cs typeface="Arial"/>
                <a:sym typeface="Arial"/>
              </a:rPr>
              <a:t>Klinika za ginekologiju i </a:t>
            </a:r>
            <a:r>
              <a:rPr lang="hr-HR" sz="1800" b="0" i="0" u="none" strike="noStrike" cap="all" dirty="0" err="1">
                <a:solidFill>
                  <a:schemeClr val="tx1">
                    <a:lumMod val="50000"/>
                    <a:lumOff val="50000"/>
                  </a:schemeClr>
                </a:solidFill>
                <a:latin typeface="Arial"/>
                <a:ea typeface="Arial"/>
                <a:cs typeface="Arial"/>
                <a:sym typeface="Arial"/>
              </a:rPr>
              <a:t>porodništvo</a:t>
            </a:r>
            <a:r>
              <a:rPr lang="hr-HR" sz="1800" b="0" i="0" u="none" strike="noStrike" cap="all" dirty="0">
                <a:solidFill>
                  <a:schemeClr val="tx1">
                    <a:lumMod val="50000"/>
                    <a:lumOff val="50000"/>
                  </a:schemeClr>
                </a:solidFill>
                <a:latin typeface="Arial"/>
                <a:ea typeface="Arial"/>
                <a:cs typeface="Arial"/>
                <a:sym typeface="Arial"/>
              </a:rPr>
              <a:t> KBC Sestre milosrdnice</a:t>
            </a:r>
          </a:p>
          <a:p>
            <a:pPr marL="342900" marR="0" lvl="0" indent="-342900" algn="l" rtl="0">
              <a:lnSpc>
                <a:spcPct val="150000"/>
              </a:lnSpc>
              <a:spcBef>
                <a:spcPts val="360"/>
              </a:spcBef>
              <a:spcAft>
                <a:spcPts val="0"/>
              </a:spcAft>
              <a:buClr>
                <a:schemeClr val="dk1"/>
              </a:buClr>
              <a:buSzPct val="100000"/>
              <a:buFont typeface="Arial"/>
              <a:buChar char="•"/>
            </a:pPr>
            <a:r>
              <a:rPr lang="hr-HR" sz="1800" b="0" i="0" u="none" strike="noStrike" cap="all" dirty="0">
                <a:solidFill>
                  <a:schemeClr val="tx1">
                    <a:lumMod val="50000"/>
                    <a:lumOff val="50000"/>
                  </a:schemeClr>
                </a:solidFill>
                <a:latin typeface="Arial"/>
                <a:ea typeface="Arial"/>
                <a:cs typeface="Arial"/>
                <a:sym typeface="Arial"/>
              </a:rPr>
              <a:t>Retrospektivna studija</a:t>
            </a:r>
          </a:p>
          <a:p>
            <a:pPr marL="342900" marR="0" lvl="0" indent="-342900" algn="l" rtl="0">
              <a:lnSpc>
                <a:spcPct val="150000"/>
              </a:lnSpc>
              <a:spcBef>
                <a:spcPts val="360"/>
              </a:spcBef>
              <a:spcAft>
                <a:spcPts val="0"/>
              </a:spcAft>
              <a:buClr>
                <a:schemeClr val="dk1"/>
              </a:buClr>
              <a:buSzPct val="100000"/>
              <a:buFont typeface="Arial"/>
              <a:buChar char="•"/>
            </a:pPr>
            <a:r>
              <a:rPr lang="hr-HR" sz="1800" b="0" i="0" u="none" strike="noStrike" cap="all" dirty="0">
                <a:solidFill>
                  <a:schemeClr val="tx1">
                    <a:lumMod val="50000"/>
                    <a:lumOff val="50000"/>
                  </a:schemeClr>
                </a:solidFill>
                <a:latin typeface="Arial"/>
                <a:ea typeface="Arial"/>
                <a:cs typeface="Arial"/>
                <a:sym typeface="Arial"/>
              </a:rPr>
              <a:t>Uključeni postupci IVF/ICSI u stimuliranom ciklusu tijekom 2013.</a:t>
            </a:r>
          </a:p>
          <a:p>
            <a:pPr marL="342900" marR="0" lvl="0" indent="-342900" algn="l" rtl="0">
              <a:lnSpc>
                <a:spcPct val="150000"/>
              </a:lnSpc>
              <a:spcBef>
                <a:spcPts val="360"/>
              </a:spcBef>
              <a:spcAft>
                <a:spcPts val="0"/>
              </a:spcAft>
              <a:buClr>
                <a:schemeClr val="dk1"/>
              </a:buClr>
              <a:buSzPct val="100000"/>
              <a:buFont typeface="Arial"/>
              <a:buChar char="•"/>
            </a:pPr>
            <a:r>
              <a:rPr lang="hr-HR" sz="1800" b="0" i="0" u="none" strike="noStrike" cap="all" dirty="0">
                <a:solidFill>
                  <a:schemeClr val="tx1">
                    <a:lumMod val="50000"/>
                    <a:lumOff val="50000"/>
                  </a:schemeClr>
                </a:solidFill>
                <a:latin typeface="Arial"/>
                <a:ea typeface="Arial"/>
                <a:cs typeface="Arial"/>
                <a:sym typeface="Arial"/>
              </a:rPr>
              <a:t>Nema randomizacije</a:t>
            </a:r>
          </a:p>
          <a:p>
            <a:pPr marL="342900" marR="0" lvl="0" indent="-228600" algn="l" rtl="0">
              <a:lnSpc>
                <a:spcPct val="150000"/>
              </a:lnSpc>
              <a:spcBef>
                <a:spcPts val="360"/>
              </a:spcBef>
              <a:spcAft>
                <a:spcPts val="0"/>
              </a:spcAft>
              <a:buClr>
                <a:schemeClr val="dk1"/>
              </a:buClr>
              <a:buFont typeface="Arial"/>
              <a:buNone/>
            </a:pPr>
            <a:endParaRPr sz="1800" b="0" i="0" u="none" strike="noStrike" cap="all" dirty="0">
              <a:solidFill>
                <a:schemeClr val="tx1">
                  <a:lumMod val="50000"/>
                  <a:lumOff val="50000"/>
                </a:schemeClr>
              </a:solidFill>
              <a:latin typeface="Arial"/>
              <a:ea typeface="Arial"/>
              <a:cs typeface="Arial"/>
              <a:sym typeface="Arial"/>
            </a:endParaRPr>
          </a:p>
          <a:p>
            <a:pPr marL="342900" marR="0" lvl="0" indent="-228600" algn="l" rtl="0">
              <a:lnSpc>
                <a:spcPct val="150000"/>
              </a:lnSpc>
              <a:spcBef>
                <a:spcPts val="360"/>
              </a:spcBef>
              <a:spcAft>
                <a:spcPts val="0"/>
              </a:spcAft>
              <a:buClr>
                <a:schemeClr val="dk1"/>
              </a:buClr>
              <a:buFont typeface="Arial"/>
              <a:buNone/>
            </a:pPr>
            <a:endParaRPr sz="1800" b="0" i="0" u="none" strike="noStrike" cap="all" dirty="0">
              <a:solidFill>
                <a:schemeClr val="tx1">
                  <a:lumMod val="50000"/>
                  <a:lumOff val="50000"/>
                </a:schemeClr>
              </a:solidFill>
              <a:latin typeface="Arial"/>
              <a:ea typeface="Arial"/>
              <a:cs typeface="Arial"/>
              <a:sym typeface="Arial"/>
            </a:endParaRPr>
          </a:p>
        </p:txBody>
      </p:sp>
      <p:pic>
        <p:nvPicPr>
          <p:cNvPr id="2092" name="Shape 2092"/>
          <p:cNvPicPr preferRelativeResize="0"/>
          <p:nvPr/>
        </p:nvPicPr>
        <p:blipFill rotWithShape="1">
          <a:blip r:embed="rId3"/>
          <a:srcRect/>
          <a:stretch/>
        </p:blipFill>
        <p:spPr>
          <a:xfrm>
            <a:off x="4212403" y="3924728"/>
            <a:ext cx="3698697" cy="2568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098" name="Shape 209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Naša</a:t>
            </a:r>
            <a:r>
              <a:rPr lang="hr-HR" sz="3600" b="0" i="0" u="none" strike="noStrike" cap="none" baseline="0" dirty="0">
                <a:solidFill>
                  <a:schemeClr val="dk2"/>
                </a:solidFill>
                <a:latin typeface="Arial"/>
                <a:ea typeface="Arial"/>
                <a:cs typeface="Arial"/>
                <a:sym typeface="Arial"/>
              </a:rPr>
              <a:t> </a:t>
            </a: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iskustva</a:t>
            </a:r>
          </a:p>
        </p:txBody>
      </p:sp>
      <p:pic>
        <p:nvPicPr>
          <p:cNvPr id="2099" name="Shape 2099"/>
          <p:cNvPicPr preferRelativeResize="0"/>
          <p:nvPr/>
        </p:nvPicPr>
        <p:blipFill rotWithShape="1">
          <a:blip r:embed="rId3"/>
          <a:srcRect/>
          <a:stretch/>
        </p:blipFill>
        <p:spPr>
          <a:xfrm>
            <a:off x="190500" y="1448459"/>
            <a:ext cx="8763000" cy="50593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04"/>
        <p:cNvGrpSpPr/>
        <p:nvPr/>
      </p:nvGrpSpPr>
      <p:grpSpPr>
        <a:xfrm>
          <a:off x="0" y="0"/>
          <a:ext cx="0" cy="0"/>
          <a:chOff x="0" y="0"/>
          <a:chExt cx="0" cy="0"/>
        </a:xfrm>
      </p:grpSpPr>
      <p:sp>
        <p:nvSpPr>
          <p:cNvPr id="2105" name="Shape 210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Naša iskustva</a:t>
            </a:r>
          </a:p>
        </p:txBody>
      </p:sp>
      <p:pic>
        <p:nvPicPr>
          <p:cNvPr id="2106" name="Shape 2106"/>
          <p:cNvPicPr preferRelativeResize="0"/>
          <p:nvPr/>
        </p:nvPicPr>
        <p:blipFill rotWithShape="1">
          <a:blip r:embed="rId3"/>
          <a:srcRect/>
          <a:stretch/>
        </p:blipFill>
        <p:spPr>
          <a:xfrm>
            <a:off x="228600" y="1295400"/>
            <a:ext cx="8839199" cy="48307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10"/>
        <p:cNvGrpSpPr/>
        <p:nvPr/>
      </p:nvGrpSpPr>
      <p:grpSpPr>
        <a:xfrm>
          <a:off x="0" y="0"/>
          <a:ext cx="0" cy="0"/>
          <a:chOff x="0" y="0"/>
          <a:chExt cx="0" cy="0"/>
        </a:xfrm>
      </p:grpSpPr>
      <p:sp>
        <p:nvSpPr>
          <p:cNvPr id="2111" name="Shape 211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Naša iskustva</a:t>
            </a:r>
          </a:p>
        </p:txBody>
      </p:sp>
      <p:pic>
        <p:nvPicPr>
          <p:cNvPr id="2112" name="Shape 2112"/>
          <p:cNvPicPr preferRelativeResize="0"/>
          <p:nvPr/>
        </p:nvPicPr>
        <p:blipFill rotWithShape="1">
          <a:blip r:embed="rId3"/>
          <a:srcRect/>
          <a:stretch/>
        </p:blipFill>
        <p:spPr>
          <a:xfrm>
            <a:off x="304800" y="1417637"/>
            <a:ext cx="8686800" cy="490696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16"/>
        <p:cNvGrpSpPr/>
        <p:nvPr/>
      </p:nvGrpSpPr>
      <p:grpSpPr>
        <a:xfrm>
          <a:off x="0" y="0"/>
          <a:ext cx="0" cy="0"/>
          <a:chOff x="0" y="0"/>
          <a:chExt cx="0" cy="0"/>
        </a:xfrm>
      </p:grpSpPr>
      <p:sp>
        <p:nvSpPr>
          <p:cNvPr id="2117" name="Shape 2117"/>
          <p:cNvSpPr txBox="1">
            <a:spLocks noGrp="1"/>
          </p:cNvSpPr>
          <p:nvPr>
            <p:ph type="title"/>
          </p:nvPr>
        </p:nvSpPr>
        <p:spPr>
          <a:prstGeom prst="rect">
            <a:avLst/>
          </a:prstGeom>
          <a:noFill/>
          <a:ln>
            <a:noFill/>
          </a:ln>
        </p:spPr>
        <p:txBody>
          <a:bodyPr lIns="91425" tIns="45700" rIns="91425" bIns="45700" anchor="ctr" anchorCtr="0">
            <a:noAutofit/>
          </a:bodyPr>
          <a:lstStyle/>
          <a:p>
            <a:pPr algn="ctr">
              <a:spcBef>
                <a:spcPts val="0"/>
              </a:spcBef>
              <a:buSzPct val="25000"/>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Naša iskustva</a:t>
            </a:r>
          </a:p>
        </p:txBody>
      </p:sp>
      <p:pic>
        <p:nvPicPr>
          <p:cNvPr id="2118" name="Shape 2118"/>
          <p:cNvPicPr preferRelativeResize="0"/>
          <p:nvPr/>
        </p:nvPicPr>
        <p:blipFill rotWithShape="1">
          <a:blip r:embed="rId3"/>
          <a:srcRect/>
          <a:stretch/>
        </p:blipFill>
        <p:spPr>
          <a:xfrm>
            <a:off x="457200" y="1219200"/>
            <a:ext cx="8686800" cy="49069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800" b="1" dirty="0" smtClean="0">
                <a:ln/>
                <a:solidFill>
                  <a:schemeClr val="tx1">
                    <a:lumMod val="50000"/>
                    <a:lumOff val="50000"/>
                  </a:schemeClr>
                </a:solidFill>
                <a:effectLst>
                  <a:outerShdw blurRad="50800" dist="38100" dir="13500000" algn="br" rotWithShape="0">
                    <a:prstClr val="black">
                      <a:alpha val="40000"/>
                    </a:prstClr>
                  </a:outerShdw>
                </a:effectLst>
              </a:rPr>
              <a:t>CILJEVI STIMULACIJE</a:t>
            </a:r>
            <a:endParaRPr lang="hr-HR" sz="2800" b="1" dirty="0">
              <a:ln/>
              <a:solidFill>
                <a:schemeClr val="tx1">
                  <a:lumMod val="50000"/>
                  <a:lumOff val="50000"/>
                </a:schemeClr>
              </a:solidFill>
              <a:effectLst>
                <a:outerShdw blurRad="50800" dist="38100" dir="13500000" algn="br" rotWithShape="0">
                  <a:prstClr val="black">
                    <a:alpha val="40000"/>
                  </a:prstClr>
                </a:outerShdw>
              </a:effectLst>
            </a:endParaRPr>
          </a:p>
        </p:txBody>
      </p:sp>
      <p:cxnSp>
        <p:nvCxnSpPr>
          <p:cNvPr id="120" name="Shape 120"/>
          <p:cNvCxnSpPr/>
          <p:nvPr/>
        </p:nvCxnSpPr>
        <p:spPr>
          <a:xfrm rot="10800000">
            <a:off x="8077200" y="6629400"/>
            <a:ext cx="838199" cy="0"/>
          </a:xfrm>
          <a:prstGeom prst="straightConnector1">
            <a:avLst/>
          </a:prstGeom>
          <a:noFill/>
          <a:ln w="19050" cap="flat">
            <a:solidFill>
              <a:srgbClr val="00CCFF"/>
            </a:solidFill>
            <a:prstDash val="solid"/>
            <a:round/>
            <a:headEnd type="none" w="med" len="med"/>
            <a:tailEnd type="none" w="med" len="med"/>
          </a:ln>
        </p:spPr>
      </p:cxnSp>
      <p:cxnSp>
        <p:nvCxnSpPr>
          <p:cNvPr id="121" name="Shape 121"/>
          <p:cNvCxnSpPr/>
          <p:nvPr/>
        </p:nvCxnSpPr>
        <p:spPr>
          <a:xfrm>
            <a:off x="8915400" y="5334000"/>
            <a:ext cx="0" cy="1295400"/>
          </a:xfrm>
          <a:prstGeom prst="straightConnector1">
            <a:avLst/>
          </a:prstGeom>
          <a:noFill/>
          <a:ln w="19050" cap="flat">
            <a:solidFill>
              <a:srgbClr val="00CCFF"/>
            </a:solidFill>
            <a:prstDash val="solid"/>
            <a:round/>
            <a:headEnd type="none" w="med" len="med"/>
            <a:tailEnd type="none" w="med" len="med"/>
          </a:ln>
        </p:spPr>
      </p:cxnSp>
      <p:cxnSp>
        <p:nvCxnSpPr>
          <p:cNvPr id="122" name="Shape 122"/>
          <p:cNvCxnSpPr/>
          <p:nvPr/>
        </p:nvCxnSpPr>
        <p:spPr>
          <a:xfrm>
            <a:off x="228600" y="228600"/>
            <a:ext cx="0" cy="1295400"/>
          </a:xfrm>
          <a:prstGeom prst="straightConnector1">
            <a:avLst/>
          </a:prstGeom>
          <a:noFill/>
          <a:ln w="19050" cap="flat">
            <a:solidFill>
              <a:srgbClr val="00CCFF"/>
            </a:solidFill>
            <a:prstDash val="solid"/>
            <a:round/>
            <a:headEnd type="none" w="med" len="med"/>
            <a:tailEnd type="none" w="med" len="med"/>
          </a:ln>
        </p:spPr>
      </p:cxnSp>
      <p:cxnSp>
        <p:nvCxnSpPr>
          <p:cNvPr id="123" name="Shape 123"/>
          <p:cNvCxnSpPr/>
          <p:nvPr/>
        </p:nvCxnSpPr>
        <p:spPr>
          <a:xfrm rot="10800000">
            <a:off x="228600" y="228600"/>
            <a:ext cx="838199" cy="0"/>
          </a:xfrm>
          <a:prstGeom prst="straightConnector1">
            <a:avLst/>
          </a:prstGeom>
          <a:noFill/>
          <a:ln w="19050" cap="flat">
            <a:solidFill>
              <a:srgbClr val="00CCFF"/>
            </a:solidFill>
            <a:prstDash val="solid"/>
            <a:round/>
            <a:headEnd type="none" w="med" len="med"/>
            <a:tailEnd type="none" w="med" len="med"/>
          </a:ln>
        </p:spPr>
      </p:cxnSp>
      <p:graphicFrame>
        <p:nvGraphicFramePr>
          <p:cNvPr id="4" name="Diagram 3"/>
          <p:cNvGraphicFramePr/>
          <p:nvPr>
            <p:extLst>
              <p:ext uri="{D42A27DB-BD31-4B8C-83A1-F6EECF244321}">
                <p14:modId xmlns:p14="http://schemas.microsoft.com/office/powerpoint/2010/main" val="56171095"/>
              </p:ext>
            </p:extLst>
          </p:nvPr>
        </p:nvGraphicFramePr>
        <p:xfrm>
          <a:off x="1524000" y="1643864"/>
          <a:ext cx="5965861" cy="3817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22"/>
        <p:cNvGrpSpPr/>
        <p:nvPr/>
      </p:nvGrpSpPr>
      <p:grpSpPr>
        <a:xfrm>
          <a:off x="0" y="0"/>
          <a:ext cx="0" cy="0"/>
          <a:chOff x="0" y="0"/>
          <a:chExt cx="0" cy="0"/>
        </a:xfrm>
      </p:grpSpPr>
      <p:sp>
        <p:nvSpPr>
          <p:cNvPr id="2123" name="Shape 212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a:spcBef>
                <a:spcPts val="0"/>
              </a:spcBef>
              <a:spcAft>
                <a:spcPts val="0"/>
              </a:spcAft>
              <a:buSzPct val="25000"/>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Naša iskustva</a:t>
            </a:r>
          </a:p>
        </p:txBody>
      </p:sp>
      <p:pic>
        <p:nvPicPr>
          <p:cNvPr id="2124" name="Shape 2124"/>
          <p:cNvPicPr preferRelativeResize="0"/>
          <p:nvPr/>
        </p:nvPicPr>
        <p:blipFill rotWithShape="1">
          <a:blip r:embed="rId3"/>
          <a:srcRect/>
          <a:stretch/>
        </p:blipFill>
        <p:spPr>
          <a:xfrm>
            <a:off x="152400" y="1417637"/>
            <a:ext cx="8839199" cy="4983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Shape 2129"/>
          <p:cNvSpPr txBox="1">
            <a:spLocks noGrp="1"/>
          </p:cNvSpPr>
          <p:nvPr>
            <p:ph type="title"/>
          </p:nvPr>
        </p:nvSpPr>
        <p:spPr>
          <a:prstGeom prst="rect">
            <a:avLst/>
          </a:prstGeom>
          <a:noFill/>
          <a:ln>
            <a:noFill/>
          </a:ln>
        </p:spPr>
        <p:txBody>
          <a:bodyPr lIns="91425" tIns="45700" rIns="91425" bIns="45700" anchor="ctr" anchorCtr="0">
            <a:noAutofit/>
          </a:bodyPr>
          <a:lstStyle/>
          <a:p>
            <a:pPr algn="ctr">
              <a:spcBef>
                <a:spcPts val="0"/>
              </a:spcBef>
              <a:buSzPct val="25000"/>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Naša iskustva</a:t>
            </a:r>
          </a:p>
        </p:txBody>
      </p:sp>
      <p:pic>
        <p:nvPicPr>
          <p:cNvPr id="2130" name="Shape 2130"/>
          <p:cNvPicPr preferRelativeResize="0"/>
          <p:nvPr/>
        </p:nvPicPr>
        <p:blipFill rotWithShape="1">
          <a:blip r:embed="rId3"/>
          <a:srcRect/>
          <a:stretch/>
        </p:blipFill>
        <p:spPr>
          <a:xfrm>
            <a:off x="457200" y="1391133"/>
            <a:ext cx="8534399" cy="50096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Shape 2135"/>
          <p:cNvSpPr txBox="1">
            <a:spLocks noGrp="1"/>
          </p:cNvSpPr>
          <p:nvPr>
            <p:ph type="title"/>
          </p:nvPr>
        </p:nvSpPr>
        <p:spPr>
          <a:xfrm>
            <a:off x="457200" y="609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Hvala na pažnji</a:t>
            </a:r>
          </a:p>
        </p:txBody>
      </p:sp>
      <p:pic>
        <p:nvPicPr>
          <p:cNvPr id="2136" name="Shape 2136"/>
          <p:cNvPicPr preferRelativeResize="0">
            <a:picLocks noGrp="1"/>
          </p:cNvPicPr>
          <p:nvPr>
            <p:ph idx="1"/>
          </p:nvPr>
        </p:nvPicPr>
        <p:blipFill rotWithShape="1">
          <a:blip r:embed="rId3"/>
          <a:stretch/>
        </p:blipFill>
        <p:spPr>
          <a:xfrm>
            <a:off x="2390775" y="2101056"/>
            <a:ext cx="4362450" cy="3800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2" name="Shape 180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Kako do cilja?</a:t>
            </a:r>
            <a:b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br>
            <a:r>
              <a:rPr lang="hr-HR" sz="2800" b="1" cap="all" dirty="0" err="1">
                <a:ln/>
                <a:solidFill>
                  <a:schemeClr val="tx1">
                    <a:lumMod val="50000"/>
                    <a:lumOff val="50000"/>
                  </a:schemeClr>
                </a:solidFill>
                <a:effectLst>
                  <a:outerShdw blurRad="50800" dist="38100" dir="13500000" algn="br" rotWithShape="0">
                    <a:prstClr val="black">
                      <a:alpha val="40000"/>
                    </a:prstClr>
                  </a:outerShdw>
                </a:effectLst>
                <a:sym typeface="Arial"/>
              </a:rPr>
              <a:t>Gonadotropini</a:t>
            </a:r>
            <a:endPar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80276837"/>
              </p:ext>
            </p:extLst>
          </p:nvPr>
        </p:nvGraphicFramePr>
        <p:xfrm>
          <a:off x="988246" y="1690689"/>
          <a:ext cx="7261903" cy="3795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804" name="Shape 1804"/>
          <p:cNvCxnSpPr/>
          <p:nvPr/>
        </p:nvCxnSpPr>
        <p:spPr>
          <a:xfrm rot="10800000">
            <a:off x="8077200" y="6629400"/>
            <a:ext cx="838199" cy="0"/>
          </a:xfrm>
          <a:prstGeom prst="straightConnector1">
            <a:avLst/>
          </a:prstGeom>
          <a:noFill/>
          <a:ln w="19050" cap="flat">
            <a:solidFill>
              <a:srgbClr val="00CCFF"/>
            </a:solidFill>
            <a:prstDash val="solid"/>
            <a:round/>
            <a:headEnd type="none" w="med" len="med"/>
            <a:tailEnd type="none" w="med" len="med"/>
          </a:ln>
        </p:spPr>
      </p:cxnSp>
      <p:cxnSp>
        <p:nvCxnSpPr>
          <p:cNvPr id="1805" name="Shape 1805"/>
          <p:cNvCxnSpPr/>
          <p:nvPr/>
        </p:nvCxnSpPr>
        <p:spPr>
          <a:xfrm>
            <a:off x="8915400" y="5334000"/>
            <a:ext cx="0" cy="1295400"/>
          </a:xfrm>
          <a:prstGeom prst="straightConnector1">
            <a:avLst/>
          </a:prstGeom>
          <a:noFill/>
          <a:ln w="19050" cap="flat">
            <a:solidFill>
              <a:srgbClr val="00CCFF"/>
            </a:solidFill>
            <a:prstDash val="solid"/>
            <a:round/>
            <a:headEnd type="none" w="med" len="med"/>
            <a:tailEnd type="none" w="med" len="med"/>
          </a:ln>
        </p:spPr>
      </p:cxnSp>
      <p:cxnSp>
        <p:nvCxnSpPr>
          <p:cNvPr id="1806" name="Shape 1806"/>
          <p:cNvCxnSpPr/>
          <p:nvPr/>
        </p:nvCxnSpPr>
        <p:spPr>
          <a:xfrm>
            <a:off x="228600" y="228600"/>
            <a:ext cx="0" cy="1295400"/>
          </a:xfrm>
          <a:prstGeom prst="straightConnector1">
            <a:avLst/>
          </a:prstGeom>
          <a:noFill/>
          <a:ln w="19050" cap="flat">
            <a:solidFill>
              <a:srgbClr val="00CCFF"/>
            </a:solidFill>
            <a:prstDash val="solid"/>
            <a:round/>
            <a:headEnd type="none" w="med" len="med"/>
            <a:tailEnd type="none" w="med" len="med"/>
          </a:ln>
        </p:spPr>
      </p:cxnSp>
      <p:cxnSp>
        <p:nvCxnSpPr>
          <p:cNvPr id="1807" name="Shape 1807"/>
          <p:cNvCxnSpPr/>
          <p:nvPr/>
        </p:nvCxnSpPr>
        <p:spPr>
          <a:xfrm rot="10800000">
            <a:off x="228600" y="228600"/>
            <a:ext cx="838199" cy="0"/>
          </a:xfrm>
          <a:prstGeom prst="straightConnector1">
            <a:avLst/>
          </a:prstGeom>
          <a:noFill/>
          <a:ln w="19050" cap="flat">
            <a:solidFill>
              <a:srgbClr val="00CCFF"/>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pic>
        <p:nvPicPr>
          <p:cNvPr id="1833" name="Shape 1833"/>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5894613" y="4490356"/>
            <a:ext cx="3081337" cy="2250681"/>
          </a:xfrm>
          <a:prstGeom prst="rect">
            <a:avLst/>
          </a:prstGeom>
          <a:noFill/>
          <a:ln>
            <a:noFill/>
          </a:ln>
          <a:effectLst>
            <a:softEdge rad="127000"/>
          </a:effectLst>
        </p:spPr>
      </p:pic>
      <p:sp>
        <p:nvSpPr>
          <p:cNvPr id="1827" name="Shape 182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Urinarni </a:t>
            </a:r>
            <a:r>
              <a:rPr lang="hr-HR" sz="2800" b="1" cap="all" dirty="0" err="1">
                <a:ln/>
                <a:solidFill>
                  <a:schemeClr val="tx1">
                    <a:lumMod val="50000"/>
                    <a:lumOff val="50000"/>
                  </a:schemeClr>
                </a:solidFill>
                <a:effectLst>
                  <a:outerShdw blurRad="50800" dist="38100" dir="13500000" algn="br" rotWithShape="0">
                    <a:prstClr val="black">
                      <a:alpha val="40000"/>
                    </a:prstClr>
                  </a:outerShdw>
                </a:effectLst>
                <a:sym typeface="Arial"/>
              </a:rPr>
              <a:t>gonadotropini</a:t>
            </a:r>
            <a:endPar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endParaRPr>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2094221688"/>
              </p:ext>
            </p:extLst>
          </p:nvPr>
        </p:nvGraphicFramePr>
        <p:xfrm>
          <a:off x="628650" y="1524000"/>
          <a:ext cx="4806379"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829" name="Shape 1829"/>
          <p:cNvCxnSpPr/>
          <p:nvPr/>
        </p:nvCxnSpPr>
        <p:spPr>
          <a:xfrm rot="10800000">
            <a:off x="8077200" y="6629400"/>
            <a:ext cx="838199" cy="0"/>
          </a:xfrm>
          <a:prstGeom prst="straightConnector1">
            <a:avLst/>
          </a:prstGeom>
          <a:noFill/>
          <a:ln w="19050" cap="flat">
            <a:solidFill>
              <a:srgbClr val="00CCFF"/>
            </a:solidFill>
            <a:prstDash val="solid"/>
            <a:round/>
            <a:headEnd type="none" w="med" len="med"/>
            <a:tailEnd type="none" w="med" len="med"/>
          </a:ln>
        </p:spPr>
      </p:cxnSp>
      <p:cxnSp>
        <p:nvCxnSpPr>
          <p:cNvPr id="1830" name="Shape 1830"/>
          <p:cNvCxnSpPr/>
          <p:nvPr/>
        </p:nvCxnSpPr>
        <p:spPr>
          <a:xfrm>
            <a:off x="8915400" y="5334000"/>
            <a:ext cx="0" cy="1295400"/>
          </a:xfrm>
          <a:prstGeom prst="straightConnector1">
            <a:avLst/>
          </a:prstGeom>
          <a:noFill/>
          <a:ln w="19050" cap="flat">
            <a:solidFill>
              <a:srgbClr val="00CCFF"/>
            </a:solidFill>
            <a:prstDash val="solid"/>
            <a:round/>
            <a:headEnd type="none" w="med" len="med"/>
            <a:tailEnd type="none" w="med" len="med"/>
          </a:ln>
        </p:spPr>
      </p:cxnSp>
      <p:cxnSp>
        <p:nvCxnSpPr>
          <p:cNvPr id="1831" name="Shape 1831"/>
          <p:cNvCxnSpPr/>
          <p:nvPr/>
        </p:nvCxnSpPr>
        <p:spPr>
          <a:xfrm>
            <a:off x="228600" y="228600"/>
            <a:ext cx="0" cy="1295400"/>
          </a:xfrm>
          <a:prstGeom prst="straightConnector1">
            <a:avLst/>
          </a:prstGeom>
          <a:noFill/>
          <a:ln w="19050" cap="flat">
            <a:solidFill>
              <a:srgbClr val="00CCFF"/>
            </a:solidFill>
            <a:prstDash val="solid"/>
            <a:round/>
            <a:headEnd type="none" w="med" len="med"/>
            <a:tailEnd type="none" w="med" len="med"/>
          </a:ln>
        </p:spPr>
      </p:cxnSp>
      <p:cxnSp>
        <p:nvCxnSpPr>
          <p:cNvPr id="1832" name="Shape 1832"/>
          <p:cNvCxnSpPr/>
          <p:nvPr/>
        </p:nvCxnSpPr>
        <p:spPr>
          <a:xfrm rot="10800000">
            <a:off x="228600" y="228600"/>
            <a:ext cx="838199" cy="0"/>
          </a:xfrm>
          <a:prstGeom prst="straightConnector1">
            <a:avLst/>
          </a:prstGeom>
          <a:noFill/>
          <a:ln w="19050" cap="flat">
            <a:solidFill>
              <a:srgbClr val="00CCFF"/>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8"/>
        <p:cNvGrpSpPr/>
        <p:nvPr/>
      </p:nvGrpSpPr>
      <p:grpSpPr>
        <a:xfrm>
          <a:off x="0" y="0"/>
          <a:ext cx="0" cy="0"/>
          <a:chOff x="0" y="0"/>
          <a:chExt cx="0" cy="0"/>
        </a:xfrm>
      </p:grpSpPr>
      <p:sp>
        <p:nvSpPr>
          <p:cNvPr id="1839" name="Shape 183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Urinarni </a:t>
            </a:r>
            <a:r>
              <a:rPr lang="hr-HR" sz="2800" b="1" cap="all" dirty="0" err="1">
                <a:ln/>
                <a:solidFill>
                  <a:schemeClr val="tx1">
                    <a:lumMod val="50000"/>
                    <a:lumOff val="50000"/>
                  </a:schemeClr>
                </a:solidFill>
                <a:effectLst>
                  <a:outerShdw blurRad="50800" dist="38100" dir="13500000" algn="br" rotWithShape="0">
                    <a:prstClr val="black">
                      <a:alpha val="40000"/>
                    </a:prstClr>
                  </a:outerShdw>
                </a:effectLst>
                <a:sym typeface="Arial"/>
              </a:rPr>
              <a:t>gonadotropini</a:t>
            </a:r>
            <a:endPar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21648399"/>
              </p:ext>
            </p:extLst>
          </p:nvPr>
        </p:nvGraphicFramePr>
        <p:xfrm>
          <a:off x="616449" y="1690689"/>
          <a:ext cx="686203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841" name="Shape 1841"/>
          <p:cNvCxnSpPr/>
          <p:nvPr/>
        </p:nvCxnSpPr>
        <p:spPr>
          <a:xfrm rot="10800000">
            <a:off x="8077200" y="6629400"/>
            <a:ext cx="838199" cy="0"/>
          </a:xfrm>
          <a:prstGeom prst="straightConnector1">
            <a:avLst/>
          </a:prstGeom>
          <a:noFill/>
          <a:ln w="19050" cap="flat">
            <a:solidFill>
              <a:srgbClr val="00CCFF"/>
            </a:solidFill>
            <a:prstDash val="solid"/>
            <a:round/>
            <a:headEnd type="none" w="med" len="med"/>
            <a:tailEnd type="none" w="med" len="med"/>
          </a:ln>
        </p:spPr>
      </p:cxnSp>
      <p:cxnSp>
        <p:nvCxnSpPr>
          <p:cNvPr id="1842" name="Shape 1842"/>
          <p:cNvCxnSpPr/>
          <p:nvPr/>
        </p:nvCxnSpPr>
        <p:spPr>
          <a:xfrm>
            <a:off x="8915400" y="5334000"/>
            <a:ext cx="0" cy="1295400"/>
          </a:xfrm>
          <a:prstGeom prst="straightConnector1">
            <a:avLst/>
          </a:prstGeom>
          <a:noFill/>
          <a:ln w="19050" cap="flat">
            <a:solidFill>
              <a:srgbClr val="00CCFF"/>
            </a:solidFill>
            <a:prstDash val="solid"/>
            <a:round/>
            <a:headEnd type="none" w="med" len="med"/>
            <a:tailEnd type="none" w="med" len="med"/>
          </a:ln>
        </p:spPr>
      </p:cxnSp>
      <p:cxnSp>
        <p:nvCxnSpPr>
          <p:cNvPr id="1843" name="Shape 1843"/>
          <p:cNvCxnSpPr/>
          <p:nvPr/>
        </p:nvCxnSpPr>
        <p:spPr>
          <a:xfrm>
            <a:off x="228600" y="228600"/>
            <a:ext cx="0" cy="1295400"/>
          </a:xfrm>
          <a:prstGeom prst="straightConnector1">
            <a:avLst/>
          </a:prstGeom>
          <a:noFill/>
          <a:ln w="19050" cap="flat">
            <a:solidFill>
              <a:srgbClr val="00CCFF"/>
            </a:solidFill>
            <a:prstDash val="solid"/>
            <a:round/>
            <a:headEnd type="none" w="med" len="med"/>
            <a:tailEnd type="none" w="med" len="med"/>
          </a:ln>
        </p:spPr>
      </p:cxnSp>
      <p:cxnSp>
        <p:nvCxnSpPr>
          <p:cNvPr id="1844" name="Shape 1844"/>
          <p:cNvCxnSpPr/>
          <p:nvPr/>
        </p:nvCxnSpPr>
        <p:spPr>
          <a:xfrm rot="10800000">
            <a:off x="228600" y="228600"/>
            <a:ext cx="838199" cy="0"/>
          </a:xfrm>
          <a:prstGeom prst="straightConnector1">
            <a:avLst/>
          </a:prstGeom>
          <a:noFill/>
          <a:ln w="19050" cap="flat">
            <a:solidFill>
              <a:srgbClr val="00CCFF"/>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Shape 185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800" b="1" cap="all" dirty="0" err="1">
                <a:ln/>
                <a:solidFill>
                  <a:schemeClr val="tx1">
                    <a:lumMod val="50000"/>
                    <a:lumOff val="50000"/>
                  </a:schemeClr>
                </a:solidFill>
                <a:effectLst>
                  <a:outerShdw blurRad="50800" dist="38100" dir="13500000" algn="br" rotWithShape="0">
                    <a:prstClr val="black">
                      <a:alpha val="40000"/>
                    </a:prstClr>
                  </a:outerShdw>
                </a:effectLst>
                <a:sym typeface="Arial"/>
              </a:rPr>
              <a:t>Rekombinantni</a:t>
            </a: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 </a:t>
            </a:r>
            <a:r>
              <a:rPr lang="hr-HR" sz="2800" b="1" cap="all" dirty="0" err="1">
                <a:ln/>
                <a:solidFill>
                  <a:schemeClr val="tx1">
                    <a:lumMod val="50000"/>
                    <a:lumOff val="50000"/>
                  </a:schemeClr>
                </a:solidFill>
                <a:effectLst>
                  <a:outerShdw blurRad="50800" dist="38100" dir="13500000" algn="br" rotWithShape="0">
                    <a:prstClr val="black">
                      <a:alpha val="40000"/>
                    </a:prstClr>
                  </a:outerShdw>
                </a:effectLst>
                <a:sym typeface="Arial"/>
              </a:rPr>
              <a:t>gonadotropini</a:t>
            </a:r>
            <a:endPar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63112600"/>
              </p:ext>
            </p:extLst>
          </p:nvPr>
        </p:nvGraphicFramePr>
        <p:xfrm>
          <a:off x="628650" y="1825624"/>
          <a:ext cx="4385139" cy="4451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852" name="Shape 1852"/>
          <p:cNvCxnSpPr/>
          <p:nvPr/>
        </p:nvCxnSpPr>
        <p:spPr>
          <a:xfrm rot="10800000">
            <a:off x="8077200" y="6629400"/>
            <a:ext cx="838199" cy="0"/>
          </a:xfrm>
          <a:prstGeom prst="straightConnector1">
            <a:avLst/>
          </a:prstGeom>
          <a:noFill/>
          <a:ln w="19050" cap="flat">
            <a:solidFill>
              <a:srgbClr val="00CCFF"/>
            </a:solidFill>
            <a:prstDash val="solid"/>
            <a:round/>
            <a:headEnd type="none" w="med" len="med"/>
            <a:tailEnd type="none" w="med" len="med"/>
          </a:ln>
        </p:spPr>
      </p:cxnSp>
      <p:cxnSp>
        <p:nvCxnSpPr>
          <p:cNvPr id="1853" name="Shape 1853"/>
          <p:cNvCxnSpPr/>
          <p:nvPr/>
        </p:nvCxnSpPr>
        <p:spPr>
          <a:xfrm>
            <a:off x="8915400" y="5334000"/>
            <a:ext cx="0" cy="1295400"/>
          </a:xfrm>
          <a:prstGeom prst="straightConnector1">
            <a:avLst/>
          </a:prstGeom>
          <a:noFill/>
          <a:ln w="19050" cap="flat">
            <a:solidFill>
              <a:srgbClr val="00CCFF"/>
            </a:solidFill>
            <a:prstDash val="solid"/>
            <a:round/>
            <a:headEnd type="none" w="med" len="med"/>
            <a:tailEnd type="none" w="med" len="med"/>
          </a:ln>
        </p:spPr>
      </p:cxnSp>
      <p:cxnSp>
        <p:nvCxnSpPr>
          <p:cNvPr id="1854" name="Shape 1854"/>
          <p:cNvCxnSpPr/>
          <p:nvPr/>
        </p:nvCxnSpPr>
        <p:spPr>
          <a:xfrm>
            <a:off x="228600" y="228600"/>
            <a:ext cx="0" cy="1295400"/>
          </a:xfrm>
          <a:prstGeom prst="straightConnector1">
            <a:avLst/>
          </a:prstGeom>
          <a:noFill/>
          <a:ln w="19050" cap="flat">
            <a:solidFill>
              <a:srgbClr val="00CCFF"/>
            </a:solidFill>
            <a:prstDash val="solid"/>
            <a:round/>
            <a:headEnd type="none" w="med" len="med"/>
            <a:tailEnd type="none" w="med" len="med"/>
          </a:ln>
        </p:spPr>
      </p:cxnSp>
      <p:cxnSp>
        <p:nvCxnSpPr>
          <p:cNvPr id="1855" name="Shape 1855"/>
          <p:cNvCxnSpPr/>
          <p:nvPr/>
        </p:nvCxnSpPr>
        <p:spPr>
          <a:xfrm rot="10800000">
            <a:off x="228600" y="228600"/>
            <a:ext cx="838199" cy="0"/>
          </a:xfrm>
          <a:prstGeom prst="straightConnector1">
            <a:avLst/>
          </a:prstGeom>
          <a:noFill/>
          <a:ln w="19050" cap="flat">
            <a:solidFill>
              <a:srgbClr val="00CCFF"/>
            </a:solidFill>
            <a:prstDash val="solid"/>
            <a:round/>
            <a:headEnd type="none" w="med" len="med"/>
            <a:tailEnd type="none" w="med" len="med"/>
          </a:ln>
        </p:spPr>
      </p:cxnSp>
      <p:pic>
        <p:nvPicPr>
          <p:cNvPr id="1856" name="Shape 1856"/>
          <p:cNvPicPr preferRelativeResize="0"/>
          <p:nvPr/>
        </p:nvPicPr>
        <p:blipFill rotWithShape="1">
          <a:blip r:embed="rId8"/>
          <a:srcRect t="7844"/>
          <a:stretch/>
        </p:blipFill>
        <p:spPr>
          <a:xfrm>
            <a:off x="5310048" y="1600200"/>
            <a:ext cx="3376752" cy="2492705"/>
          </a:xfrm>
          <a:prstGeom prst="rect">
            <a:avLst/>
          </a:prstGeom>
          <a:noFill/>
          <a:ln>
            <a:noFill/>
          </a:ln>
        </p:spPr>
      </p:pic>
      <p:pic>
        <p:nvPicPr>
          <p:cNvPr id="1857" name="Shape 1857"/>
          <p:cNvPicPr preferRelativeResize="0"/>
          <p:nvPr/>
        </p:nvPicPr>
        <p:blipFill rotWithShape="1">
          <a:blip r:embed="rId9" cstate="email">
            <a:extLst>
              <a:ext uri="{28A0092B-C50C-407E-A947-70E740481C1C}">
                <a14:useLocalDpi xmlns:a14="http://schemas.microsoft.com/office/drawing/2010/main"/>
              </a:ext>
            </a:extLst>
          </a:blip>
          <a:srcRect/>
          <a:stretch/>
        </p:blipFill>
        <p:spPr>
          <a:xfrm>
            <a:off x="6413316" y="4642255"/>
            <a:ext cx="2182301" cy="1913441"/>
          </a:xfrm>
          <a:prstGeom prst="rect">
            <a:avLst/>
          </a:prstGeom>
          <a:noFill/>
          <a:ln>
            <a:noFill/>
          </a:ln>
          <a:effectLst>
            <a:softEdge rad="127000"/>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sp>
        <p:nvSpPr>
          <p:cNvPr id="1863" name="Shape 186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Prednosti </a:t>
            </a:r>
            <a:r>
              <a:rPr lang="hr-HR" sz="2800" b="1" cap="all" dirty="0" err="1">
                <a:ln/>
                <a:solidFill>
                  <a:schemeClr val="tx1">
                    <a:lumMod val="50000"/>
                    <a:lumOff val="50000"/>
                  </a:schemeClr>
                </a:solidFill>
                <a:effectLst>
                  <a:outerShdw blurRad="50800" dist="38100" dir="13500000" algn="br" rotWithShape="0">
                    <a:prstClr val="black">
                      <a:alpha val="40000"/>
                    </a:prstClr>
                  </a:outerShdw>
                </a:effectLst>
                <a:sym typeface="Arial"/>
              </a:rPr>
              <a:t>rekombinantne</a:t>
            </a:r>
            <a:r>
              <a:rPr lang="hr-HR" sz="2800" b="1" cap="all" dirty="0">
                <a:ln/>
                <a:solidFill>
                  <a:schemeClr val="tx1">
                    <a:lumMod val="50000"/>
                    <a:lumOff val="50000"/>
                  </a:schemeClr>
                </a:solidFill>
                <a:effectLst>
                  <a:outerShdw blurRad="50800" dist="38100" dir="13500000" algn="br" rotWithShape="0">
                    <a:prstClr val="black">
                      <a:alpha val="40000"/>
                    </a:prstClr>
                  </a:outerShdw>
                </a:effectLst>
                <a:sym typeface="Arial"/>
              </a:rPr>
              <a:t> tehnologije</a:t>
            </a:r>
          </a:p>
        </p:txBody>
      </p:sp>
      <p:sp>
        <p:nvSpPr>
          <p:cNvPr id="1864" name="Shape 1864"/>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accent2"/>
              </a:buClr>
              <a:buSzPct val="100000"/>
              <a:buFont typeface="Arial"/>
              <a:buChar char="•"/>
            </a:pPr>
            <a:r>
              <a:rPr lang="hr-HR" sz="2000" b="0" i="0" u="none" strike="noStrike" cap="all" dirty="0">
                <a:solidFill>
                  <a:schemeClr val="tx1">
                    <a:lumMod val="50000"/>
                    <a:lumOff val="50000"/>
                  </a:schemeClr>
                </a:solidFill>
                <a:latin typeface="Arial"/>
                <a:ea typeface="Arial"/>
                <a:cs typeface="Arial"/>
                <a:sym typeface="Arial"/>
              </a:rPr>
              <a:t>Kontrola ulazne sirovine</a:t>
            </a:r>
          </a:p>
          <a:p>
            <a:pPr marL="342900" marR="0" lvl="0" indent="-342900" algn="l" rtl="0">
              <a:lnSpc>
                <a:spcPct val="150000"/>
              </a:lnSpc>
              <a:spcBef>
                <a:spcPts val="400"/>
              </a:spcBef>
              <a:spcAft>
                <a:spcPts val="0"/>
              </a:spcAft>
              <a:buClr>
                <a:schemeClr val="accent2"/>
              </a:buClr>
              <a:buSzPct val="100000"/>
              <a:buFont typeface="Arial"/>
              <a:buChar char="•"/>
            </a:pPr>
            <a:r>
              <a:rPr lang="hr-HR" sz="2000" b="0" i="0" u="none" strike="noStrike" cap="all" dirty="0">
                <a:solidFill>
                  <a:schemeClr val="tx1">
                    <a:lumMod val="50000"/>
                    <a:lumOff val="50000"/>
                  </a:schemeClr>
                </a:solidFill>
                <a:latin typeface="Arial"/>
                <a:ea typeface="Arial"/>
                <a:cs typeface="Arial"/>
                <a:sym typeface="Arial"/>
              </a:rPr>
              <a:t>Čistoća i specifičnost </a:t>
            </a:r>
            <a:r>
              <a:rPr lang="hr-HR" sz="1600" b="0" i="1" u="none" strike="noStrike" cap="all" dirty="0">
                <a:solidFill>
                  <a:schemeClr val="tx1">
                    <a:lumMod val="50000"/>
                    <a:lumOff val="50000"/>
                  </a:schemeClr>
                </a:solidFill>
                <a:latin typeface="Arial"/>
                <a:ea typeface="Arial"/>
                <a:cs typeface="Arial"/>
                <a:sym typeface="Arial"/>
              </a:rPr>
              <a:t>(</a:t>
            </a:r>
            <a:r>
              <a:rPr lang="hr-HR" sz="1600" b="0" i="1" u="none" strike="noStrike" cap="all" dirty="0" err="1">
                <a:solidFill>
                  <a:schemeClr val="tx1">
                    <a:lumMod val="50000"/>
                    <a:lumOff val="50000"/>
                  </a:schemeClr>
                </a:solidFill>
                <a:latin typeface="Arial"/>
                <a:ea typeface="Arial"/>
                <a:cs typeface="Arial"/>
                <a:sym typeface="Arial"/>
              </a:rPr>
              <a:t>Bassett</a:t>
            </a:r>
            <a:r>
              <a:rPr lang="hr-HR" sz="1600" b="0" i="1" u="none" strike="noStrike" cap="all" dirty="0">
                <a:solidFill>
                  <a:schemeClr val="tx1">
                    <a:lumMod val="50000"/>
                    <a:lumOff val="50000"/>
                  </a:schemeClr>
                </a:solidFill>
                <a:latin typeface="Arial"/>
                <a:ea typeface="Arial"/>
                <a:cs typeface="Arial"/>
                <a:sym typeface="Arial"/>
              </a:rPr>
              <a:t> </a:t>
            </a:r>
            <a:r>
              <a:rPr lang="hr-HR" sz="1600" b="0" i="1" u="none" strike="noStrike" cap="all" dirty="0" err="1">
                <a:solidFill>
                  <a:schemeClr val="tx1">
                    <a:lumMod val="50000"/>
                    <a:lumOff val="50000"/>
                  </a:schemeClr>
                </a:solidFill>
                <a:latin typeface="Arial"/>
                <a:ea typeface="Arial"/>
                <a:cs typeface="Arial"/>
                <a:sym typeface="Arial"/>
              </a:rPr>
              <a:t>et</a:t>
            </a:r>
            <a:r>
              <a:rPr lang="hr-HR" sz="1600" b="0" i="1" u="none" strike="noStrike" cap="all" dirty="0">
                <a:solidFill>
                  <a:schemeClr val="tx1">
                    <a:lumMod val="50000"/>
                    <a:lumOff val="50000"/>
                  </a:schemeClr>
                </a:solidFill>
                <a:latin typeface="Arial"/>
                <a:ea typeface="Arial"/>
                <a:cs typeface="Arial"/>
                <a:sym typeface="Arial"/>
              </a:rPr>
              <a:t> </a:t>
            </a:r>
            <a:r>
              <a:rPr lang="hr-HR" sz="1600" b="0" i="1" u="none" strike="noStrike" cap="all" dirty="0" err="1">
                <a:solidFill>
                  <a:schemeClr val="tx1">
                    <a:lumMod val="50000"/>
                    <a:lumOff val="50000"/>
                  </a:schemeClr>
                </a:solidFill>
                <a:latin typeface="Arial"/>
                <a:ea typeface="Arial"/>
                <a:cs typeface="Arial"/>
                <a:sym typeface="Arial"/>
              </a:rPr>
              <a:t>al</a:t>
            </a:r>
            <a:r>
              <a:rPr lang="hr-HR" sz="1600" b="0" i="1" u="none" strike="noStrike" cap="all" dirty="0">
                <a:solidFill>
                  <a:schemeClr val="tx1">
                    <a:lumMod val="50000"/>
                    <a:lumOff val="50000"/>
                  </a:schemeClr>
                </a:solidFill>
                <a:latin typeface="Arial"/>
                <a:ea typeface="Arial"/>
                <a:cs typeface="Arial"/>
                <a:sym typeface="Arial"/>
              </a:rPr>
              <a:t>, 2005)</a:t>
            </a:r>
          </a:p>
          <a:p>
            <a:pPr marL="342900" marR="0" lvl="0" indent="-342900" algn="l" rtl="0">
              <a:lnSpc>
                <a:spcPct val="150000"/>
              </a:lnSpc>
              <a:spcBef>
                <a:spcPts val="400"/>
              </a:spcBef>
              <a:spcAft>
                <a:spcPts val="0"/>
              </a:spcAft>
              <a:buClr>
                <a:schemeClr val="accent2"/>
              </a:buClr>
              <a:buSzPct val="100000"/>
              <a:buFont typeface="Arial"/>
              <a:buChar char="•"/>
            </a:pPr>
            <a:r>
              <a:rPr lang="hr-HR" sz="2000" b="0" i="0" u="none" strike="noStrike" cap="all" dirty="0">
                <a:solidFill>
                  <a:schemeClr val="tx1">
                    <a:lumMod val="50000"/>
                    <a:lumOff val="50000"/>
                  </a:schemeClr>
                </a:solidFill>
                <a:latin typeface="Arial"/>
                <a:ea typeface="Arial"/>
                <a:cs typeface="Arial"/>
                <a:sym typeface="Arial"/>
              </a:rPr>
              <a:t>Učinkovitost</a:t>
            </a:r>
          </a:p>
          <a:p>
            <a:pPr marL="342900" marR="0" lvl="0" indent="-342900" algn="l" rtl="0">
              <a:lnSpc>
                <a:spcPct val="150000"/>
              </a:lnSpc>
              <a:spcBef>
                <a:spcPts val="400"/>
              </a:spcBef>
              <a:spcAft>
                <a:spcPts val="0"/>
              </a:spcAft>
              <a:buClr>
                <a:schemeClr val="accent2"/>
              </a:buClr>
              <a:buSzPct val="100000"/>
              <a:buFont typeface="Arial"/>
              <a:buChar char="•"/>
            </a:pPr>
            <a:r>
              <a:rPr lang="hr-HR" sz="2000" b="0" i="0" u="none" strike="noStrike" cap="all" dirty="0">
                <a:solidFill>
                  <a:schemeClr val="tx1">
                    <a:lumMod val="50000"/>
                    <a:lumOff val="50000"/>
                  </a:schemeClr>
                </a:solidFill>
                <a:latin typeface="Arial"/>
                <a:ea typeface="Arial"/>
                <a:cs typeface="Arial"/>
                <a:sym typeface="Arial"/>
              </a:rPr>
              <a:t>Sigurnost</a:t>
            </a:r>
          </a:p>
          <a:p>
            <a:pPr marL="342900" marR="0" lvl="0" indent="-342900" algn="l" rtl="0">
              <a:lnSpc>
                <a:spcPct val="150000"/>
              </a:lnSpc>
              <a:spcBef>
                <a:spcPts val="400"/>
              </a:spcBef>
              <a:spcAft>
                <a:spcPts val="0"/>
              </a:spcAft>
              <a:buClr>
                <a:schemeClr val="accent2"/>
              </a:buClr>
              <a:buSzPct val="100000"/>
              <a:buFont typeface="Arial"/>
              <a:buChar char="•"/>
            </a:pPr>
            <a:r>
              <a:rPr lang="hr-HR" sz="2000" b="0" i="0" u="none" strike="noStrike" cap="all" dirty="0">
                <a:solidFill>
                  <a:schemeClr val="tx1">
                    <a:lumMod val="50000"/>
                    <a:lumOff val="50000"/>
                  </a:schemeClr>
                </a:solidFill>
                <a:latin typeface="Arial"/>
                <a:ea typeface="Arial"/>
                <a:cs typeface="Arial"/>
                <a:sym typeface="Arial"/>
              </a:rPr>
              <a:t>Individualizirani protokol prema potrebama žene</a:t>
            </a:r>
          </a:p>
          <a:p>
            <a:pPr marL="342900" marR="0" lvl="0" indent="-342900" algn="l" rtl="0">
              <a:lnSpc>
                <a:spcPct val="150000"/>
              </a:lnSpc>
              <a:spcBef>
                <a:spcPts val="400"/>
              </a:spcBef>
              <a:spcAft>
                <a:spcPts val="0"/>
              </a:spcAft>
              <a:buClr>
                <a:schemeClr val="accent2"/>
              </a:buClr>
              <a:buSzPct val="100000"/>
              <a:buFont typeface="Arial"/>
              <a:buChar char="•"/>
            </a:pPr>
            <a:r>
              <a:rPr lang="hr-HR" sz="2000" b="0" i="0" u="none" strike="noStrike" cap="all" dirty="0">
                <a:solidFill>
                  <a:schemeClr val="tx1">
                    <a:lumMod val="50000"/>
                    <a:lumOff val="50000"/>
                  </a:schemeClr>
                </a:solidFill>
                <a:latin typeface="Arial"/>
                <a:ea typeface="Arial"/>
                <a:cs typeface="Arial"/>
                <a:sym typeface="Arial"/>
              </a:rPr>
              <a:t>Optimizirana kvaliteta oocite </a:t>
            </a:r>
            <a:r>
              <a:rPr lang="hr-HR" sz="1600" b="0" i="1" u="none" strike="noStrike" cap="all" dirty="0">
                <a:solidFill>
                  <a:schemeClr val="tx1">
                    <a:lumMod val="50000"/>
                    <a:lumOff val="50000"/>
                  </a:schemeClr>
                </a:solidFill>
                <a:latin typeface="Arial"/>
                <a:ea typeface="Arial"/>
                <a:cs typeface="Arial"/>
                <a:sym typeface="Arial"/>
              </a:rPr>
              <a:t>(</a:t>
            </a:r>
            <a:r>
              <a:rPr lang="hr-HR" sz="1600" b="0" i="1" u="none" strike="noStrike" cap="all" dirty="0" err="1">
                <a:solidFill>
                  <a:schemeClr val="tx1">
                    <a:lumMod val="50000"/>
                    <a:lumOff val="50000"/>
                  </a:schemeClr>
                </a:solidFill>
                <a:latin typeface="Arial"/>
                <a:ea typeface="Arial"/>
                <a:cs typeface="Arial"/>
                <a:sym typeface="Arial"/>
              </a:rPr>
              <a:t>Hugues</a:t>
            </a:r>
            <a:r>
              <a:rPr lang="hr-HR" sz="1600" b="0" i="1" u="none" strike="noStrike" cap="all" dirty="0">
                <a:solidFill>
                  <a:schemeClr val="tx1">
                    <a:lumMod val="50000"/>
                    <a:lumOff val="50000"/>
                  </a:schemeClr>
                </a:solidFill>
                <a:latin typeface="Arial"/>
                <a:ea typeface="Arial"/>
                <a:cs typeface="Arial"/>
                <a:sym typeface="Arial"/>
              </a:rPr>
              <a:t> </a:t>
            </a:r>
            <a:r>
              <a:rPr lang="hr-HR" sz="1600" b="0" i="1" u="none" strike="noStrike" cap="all" dirty="0" err="1">
                <a:solidFill>
                  <a:schemeClr val="tx1">
                    <a:lumMod val="50000"/>
                    <a:lumOff val="50000"/>
                  </a:schemeClr>
                </a:solidFill>
                <a:latin typeface="Arial"/>
                <a:ea typeface="Arial"/>
                <a:cs typeface="Arial"/>
                <a:sym typeface="Arial"/>
              </a:rPr>
              <a:t>et</a:t>
            </a:r>
            <a:r>
              <a:rPr lang="hr-HR" sz="1600" b="0" i="1" u="none" strike="noStrike" cap="all" dirty="0">
                <a:solidFill>
                  <a:schemeClr val="tx1">
                    <a:lumMod val="50000"/>
                    <a:lumOff val="50000"/>
                  </a:schemeClr>
                </a:solidFill>
                <a:latin typeface="Arial"/>
                <a:ea typeface="Arial"/>
                <a:cs typeface="Arial"/>
                <a:sym typeface="Arial"/>
              </a:rPr>
              <a:t> al.,2002 </a:t>
            </a:r>
            <a:r>
              <a:rPr lang="hr-HR" sz="1600" b="0" i="1" u="none" strike="noStrike" cap="all" dirty="0" err="1">
                <a:solidFill>
                  <a:schemeClr val="tx1">
                    <a:lumMod val="50000"/>
                    <a:lumOff val="50000"/>
                  </a:schemeClr>
                </a:solidFill>
                <a:latin typeface="Arial"/>
                <a:ea typeface="Arial"/>
                <a:cs typeface="Arial"/>
                <a:sym typeface="Arial"/>
              </a:rPr>
              <a:t>Balasch</a:t>
            </a:r>
            <a:r>
              <a:rPr lang="hr-HR" sz="1600" b="0" i="1" u="none" strike="noStrike" cap="all" dirty="0">
                <a:solidFill>
                  <a:schemeClr val="tx1">
                    <a:lumMod val="50000"/>
                    <a:lumOff val="50000"/>
                  </a:schemeClr>
                </a:solidFill>
                <a:latin typeface="Arial"/>
                <a:ea typeface="Arial"/>
                <a:cs typeface="Arial"/>
                <a:sym typeface="Arial"/>
              </a:rPr>
              <a:t> </a:t>
            </a:r>
            <a:r>
              <a:rPr lang="hr-HR" sz="1600" b="0" i="1" u="none" strike="noStrike" cap="all" dirty="0" err="1">
                <a:solidFill>
                  <a:schemeClr val="tx1">
                    <a:lumMod val="50000"/>
                    <a:lumOff val="50000"/>
                  </a:schemeClr>
                </a:solidFill>
                <a:latin typeface="Arial"/>
                <a:ea typeface="Arial"/>
                <a:cs typeface="Arial"/>
                <a:sym typeface="Arial"/>
              </a:rPr>
              <a:t>et</a:t>
            </a:r>
            <a:r>
              <a:rPr lang="hr-HR" sz="1600" b="0" i="1" u="none" strike="noStrike" cap="all" dirty="0">
                <a:solidFill>
                  <a:schemeClr val="tx1">
                    <a:lumMod val="50000"/>
                    <a:lumOff val="50000"/>
                  </a:schemeClr>
                </a:solidFill>
                <a:latin typeface="Arial"/>
                <a:ea typeface="Arial"/>
                <a:cs typeface="Arial"/>
                <a:sym typeface="Arial"/>
              </a:rPr>
              <a:t> </a:t>
            </a:r>
            <a:r>
              <a:rPr lang="hr-HR" sz="1600" b="0" i="1" u="none" strike="noStrike" cap="all" dirty="0" err="1">
                <a:solidFill>
                  <a:schemeClr val="tx1">
                    <a:lumMod val="50000"/>
                    <a:lumOff val="50000"/>
                  </a:schemeClr>
                </a:solidFill>
                <a:latin typeface="Arial"/>
                <a:ea typeface="Arial"/>
                <a:cs typeface="Arial"/>
                <a:sym typeface="Arial"/>
              </a:rPr>
              <a:t>al</a:t>
            </a:r>
            <a:r>
              <a:rPr lang="hr-HR" sz="1600" b="0" i="1" u="none" strike="noStrike" cap="all" dirty="0">
                <a:solidFill>
                  <a:schemeClr val="tx1">
                    <a:lumMod val="50000"/>
                    <a:lumOff val="50000"/>
                  </a:schemeClr>
                </a:solidFill>
                <a:latin typeface="Arial"/>
                <a:ea typeface="Arial"/>
                <a:cs typeface="Arial"/>
                <a:sym typeface="Arial"/>
              </a:rPr>
              <a:t>, 2004)</a:t>
            </a:r>
          </a:p>
          <a:p>
            <a:pPr marL="342900" marR="0" lvl="0" indent="-215900" algn="l" rtl="0">
              <a:lnSpc>
                <a:spcPct val="150000"/>
              </a:lnSpc>
              <a:spcBef>
                <a:spcPts val="400"/>
              </a:spcBef>
              <a:spcAft>
                <a:spcPts val="0"/>
              </a:spcAft>
              <a:buClr>
                <a:schemeClr val="dk1"/>
              </a:buClr>
              <a:buFont typeface="Arial"/>
              <a:buNone/>
            </a:pPr>
            <a:endParaRPr sz="2000" b="0" i="0" u="none" strike="noStrike" cap="all" dirty="0">
              <a:solidFill>
                <a:schemeClr val="tx1">
                  <a:lumMod val="50000"/>
                  <a:lumOff val="50000"/>
                </a:schemeClr>
              </a:solidFill>
              <a:latin typeface="Arial"/>
              <a:ea typeface="Arial"/>
              <a:cs typeface="Arial"/>
              <a:sym typeface="Arial"/>
            </a:endParaRPr>
          </a:p>
          <a:p>
            <a:pPr marL="342900" marR="0" lvl="0" indent="-342900" algn="l" rtl="0">
              <a:lnSpc>
                <a:spcPct val="150000"/>
              </a:lnSpc>
              <a:spcBef>
                <a:spcPts val="400"/>
              </a:spcBef>
              <a:spcAft>
                <a:spcPts val="0"/>
              </a:spcAft>
              <a:buClr>
                <a:schemeClr val="accent2"/>
              </a:buClr>
              <a:buSzPct val="100000"/>
              <a:buFont typeface="Arial"/>
              <a:buChar char="•"/>
            </a:pPr>
            <a:r>
              <a:rPr lang="hr-HR" sz="2000" b="0" i="0" u="none" strike="noStrike" cap="all" dirty="0">
                <a:solidFill>
                  <a:schemeClr val="tx1">
                    <a:lumMod val="50000"/>
                    <a:lumOff val="50000"/>
                  </a:schemeClr>
                </a:solidFill>
                <a:latin typeface="Arial"/>
                <a:ea typeface="Arial"/>
                <a:cs typeface="Arial"/>
                <a:sym typeface="Arial"/>
              </a:rPr>
              <a:t>……</a:t>
            </a:r>
          </a:p>
          <a:p>
            <a:pPr marL="342900" marR="0" lvl="0" indent="-215900" algn="l" rtl="0">
              <a:lnSpc>
                <a:spcPct val="150000"/>
              </a:lnSpc>
              <a:spcBef>
                <a:spcPts val="400"/>
              </a:spcBef>
              <a:spcAft>
                <a:spcPts val="0"/>
              </a:spcAft>
              <a:buClr>
                <a:schemeClr val="dk1"/>
              </a:buClr>
              <a:buFont typeface="Arial"/>
              <a:buNone/>
            </a:pPr>
            <a:endParaRPr sz="2000" b="0" i="0" u="none" strike="noStrike" cap="none" baseline="0" dirty="0">
              <a:solidFill>
                <a:schemeClr val="accent2"/>
              </a:solidFill>
              <a:latin typeface="Arial"/>
              <a:ea typeface="Arial"/>
              <a:cs typeface="Arial"/>
              <a:sym typeface="Arial"/>
            </a:endParaRPr>
          </a:p>
        </p:txBody>
      </p:sp>
      <p:cxnSp>
        <p:nvCxnSpPr>
          <p:cNvPr id="1865" name="Shape 1865"/>
          <p:cNvCxnSpPr/>
          <p:nvPr/>
        </p:nvCxnSpPr>
        <p:spPr>
          <a:xfrm rot="10800000">
            <a:off x="8077200" y="6629400"/>
            <a:ext cx="838199" cy="0"/>
          </a:xfrm>
          <a:prstGeom prst="straightConnector1">
            <a:avLst/>
          </a:prstGeom>
          <a:noFill/>
          <a:ln w="19050" cap="flat">
            <a:solidFill>
              <a:srgbClr val="00CCFF"/>
            </a:solidFill>
            <a:prstDash val="solid"/>
            <a:round/>
            <a:headEnd type="none" w="med" len="med"/>
            <a:tailEnd type="none" w="med" len="med"/>
          </a:ln>
        </p:spPr>
      </p:cxnSp>
      <p:cxnSp>
        <p:nvCxnSpPr>
          <p:cNvPr id="1866" name="Shape 1866"/>
          <p:cNvCxnSpPr/>
          <p:nvPr/>
        </p:nvCxnSpPr>
        <p:spPr>
          <a:xfrm>
            <a:off x="8915400" y="5334000"/>
            <a:ext cx="0" cy="1295400"/>
          </a:xfrm>
          <a:prstGeom prst="straightConnector1">
            <a:avLst/>
          </a:prstGeom>
          <a:noFill/>
          <a:ln w="19050" cap="flat">
            <a:solidFill>
              <a:srgbClr val="00CCFF"/>
            </a:solidFill>
            <a:prstDash val="solid"/>
            <a:round/>
            <a:headEnd type="none" w="med" len="med"/>
            <a:tailEnd type="none" w="med" len="med"/>
          </a:ln>
        </p:spPr>
      </p:cxnSp>
      <p:cxnSp>
        <p:nvCxnSpPr>
          <p:cNvPr id="1867" name="Shape 1867"/>
          <p:cNvCxnSpPr/>
          <p:nvPr/>
        </p:nvCxnSpPr>
        <p:spPr>
          <a:xfrm>
            <a:off x="228600" y="228600"/>
            <a:ext cx="0" cy="1295400"/>
          </a:xfrm>
          <a:prstGeom prst="straightConnector1">
            <a:avLst/>
          </a:prstGeom>
          <a:noFill/>
          <a:ln w="19050" cap="flat">
            <a:solidFill>
              <a:srgbClr val="00CCFF"/>
            </a:solidFill>
            <a:prstDash val="solid"/>
            <a:round/>
            <a:headEnd type="none" w="med" len="med"/>
            <a:tailEnd type="none" w="med" len="med"/>
          </a:ln>
        </p:spPr>
      </p:cxnSp>
      <p:cxnSp>
        <p:nvCxnSpPr>
          <p:cNvPr id="1868" name="Shape 1868"/>
          <p:cNvCxnSpPr/>
          <p:nvPr/>
        </p:nvCxnSpPr>
        <p:spPr>
          <a:xfrm rot="10800000">
            <a:off x="228600" y="228600"/>
            <a:ext cx="838199" cy="0"/>
          </a:xfrm>
          <a:prstGeom prst="straightConnector1">
            <a:avLst/>
          </a:prstGeom>
          <a:noFill/>
          <a:ln w="19050" cap="flat">
            <a:solidFill>
              <a:srgbClr val="00CCFF"/>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1559</TotalTime>
  <Words>4217</Words>
  <Application>Microsoft Office PowerPoint</Application>
  <PresentationFormat>On-screen Show (4:3)</PresentationFormat>
  <Paragraphs>378</Paragraphs>
  <Slides>42</Slides>
  <Notes>38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USPOREDBA RAZLIČITIH LIJEKOVA ZA STIMULACIJU OVULACIJE I ISHOD MPO </vt:lpstr>
      <vt:lpstr>O ČEMU ĆE BITI RIJEČ? </vt:lpstr>
      <vt:lpstr>... A O ČEMU NEĆE BITI RIJEČI? </vt:lpstr>
      <vt:lpstr>CILJEVI STIMULACIJE</vt:lpstr>
      <vt:lpstr>Kako do cilja? Gonadotropini</vt:lpstr>
      <vt:lpstr>Urinarni gonadotropini</vt:lpstr>
      <vt:lpstr>Urinarni gonadotropini</vt:lpstr>
      <vt:lpstr>Rekombinantni gonadotropini</vt:lpstr>
      <vt:lpstr>Prednosti rekombinantne tehnologije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Ali …..</vt:lpstr>
      <vt:lpstr>Ali …..</vt:lpstr>
      <vt:lpstr>Pitanje svih pitanja</vt:lpstr>
      <vt:lpstr>Naša iskustva</vt:lpstr>
      <vt:lpstr>Naša iskustva</vt:lpstr>
      <vt:lpstr>Naša iskustva</vt:lpstr>
      <vt:lpstr>Naša iskustva</vt:lpstr>
      <vt:lpstr>Naša iskustva</vt:lpstr>
      <vt:lpstr>Naša iskustva</vt:lpstr>
      <vt:lpstr>Naša iskustva</vt:lpstr>
      <vt:lpstr>Hvala na pažnji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Usporedba različitih lijekova za stimulaciju ovulacije i ishod MPO</dc:title>
  <dc:creator>Desktop Bolanca</dc:creator>
  <cp:lastModifiedBy>Vedrana Biuk Martinovic</cp:lastModifiedBy>
  <cp:revision>7</cp:revision>
  <dcterms:modified xsi:type="dcterms:W3CDTF">2014-05-28T17:43:27Z</dcterms:modified>
</cp:coreProperties>
</file>