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7" r:id="rId3"/>
    <p:sldId id="273" r:id="rId4"/>
    <p:sldId id="275" r:id="rId5"/>
    <p:sldId id="276" r:id="rId6"/>
    <p:sldId id="277" r:id="rId7"/>
    <p:sldId id="279" r:id="rId8"/>
    <p:sldId id="278" r:id="rId9"/>
    <p:sldId id="281" r:id="rId10"/>
    <p:sldId id="283" r:id="rId11"/>
    <p:sldId id="282" r:id="rId12"/>
    <p:sldId id="287" r:id="rId13"/>
    <p:sldId id="286" r:id="rId14"/>
    <p:sldId id="288" r:id="rId15"/>
    <p:sldId id="289" r:id="rId16"/>
    <p:sldId id="285" r:id="rId17"/>
    <p:sldId id="272" r:id="rId1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F3D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25F93-AE7B-4C22-8D85-7FB8D558DFDB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FB70B4D-BC56-480B-A9EA-80CE6053D4F2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dirty="0" smtClean="0"/>
            <a:t>1</a:t>
          </a:r>
          <a:endParaRPr lang="hr-HR" dirty="0"/>
        </a:p>
      </dgm:t>
    </dgm:pt>
    <dgm:pt modelId="{8BB3A022-5112-4B9C-A75F-4CE8547C0DA6}" type="parTrans" cxnId="{7C941073-E233-4729-88EA-AACB8D7784B6}">
      <dgm:prSet/>
      <dgm:spPr/>
      <dgm:t>
        <a:bodyPr/>
        <a:lstStyle/>
        <a:p>
          <a:endParaRPr lang="hr-HR"/>
        </a:p>
      </dgm:t>
    </dgm:pt>
    <dgm:pt modelId="{FA63270E-043F-44AE-9D19-6A003ABA8AF3}" type="sibTrans" cxnId="{7C941073-E233-4729-88EA-AACB8D7784B6}">
      <dgm:prSet/>
      <dgm:spPr/>
      <dgm:t>
        <a:bodyPr/>
        <a:lstStyle/>
        <a:p>
          <a:endParaRPr lang="hr-HR"/>
        </a:p>
      </dgm:t>
    </dgm:pt>
    <dgm:pt modelId="{83922BFA-1D47-4FE1-B87E-D3C633E7E1C1}">
      <dgm:prSet phldrT="[Text]"/>
      <dgm:spPr/>
      <dgm:t>
        <a:bodyPr/>
        <a:lstStyle/>
        <a:p>
          <a:r>
            <a:rPr lang="hr-HR" dirty="0" smtClean="0">
              <a:solidFill>
                <a:schemeClr val="tx2"/>
              </a:solidFill>
            </a:rPr>
            <a:t>Neanonimne donacije</a:t>
          </a:r>
          <a:endParaRPr lang="hr-HR" dirty="0">
            <a:solidFill>
              <a:schemeClr val="tx2"/>
            </a:solidFill>
          </a:endParaRPr>
        </a:p>
      </dgm:t>
    </dgm:pt>
    <dgm:pt modelId="{18D83FAD-27AC-49E1-B566-3F7BBA1E7AAE}" type="parTrans" cxnId="{96056979-F618-4071-AE36-35C244E784F5}">
      <dgm:prSet/>
      <dgm:spPr/>
      <dgm:t>
        <a:bodyPr/>
        <a:lstStyle/>
        <a:p>
          <a:endParaRPr lang="hr-HR"/>
        </a:p>
      </dgm:t>
    </dgm:pt>
    <dgm:pt modelId="{769656A8-9553-4673-930A-292D12A63D34}" type="sibTrans" cxnId="{96056979-F618-4071-AE36-35C244E784F5}">
      <dgm:prSet/>
      <dgm:spPr/>
      <dgm:t>
        <a:bodyPr/>
        <a:lstStyle/>
        <a:p>
          <a:endParaRPr lang="hr-HR"/>
        </a:p>
      </dgm:t>
    </dgm:pt>
    <dgm:pt modelId="{EC6108B7-B6C1-4B94-895C-20BF22D8A2A1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dirty="0" smtClean="0"/>
            <a:t>2</a:t>
          </a:r>
          <a:endParaRPr lang="hr-HR" dirty="0"/>
        </a:p>
      </dgm:t>
    </dgm:pt>
    <dgm:pt modelId="{0AEB99C0-5CDB-4020-B4E5-451209BE4ECE}" type="parTrans" cxnId="{5C62817B-A3F8-4FF0-9863-FE5A1B28B8DA}">
      <dgm:prSet/>
      <dgm:spPr/>
      <dgm:t>
        <a:bodyPr/>
        <a:lstStyle/>
        <a:p>
          <a:endParaRPr lang="hr-HR"/>
        </a:p>
      </dgm:t>
    </dgm:pt>
    <dgm:pt modelId="{DB4EA9C9-CC24-4C5E-B973-09249FE206E0}" type="sibTrans" cxnId="{5C62817B-A3F8-4FF0-9863-FE5A1B28B8DA}">
      <dgm:prSet/>
      <dgm:spPr/>
      <dgm:t>
        <a:bodyPr/>
        <a:lstStyle/>
        <a:p>
          <a:endParaRPr lang="hr-HR"/>
        </a:p>
      </dgm:t>
    </dgm:pt>
    <dgm:pt modelId="{2F666CC7-8361-455D-82E8-15A0137EB88D}">
      <dgm:prSet phldrT="[Text]"/>
      <dgm:spPr/>
      <dgm:t>
        <a:bodyPr/>
        <a:lstStyle/>
        <a:p>
          <a:r>
            <a:rPr lang="hr-HR" dirty="0" smtClean="0">
              <a:solidFill>
                <a:schemeClr val="tx2"/>
              </a:solidFill>
            </a:rPr>
            <a:t>Broj postupaka na teret HZZO-a</a:t>
          </a:r>
          <a:endParaRPr lang="hr-HR" dirty="0">
            <a:solidFill>
              <a:schemeClr val="tx2"/>
            </a:solidFill>
          </a:endParaRPr>
        </a:p>
      </dgm:t>
    </dgm:pt>
    <dgm:pt modelId="{9B0BD508-D714-432B-AD55-1A5A69AA67B7}" type="parTrans" cxnId="{F7CB330B-0836-4FE7-A8AF-E548DF3F8753}">
      <dgm:prSet/>
      <dgm:spPr/>
      <dgm:t>
        <a:bodyPr/>
        <a:lstStyle/>
        <a:p>
          <a:endParaRPr lang="hr-HR"/>
        </a:p>
      </dgm:t>
    </dgm:pt>
    <dgm:pt modelId="{E7FB5CAD-4A8D-4488-A0A4-BA2404F35741}" type="sibTrans" cxnId="{F7CB330B-0836-4FE7-A8AF-E548DF3F8753}">
      <dgm:prSet/>
      <dgm:spPr/>
      <dgm:t>
        <a:bodyPr/>
        <a:lstStyle/>
        <a:p>
          <a:endParaRPr lang="hr-HR"/>
        </a:p>
      </dgm:t>
    </dgm:pt>
    <dgm:pt modelId="{950F587B-8F3B-40F1-916E-911096D44DD0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dirty="0" smtClean="0"/>
            <a:t>3</a:t>
          </a:r>
          <a:endParaRPr lang="hr-HR" dirty="0"/>
        </a:p>
      </dgm:t>
    </dgm:pt>
    <dgm:pt modelId="{72155BA8-0D76-4890-9104-D55324507D2C}" type="parTrans" cxnId="{8F1E04D3-945F-49F9-9C3A-67DAAEA6DC27}">
      <dgm:prSet/>
      <dgm:spPr/>
      <dgm:t>
        <a:bodyPr/>
        <a:lstStyle/>
        <a:p>
          <a:endParaRPr lang="hr-HR"/>
        </a:p>
      </dgm:t>
    </dgm:pt>
    <dgm:pt modelId="{3D2118CA-857A-4D34-BE89-CAF28D3EF241}" type="sibTrans" cxnId="{8F1E04D3-945F-49F9-9C3A-67DAAEA6DC27}">
      <dgm:prSet/>
      <dgm:spPr/>
      <dgm:t>
        <a:bodyPr/>
        <a:lstStyle/>
        <a:p>
          <a:endParaRPr lang="hr-HR"/>
        </a:p>
      </dgm:t>
    </dgm:pt>
    <dgm:pt modelId="{C0FF2049-A507-42F7-AC49-2FCCE59EF569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dirty="0" smtClean="0"/>
            <a:t>4</a:t>
          </a:r>
          <a:endParaRPr lang="hr-HR" dirty="0"/>
        </a:p>
      </dgm:t>
    </dgm:pt>
    <dgm:pt modelId="{3789D89D-48F1-414E-B933-72B4CCFB6A26}" type="parTrans" cxnId="{FC8DBD59-FEBE-4200-8604-31319CE8934C}">
      <dgm:prSet/>
      <dgm:spPr/>
      <dgm:t>
        <a:bodyPr/>
        <a:lstStyle/>
        <a:p>
          <a:endParaRPr lang="hr-HR"/>
        </a:p>
      </dgm:t>
    </dgm:pt>
    <dgm:pt modelId="{D26B38B1-067D-4194-9B71-5E02AEEB6DF6}" type="sibTrans" cxnId="{FC8DBD59-FEBE-4200-8604-31319CE8934C}">
      <dgm:prSet/>
      <dgm:spPr/>
      <dgm:t>
        <a:bodyPr/>
        <a:lstStyle/>
        <a:p>
          <a:endParaRPr lang="hr-HR"/>
        </a:p>
      </dgm:t>
    </dgm:pt>
    <dgm:pt modelId="{5277203B-CB12-4C96-9DE4-B0D37A82E56E}">
      <dgm:prSet/>
      <dgm:spPr/>
      <dgm:t>
        <a:bodyPr/>
        <a:lstStyle/>
        <a:p>
          <a:r>
            <a:rPr lang="hr-HR" dirty="0" smtClean="0">
              <a:solidFill>
                <a:schemeClr val="tx2"/>
              </a:solidFill>
            </a:rPr>
            <a:t>Dobna granica</a:t>
          </a:r>
          <a:endParaRPr lang="hr-HR" dirty="0">
            <a:solidFill>
              <a:schemeClr val="tx2"/>
            </a:solidFill>
          </a:endParaRPr>
        </a:p>
      </dgm:t>
    </dgm:pt>
    <dgm:pt modelId="{A8EE33DC-F661-4273-BA4A-8E9311BBACD6}" type="parTrans" cxnId="{806C55B7-9A05-4855-B59A-000B771CEC94}">
      <dgm:prSet/>
      <dgm:spPr/>
      <dgm:t>
        <a:bodyPr/>
        <a:lstStyle/>
        <a:p>
          <a:endParaRPr lang="hr-HR"/>
        </a:p>
      </dgm:t>
    </dgm:pt>
    <dgm:pt modelId="{7887BC5C-3F0A-48D4-AD5D-8626CFE0E03E}" type="sibTrans" cxnId="{806C55B7-9A05-4855-B59A-000B771CEC94}">
      <dgm:prSet/>
      <dgm:spPr/>
      <dgm:t>
        <a:bodyPr/>
        <a:lstStyle/>
        <a:p>
          <a:endParaRPr lang="hr-HR"/>
        </a:p>
      </dgm:t>
    </dgm:pt>
    <dgm:pt modelId="{DA6A84C3-6C6E-41CB-AC9B-97AFC0136D07}">
      <dgm:prSet phldrT="[Text]"/>
      <dgm:spPr/>
      <dgm:t>
        <a:bodyPr/>
        <a:lstStyle/>
        <a:p>
          <a:r>
            <a:rPr lang="hr-HR" dirty="0" smtClean="0">
              <a:solidFill>
                <a:schemeClr val="tx2"/>
              </a:solidFill>
            </a:rPr>
            <a:t>Restrikcija broja oocita</a:t>
          </a:r>
          <a:endParaRPr lang="hr-HR" dirty="0">
            <a:solidFill>
              <a:schemeClr val="tx2"/>
            </a:solidFill>
          </a:endParaRPr>
        </a:p>
      </dgm:t>
    </dgm:pt>
    <dgm:pt modelId="{990A52D0-9F66-48ED-991F-AF2880BC769C}" type="parTrans" cxnId="{BA58ACCD-881A-429A-A3B8-4FA21396C50D}">
      <dgm:prSet/>
      <dgm:spPr/>
      <dgm:t>
        <a:bodyPr/>
        <a:lstStyle/>
        <a:p>
          <a:endParaRPr lang="hr-HR"/>
        </a:p>
      </dgm:t>
    </dgm:pt>
    <dgm:pt modelId="{9EE2DBDA-639A-4178-8D95-32C81C12194E}" type="sibTrans" cxnId="{BA58ACCD-881A-429A-A3B8-4FA21396C50D}">
      <dgm:prSet/>
      <dgm:spPr/>
      <dgm:t>
        <a:bodyPr/>
        <a:lstStyle/>
        <a:p>
          <a:endParaRPr lang="hr-HR"/>
        </a:p>
      </dgm:t>
    </dgm:pt>
    <dgm:pt modelId="{E0363FF0-F272-4A16-99C6-2E88EDFCF289}">
      <dgm:prSet phldrT="[Text]"/>
      <dgm:spPr/>
      <dgm:t>
        <a:bodyPr/>
        <a:lstStyle/>
        <a:p>
          <a:endParaRPr lang="hr-HR" dirty="0">
            <a:solidFill>
              <a:schemeClr val="tx2"/>
            </a:solidFill>
          </a:endParaRPr>
        </a:p>
      </dgm:t>
    </dgm:pt>
    <dgm:pt modelId="{0AF785F3-ADED-4027-BEF4-4A37997B09A4}" type="parTrans" cxnId="{697DE185-A70F-4C49-BA6D-5BB65D13DD2E}">
      <dgm:prSet/>
      <dgm:spPr/>
      <dgm:t>
        <a:bodyPr/>
        <a:lstStyle/>
        <a:p>
          <a:endParaRPr lang="en-GB"/>
        </a:p>
      </dgm:t>
    </dgm:pt>
    <dgm:pt modelId="{3EC205BF-74DF-431E-9DD6-5C3C4C53CAB2}" type="sibTrans" cxnId="{697DE185-A70F-4C49-BA6D-5BB65D13DD2E}">
      <dgm:prSet/>
      <dgm:spPr/>
      <dgm:t>
        <a:bodyPr/>
        <a:lstStyle/>
        <a:p>
          <a:endParaRPr lang="en-GB"/>
        </a:p>
      </dgm:t>
    </dgm:pt>
    <dgm:pt modelId="{31D9913E-289B-46BE-8261-E2485D3771E8}" type="pres">
      <dgm:prSet presAssocID="{E0425F93-AE7B-4C22-8D85-7FB8D558DF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C685145-46CE-44A9-8440-28098B5F4BA5}" type="pres">
      <dgm:prSet presAssocID="{2FB70B4D-BC56-480B-A9EA-80CE6053D4F2}" presName="composite" presStyleCnt="0"/>
      <dgm:spPr/>
    </dgm:pt>
    <dgm:pt modelId="{160A8C72-4AA9-4DFB-9B05-5013BA16F6CD}" type="pres">
      <dgm:prSet presAssocID="{2FB70B4D-BC56-480B-A9EA-80CE6053D4F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B6025C-EE7E-4A02-924D-AF44BEDCD3ED}" type="pres">
      <dgm:prSet presAssocID="{2FB70B4D-BC56-480B-A9EA-80CE6053D4F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9EA843-3E5A-4541-8D8A-DF656EBE908E}" type="pres">
      <dgm:prSet presAssocID="{FA63270E-043F-44AE-9D19-6A003ABA8AF3}" presName="sp" presStyleCnt="0"/>
      <dgm:spPr/>
    </dgm:pt>
    <dgm:pt modelId="{030CBCBB-28B6-489A-8A56-F1A897FF9C1C}" type="pres">
      <dgm:prSet presAssocID="{EC6108B7-B6C1-4B94-895C-20BF22D8A2A1}" presName="composite" presStyleCnt="0"/>
      <dgm:spPr/>
    </dgm:pt>
    <dgm:pt modelId="{31B16C65-872A-46ED-A0E6-3684550C1A7D}" type="pres">
      <dgm:prSet presAssocID="{EC6108B7-B6C1-4B94-895C-20BF22D8A2A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5163F9-FCF9-4B84-B84B-FABDF83898A7}" type="pres">
      <dgm:prSet presAssocID="{EC6108B7-B6C1-4B94-895C-20BF22D8A2A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39B36B-7251-4A2F-9218-98FF6909135D}" type="pres">
      <dgm:prSet presAssocID="{DB4EA9C9-CC24-4C5E-B973-09249FE206E0}" presName="sp" presStyleCnt="0"/>
      <dgm:spPr/>
    </dgm:pt>
    <dgm:pt modelId="{0488008D-544D-4799-9A3F-7C26E0A4D488}" type="pres">
      <dgm:prSet presAssocID="{950F587B-8F3B-40F1-916E-911096D44DD0}" presName="composite" presStyleCnt="0"/>
      <dgm:spPr/>
    </dgm:pt>
    <dgm:pt modelId="{224D8D3D-A43E-4433-9591-F9280AD493B9}" type="pres">
      <dgm:prSet presAssocID="{950F587B-8F3B-40F1-916E-911096D44DD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06D523-053E-4B0F-8309-2A34AD3E80F7}" type="pres">
      <dgm:prSet presAssocID="{950F587B-8F3B-40F1-916E-911096D44DD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D688AC-A84B-4714-93CF-81CAB0E106FC}" type="pres">
      <dgm:prSet presAssocID="{3D2118CA-857A-4D34-BE89-CAF28D3EF241}" presName="sp" presStyleCnt="0"/>
      <dgm:spPr/>
    </dgm:pt>
    <dgm:pt modelId="{58AA1AC7-42C5-4393-B9BA-82E2EB783F00}" type="pres">
      <dgm:prSet presAssocID="{C0FF2049-A507-42F7-AC49-2FCCE59EF569}" presName="composite" presStyleCnt="0"/>
      <dgm:spPr/>
    </dgm:pt>
    <dgm:pt modelId="{41DF8A97-4315-4906-A4A7-857321330A1A}" type="pres">
      <dgm:prSet presAssocID="{C0FF2049-A507-42F7-AC49-2FCCE59EF56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C5BBE0-700E-4342-9B6A-6548C79EC490}" type="pres">
      <dgm:prSet presAssocID="{C0FF2049-A507-42F7-AC49-2FCCE59EF56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C989586-D228-4F9E-825B-88D628FA21DE}" type="presOf" srcId="{DA6A84C3-6C6E-41CB-AC9B-97AFC0136D07}" destId="{2CC5BBE0-700E-4342-9B6A-6548C79EC490}" srcOrd="0" destOrd="0" presId="urn:microsoft.com/office/officeart/2005/8/layout/chevron2"/>
    <dgm:cxn modelId="{2540B58B-BCDB-4F9F-A4B2-9293E9BF0739}" type="presOf" srcId="{950F587B-8F3B-40F1-916E-911096D44DD0}" destId="{224D8D3D-A43E-4433-9591-F9280AD493B9}" srcOrd="0" destOrd="0" presId="urn:microsoft.com/office/officeart/2005/8/layout/chevron2"/>
    <dgm:cxn modelId="{7C941073-E233-4729-88EA-AACB8D7784B6}" srcId="{E0425F93-AE7B-4C22-8D85-7FB8D558DFDB}" destId="{2FB70B4D-BC56-480B-A9EA-80CE6053D4F2}" srcOrd="0" destOrd="0" parTransId="{8BB3A022-5112-4B9C-A75F-4CE8547C0DA6}" sibTransId="{FA63270E-043F-44AE-9D19-6A003ABA8AF3}"/>
    <dgm:cxn modelId="{8F1E04D3-945F-49F9-9C3A-67DAAEA6DC27}" srcId="{E0425F93-AE7B-4C22-8D85-7FB8D558DFDB}" destId="{950F587B-8F3B-40F1-916E-911096D44DD0}" srcOrd="2" destOrd="0" parTransId="{72155BA8-0D76-4890-9104-D55324507D2C}" sibTransId="{3D2118CA-857A-4D34-BE89-CAF28D3EF241}"/>
    <dgm:cxn modelId="{BA58ACCD-881A-429A-A3B8-4FA21396C50D}" srcId="{C0FF2049-A507-42F7-AC49-2FCCE59EF569}" destId="{DA6A84C3-6C6E-41CB-AC9B-97AFC0136D07}" srcOrd="0" destOrd="0" parTransId="{990A52D0-9F66-48ED-991F-AF2880BC769C}" sibTransId="{9EE2DBDA-639A-4178-8D95-32C81C12194E}"/>
    <dgm:cxn modelId="{C412004A-8A76-4FC7-A23C-26F54788C875}" type="presOf" srcId="{EC6108B7-B6C1-4B94-895C-20BF22D8A2A1}" destId="{31B16C65-872A-46ED-A0E6-3684550C1A7D}" srcOrd="0" destOrd="0" presId="urn:microsoft.com/office/officeart/2005/8/layout/chevron2"/>
    <dgm:cxn modelId="{E23CC2B2-1410-41B1-A5C2-5D7ABB8393BC}" type="presOf" srcId="{83922BFA-1D47-4FE1-B87E-D3C633E7E1C1}" destId="{8EB6025C-EE7E-4A02-924D-AF44BEDCD3ED}" srcOrd="0" destOrd="1" presId="urn:microsoft.com/office/officeart/2005/8/layout/chevron2"/>
    <dgm:cxn modelId="{F7CB330B-0836-4FE7-A8AF-E548DF3F8753}" srcId="{EC6108B7-B6C1-4B94-895C-20BF22D8A2A1}" destId="{2F666CC7-8361-455D-82E8-15A0137EB88D}" srcOrd="0" destOrd="0" parTransId="{9B0BD508-D714-432B-AD55-1A5A69AA67B7}" sibTransId="{E7FB5CAD-4A8D-4488-A0A4-BA2404F35741}"/>
    <dgm:cxn modelId="{21CF92F1-0FB7-4C0A-8D7C-1A5A26461972}" type="presOf" srcId="{2FB70B4D-BC56-480B-A9EA-80CE6053D4F2}" destId="{160A8C72-4AA9-4DFB-9B05-5013BA16F6CD}" srcOrd="0" destOrd="0" presId="urn:microsoft.com/office/officeart/2005/8/layout/chevron2"/>
    <dgm:cxn modelId="{96056979-F618-4071-AE36-35C244E784F5}" srcId="{2FB70B4D-BC56-480B-A9EA-80CE6053D4F2}" destId="{83922BFA-1D47-4FE1-B87E-D3C633E7E1C1}" srcOrd="1" destOrd="0" parTransId="{18D83FAD-27AC-49E1-B566-3F7BBA1E7AAE}" sibTransId="{769656A8-9553-4673-930A-292D12A63D34}"/>
    <dgm:cxn modelId="{56768C9B-572B-4EAC-8912-904870A6EFCD}" type="presOf" srcId="{C0FF2049-A507-42F7-AC49-2FCCE59EF569}" destId="{41DF8A97-4315-4906-A4A7-857321330A1A}" srcOrd="0" destOrd="0" presId="urn:microsoft.com/office/officeart/2005/8/layout/chevron2"/>
    <dgm:cxn modelId="{5C62817B-A3F8-4FF0-9863-FE5A1B28B8DA}" srcId="{E0425F93-AE7B-4C22-8D85-7FB8D558DFDB}" destId="{EC6108B7-B6C1-4B94-895C-20BF22D8A2A1}" srcOrd="1" destOrd="0" parTransId="{0AEB99C0-5CDB-4020-B4E5-451209BE4ECE}" sibTransId="{DB4EA9C9-CC24-4C5E-B973-09249FE206E0}"/>
    <dgm:cxn modelId="{3A29DC81-59F5-49EA-80D8-69C38783F0FA}" type="presOf" srcId="{5277203B-CB12-4C96-9DE4-B0D37A82E56E}" destId="{2B06D523-053E-4B0F-8309-2A34AD3E80F7}" srcOrd="0" destOrd="0" presId="urn:microsoft.com/office/officeart/2005/8/layout/chevron2"/>
    <dgm:cxn modelId="{FC8DBD59-FEBE-4200-8604-31319CE8934C}" srcId="{E0425F93-AE7B-4C22-8D85-7FB8D558DFDB}" destId="{C0FF2049-A507-42F7-AC49-2FCCE59EF569}" srcOrd="3" destOrd="0" parTransId="{3789D89D-48F1-414E-B933-72B4CCFB6A26}" sibTransId="{D26B38B1-067D-4194-9B71-5E02AEEB6DF6}"/>
    <dgm:cxn modelId="{151C3060-DF7A-4F6C-8549-46A2D4F867B4}" type="presOf" srcId="{E0363FF0-F272-4A16-99C6-2E88EDFCF289}" destId="{8EB6025C-EE7E-4A02-924D-AF44BEDCD3ED}" srcOrd="0" destOrd="0" presId="urn:microsoft.com/office/officeart/2005/8/layout/chevron2"/>
    <dgm:cxn modelId="{95126FB5-FD01-422F-A2C2-2B2A5FA5045A}" type="presOf" srcId="{E0425F93-AE7B-4C22-8D85-7FB8D558DFDB}" destId="{31D9913E-289B-46BE-8261-E2485D3771E8}" srcOrd="0" destOrd="0" presId="urn:microsoft.com/office/officeart/2005/8/layout/chevron2"/>
    <dgm:cxn modelId="{806C55B7-9A05-4855-B59A-000B771CEC94}" srcId="{950F587B-8F3B-40F1-916E-911096D44DD0}" destId="{5277203B-CB12-4C96-9DE4-B0D37A82E56E}" srcOrd="0" destOrd="0" parTransId="{A8EE33DC-F661-4273-BA4A-8E9311BBACD6}" sibTransId="{7887BC5C-3F0A-48D4-AD5D-8626CFE0E03E}"/>
    <dgm:cxn modelId="{3BBFB6B6-1130-4AA2-AFEA-C9F3E0041F39}" type="presOf" srcId="{2F666CC7-8361-455D-82E8-15A0137EB88D}" destId="{465163F9-FCF9-4B84-B84B-FABDF83898A7}" srcOrd="0" destOrd="0" presId="urn:microsoft.com/office/officeart/2005/8/layout/chevron2"/>
    <dgm:cxn modelId="{697DE185-A70F-4C49-BA6D-5BB65D13DD2E}" srcId="{2FB70B4D-BC56-480B-A9EA-80CE6053D4F2}" destId="{E0363FF0-F272-4A16-99C6-2E88EDFCF289}" srcOrd="0" destOrd="0" parTransId="{0AF785F3-ADED-4027-BEF4-4A37997B09A4}" sibTransId="{3EC205BF-74DF-431E-9DD6-5C3C4C53CAB2}"/>
    <dgm:cxn modelId="{BE26B265-E62D-4211-8282-7CB6125DA8FF}" type="presParOf" srcId="{31D9913E-289B-46BE-8261-E2485D3771E8}" destId="{AC685145-46CE-44A9-8440-28098B5F4BA5}" srcOrd="0" destOrd="0" presId="urn:microsoft.com/office/officeart/2005/8/layout/chevron2"/>
    <dgm:cxn modelId="{7B2A79FD-E4CB-433E-B8DA-E8F1C3BF302D}" type="presParOf" srcId="{AC685145-46CE-44A9-8440-28098B5F4BA5}" destId="{160A8C72-4AA9-4DFB-9B05-5013BA16F6CD}" srcOrd="0" destOrd="0" presId="urn:microsoft.com/office/officeart/2005/8/layout/chevron2"/>
    <dgm:cxn modelId="{7EBC133A-6613-49CA-98E2-8F06BFB461C1}" type="presParOf" srcId="{AC685145-46CE-44A9-8440-28098B5F4BA5}" destId="{8EB6025C-EE7E-4A02-924D-AF44BEDCD3ED}" srcOrd="1" destOrd="0" presId="urn:microsoft.com/office/officeart/2005/8/layout/chevron2"/>
    <dgm:cxn modelId="{76360A31-2902-4C5B-A71D-CE04C2320467}" type="presParOf" srcId="{31D9913E-289B-46BE-8261-E2485D3771E8}" destId="{159EA843-3E5A-4541-8D8A-DF656EBE908E}" srcOrd="1" destOrd="0" presId="urn:microsoft.com/office/officeart/2005/8/layout/chevron2"/>
    <dgm:cxn modelId="{9089ACF5-4088-4269-BB66-63F71E98C74E}" type="presParOf" srcId="{31D9913E-289B-46BE-8261-E2485D3771E8}" destId="{030CBCBB-28B6-489A-8A56-F1A897FF9C1C}" srcOrd="2" destOrd="0" presId="urn:microsoft.com/office/officeart/2005/8/layout/chevron2"/>
    <dgm:cxn modelId="{CA319674-4C06-48B4-AA29-17FD462CABA8}" type="presParOf" srcId="{030CBCBB-28B6-489A-8A56-F1A897FF9C1C}" destId="{31B16C65-872A-46ED-A0E6-3684550C1A7D}" srcOrd="0" destOrd="0" presId="urn:microsoft.com/office/officeart/2005/8/layout/chevron2"/>
    <dgm:cxn modelId="{B74778BF-3204-40E6-8B15-03522E655F81}" type="presParOf" srcId="{030CBCBB-28B6-489A-8A56-F1A897FF9C1C}" destId="{465163F9-FCF9-4B84-B84B-FABDF83898A7}" srcOrd="1" destOrd="0" presId="urn:microsoft.com/office/officeart/2005/8/layout/chevron2"/>
    <dgm:cxn modelId="{1E0DD3A0-225D-47B2-A0A3-AD2500027778}" type="presParOf" srcId="{31D9913E-289B-46BE-8261-E2485D3771E8}" destId="{A339B36B-7251-4A2F-9218-98FF6909135D}" srcOrd="3" destOrd="0" presId="urn:microsoft.com/office/officeart/2005/8/layout/chevron2"/>
    <dgm:cxn modelId="{68664D34-CCB6-4891-9D7A-14098F009DE7}" type="presParOf" srcId="{31D9913E-289B-46BE-8261-E2485D3771E8}" destId="{0488008D-544D-4799-9A3F-7C26E0A4D488}" srcOrd="4" destOrd="0" presId="urn:microsoft.com/office/officeart/2005/8/layout/chevron2"/>
    <dgm:cxn modelId="{DCD6F96B-5565-4F9E-97EE-1203F36428F5}" type="presParOf" srcId="{0488008D-544D-4799-9A3F-7C26E0A4D488}" destId="{224D8D3D-A43E-4433-9591-F9280AD493B9}" srcOrd="0" destOrd="0" presId="urn:microsoft.com/office/officeart/2005/8/layout/chevron2"/>
    <dgm:cxn modelId="{E03DF644-231D-48B6-9E40-FF11295B30AF}" type="presParOf" srcId="{0488008D-544D-4799-9A3F-7C26E0A4D488}" destId="{2B06D523-053E-4B0F-8309-2A34AD3E80F7}" srcOrd="1" destOrd="0" presId="urn:microsoft.com/office/officeart/2005/8/layout/chevron2"/>
    <dgm:cxn modelId="{37A083DE-D2A3-41F2-BD7D-3015FC916B1E}" type="presParOf" srcId="{31D9913E-289B-46BE-8261-E2485D3771E8}" destId="{E4D688AC-A84B-4714-93CF-81CAB0E106FC}" srcOrd="5" destOrd="0" presId="urn:microsoft.com/office/officeart/2005/8/layout/chevron2"/>
    <dgm:cxn modelId="{0D5434CB-D8FF-44D2-9A01-2ACE4FE7CCE8}" type="presParOf" srcId="{31D9913E-289B-46BE-8261-E2485D3771E8}" destId="{58AA1AC7-42C5-4393-B9BA-82E2EB783F00}" srcOrd="6" destOrd="0" presId="urn:microsoft.com/office/officeart/2005/8/layout/chevron2"/>
    <dgm:cxn modelId="{C0A1F2CC-5F4C-4658-9787-04BFEB1FDF0B}" type="presParOf" srcId="{58AA1AC7-42C5-4393-B9BA-82E2EB783F00}" destId="{41DF8A97-4315-4906-A4A7-857321330A1A}" srcOrd="0" destOrd="0" presId="urn:microsoft.com/office/officeart/2005/8/layout/chevron2"/>
    <dgm:cxn modelId="{E8FD2DBF-4212-4C37-8811-8DF222DFCA14}" type="presParOf" srcId="{58AA1AC7-42C5-4393-B9BA-82E2EB783F00}" destId="{2CC5BBE0-700E-4342-9B6A-6548C79EC49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8E6AD-08F8-4568-B1B3-0076E7804BF7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</dgm:pt>
    <dgm:pt modelId="{9DADACD3-8351-467C-8150-23A1CB54048A}">
      <dgm:prSet phldrT="[Text]"/>
      <dgm:spPr/>
      <dgm:t>
        <a:bodyPr/>
        <a:lstStyle/>
        <a:p>
          <a:r>
            <a:rPr lang="hr-HR" dirty="0" smtClean="0"/>
            <a:t>Patronizirajući odnos</a:t>
          </a:r>
          <a:endParaRPr lang="en-GB" dirty="0"/>
        </a:p>
      </dgm:t>
    </dgm:pt>
    <dgm:pt modelId="{FE263F3A-1E95-4FB3-B3D9-FBC822E6E697}" type="parTrans" cxnId="{EE0D36EE-A803-4F9A-8166-FC57E0454827}">
      <dgm:prSet/>
      <dgm:spPr/>
      <dgm:t>
        <a:bodyPr/>
        <a:lstStyle/>
        <a:p>
          <a:endParaRPr lang="en-GB"/>
        </a:p>
      </dgm:t>
    </dgm:pt>
    <dgm:pt modelId="{F7B28887-61C5-45C5-B433-C5A06A52600C}" type="sibTrans" cxnId="{EE0D36EE-A803-4F9A-8166-FC57E0454827}">
      <dgm:prSet/>
      <dgm:spPr/>
      <dgm:t>
        <a:bodyPr/>
        <a:lstStyle/>
        <a:p>
          <a:endParaRPr lang="en-GB"/>
        </a:p>
      </dgm:t>
    </dgm:pt>
    <dgm:pt modelId="{809CFE37-A300-4AC3-B30E-0C4936AF612C}">
      <dgm:prSet phldrT="[Text]"/>
      <dgm:spPr/>
      <dgm:t>
        <a:bodyPr/>
        <a:lstStyle/>
        <a:p>
          <a:r>
            <a:rPr lang="hr-HR" dirty="0" smtClean="0"/>
            <a:t>Partnerski odnos</a:t>
          </a:r>
          <a:endParaRPr lang="en-GB" dirty="0"/>
        </a:p>
      </dgm:t>
    </dgm:pt>
    <dgm:pt modelId="{D398D791-1760-415B-A874-2355BCDC45AD}" type="parTrans" cxnId="{39FEAC9A-C8CA-4956-B409-F2CF090FB0BC}">
      <dgm:prSet/>
      <dgm:spPr/>
      <dgm:t>
        <a:bodyPr/>
        <a:lstStyle/>
        <a:p>
          <a:endParaRPr lang="en-GB"/>
        </a:p>
      </dgm:t>
    </dgm:pt>
    <dgm:pt modelId="{206D5BB1-56E9-4EED-8BFD-0D07E80D3C69}" type="sibTrans" cxnId="{39FEAC9A-C8CA-4956-B409-F2CF090FB0BC}">
      <dgm:prSet/>
      <dgm:spPr/>
      <dgm:t>
        <a:bodyPr/>
        <a:lstStyle/>
        <a:p>
          <a:endParaRPr lang="en-GB"/>
        </a:p>
      </dgm:t>
    </dgm:pt>
    <dgm:pt modelId="{1A613B3A-4ADB-4AF0-848F-D798E744D323}" type="pres">
      <dgm:prSet presAssocID="{DED8E6AD-08F8-4568-B1B3-0076E7804BF7}" presName="Name0" presStyleCnt="0">
        <dgm:presLayoutVars>
          <dgm:dir/>
          <dgm:resizeHandles val="exact"/>
        </dgm:presLayoutVars>
      </dgm:prSet>
      <dgm:spPr/>
    </dgm:pt>
    <dgm:pt modelId="{4EB84503-F83F-4027-BE25-F89F578DD911}" type="pres">
      <dgm:prSet presAssocID="{DED8E6AD-08F8-4568-B1B3-0076E7804BF7}" presName="arrow" presStyleLbl="bgShp" presStyleIdx="0" presStyleCnt="1"/>
      <dgm:spPr/>
    </dgm:pt>
    <dgm:pt modelId="{D40B8B85-4581-4213-A595-C98E572CE1EA}" type="pres">
      <dgm:prSet presAssocID="{DED8E6AD-08F8-4568-B1B3-0076E7804BF7}" presName="points" presStyleCnt="0"/>
      <dgm:spPr/>
    </dgm:pt>
    <dgm:pt modelId="{5D47C4EF-76F5-4C93-88E6-3A6161C2BF16}" type="pres">
      <dgm:prSet presAssocID="{9DADACD3-8351-467C-8150-23A1CB54048A}" presName="compositeA" presStyleCnt="0"/>
      <dgm:spPr/>
    </dgm:pt>
    <dgm:pt modelId="{69553102-B5B4-440E-B3D3-69CCE1C8F560}" type="pres">
      <dgm:prSet presAssocID="{9DADACD3-8351-467C-8150-23A1CB54048A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54ACA-7D89-4A1E-B058-8376E053E249}" type="pres">
      <dgm:prSet presAssocID="{9DADACD3-8351-467C-8150-23A1CB54048A}" presName="circleA" presStyleLbl="node1" presStyleIdx="0" presStyleCnt="2"/>
      <dgm:spPr/>
    </dgm:pt>
    <dgm:pt modelId="{F0D3C853-AD4A-42D1-969F-A93F6EA45035}" type="pres">
      <dgm:prSet presAssocID="{9DADACD3-8351-467C-8150-23A1CB54048A}" presName="spaceA" presStyleCnt="0"/>
      <dgm:spPr/>
    </dgm:pt>
    <dgm:pt modelId="{C66E913E-FC37-4A63-A453-7F2AEAFCE329}" type="pres">
      <dgm:prSet presAssocID="{F7B28887-61C5-45C5-B433-C5A06A52600C}" presName="space" presStyleCnt="0"/>
      <dgm:spPr/>
    </dgm:pt>
    <dgm:pt modelId="{C46B5778-3027-4D07-923A-B4F8006F2175}" type="pres">
      <dgm:prSet presAssocID="{809CFE37-A300-4AC3-B30E-0C4936AF612C}" presName="compositeB" presStyleCnt="0"/>
      <dgm:spPr/>
    </dgm:pt>
    <dgm:pt modelId="{3065A45A-0601-4D04-879C-C5ECCB2B1C91}" type="pres">
      <dgm:prSet presAssocID="{809CFE37-A300-4AC3-B30E-0C4936AF612C}" presName="textB" presStyleLbl="revTx" presStyleIdx="1" presStyleCnt="2" custLinFactY="-30769" custLinFactNeighborX="34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D72D35-B064-4CCE-AA4F-E8E6DB8C53EE}" type="pres">
      <dgm:prSet presAssocID="{809CFE37-A300-4AC3-B30E-0C4936AF612C}" presName="circleB" presStyleLbl="node1" presStyleIdx="1" presStyleCnt="2"/>
      <dgm:spPr/>
    </dgm:pt>
    <dgm:pt modelId="{E477EF62-8946-42CD-AF0A-F95B7D1D7D6C}" type="pres">
      <dgm:prSet presAssocID="{809CFE37-A300-4AC3-B30E-0C4936AF612C}" presName="spaceB" presStyleCnt="0"/>
      <dgm:spPr/>
    </dgm:pt>
  </dgm:ptLst>
  <dgm:cxnLst>
    <dgm:cxn modelId="{227723B7-88CD-4A75-957D-41239DCB727A}" type="presOf" srcId="{DED8E6AD-08F8-4568-B1B3-0076E7804BF7}" destId="{1A613B3A-4ADB-4AF0-848F-D798E744D323}" srcOrd="0" destOrd="0" presId="urn:microsoft.com/office/officeart/2005/8/layout/hProcess11"/>
    <dgm:cxn modelId="{A8234692-BD7B-4DD8-BDCE-27CF4AC4124B}" type="presOf" srcId="{9DADACD3-8351-467C-8150-23A1CB54048A}" destId="{69553102-B5B4-440E-B3D3-69CCE1C8F560}" srcOrd="0" destOrd="0" presId="urn:microsoft.com/office/officeart/2005/8/layout/hProcess11"/>
    <dgm:cxn modelId="{39FEAC9A-C8CA-4956-B409-F2CF090FB0BC}" srcId="{DED8E6AD-08F8-4568-B1B3-0076E7804BF7}" destId="{809CFE37-A300-4AC3-B30E-0C4936AF612C}" srcOrd="1" destOrd="0" parTransId="{D398D791-1760-415B-A874-2355BCDC45AD}" sibTransId="{206D5BB1-56E9-4EED-8BFD-0D07E80D3C69}"/>
    <dgm:cxn modelId="{53A04315-A4D5-40B0-98A9-E220DE2B1AA8}" type="presOf" srcId="{809CFE37-A300-4AC3-B30E-0C4936AF612C}" destId="{3065A45A-0601-4D04-879C-C5ECCB2B1C91}" srcOrd="0" destOrd="0" presId="urn:microsoft.com/office/officeart/2005/8/layout/hProcess11"/>
    <dgm:cxn modelId="{EE0D36EE-A803-4F9A-8166-FC57E0454827}" srcId="{DED8E6AD-08F8-4568-B1B3-0076E7804BF7}" destId="{9DADACD3-8351-467C-8150-23A1CB54048A}" srcOrd="0" destOrd="0" parTransId="{FE263F3A-1E95-4FB3-B3D9-FBC822E6E697}" sibTransId="{F7B28887-61C5-45C5-B433-C5A06A52600C}"/>
    <dgm:cxn modelId="{872DF7F3-2CA5-4C22-9494-1AA511B8D57A}" type="presParOf" srcId="{1A613B3A-4ADB-4AF0-848F-D798E744D323}" destId="{4EB84503-F83F-4027-BE25-F89F578DD911}" srcOrd="0" destOrd="0" presId="urn:microsoft.com/office/officeart/2005/8/layout/hProcess11"/>
    <dgm:cxn modelId="{D3793CE2-8817-44C0-A944-C4CEBAEB48B4}" type="presParOf" srcId="{1A613B3A-4ADB-4AF0-848F-D798E744D323}" destId="{D40B8B85-4581-4213-A595-C98E572CE1EA}" srcOrd="1" destOrd="0" presId="urn:microsoft.com/office/officeart/2005/8/layout/hProcess11"/>
    <dgm:cxn modelId="{9851CE8D-B29F-43DB-BB82-9A55366EA984}" type="presParOf" srcId="{D40B8B85-4581-4213-A595-C98E572CE1EA}" destId="{5D47C4EF-76F5-4C93-88E6-3A6161C2BF16}" srcOrd="0" destOrd="0" presId="urn:microsoft.com/office/officeart/2005/8/layout/hProcess11"/>
    <dgm:cxn modelId="{A8DD0CCE-B826-4BB7-A970-082744048B7C}" type="presParOf" srcId="{5D47C4EF-76F5-4C93-88E6-3A6161C2BF16}" destId="{69553102-B5B4-440E-B3D3-69CCE1C8F560}" srcOrd="0" destOrd="0" presId="urn:microsoft.com/office/officeart/2005/8/layout/hProcess11"/>
    <dgm:cxn modelId="{ECEB9CE3-71FC-4429-BF6A-2EB84AAB93A4}" type="presParOf" srcId="{5D47C4EF-76F5-4C93-88E6-3A6161C2BF16}" destId="{24C54ACA-7D89-4A1E-B058-8376E053E249}" srcOrd="1" destOrd="0" presId="urn:microsoft.com/office/officeart/2005/8/layout/hProcess11"/>
    <dgm:cxn modelId="{1322E325-0B25-4A0E-941A-04D968E15B89}" type="presParOf" srcId="{5D47C4EF-76F5-4C93-88E6-3A6161C2BF16}" destId="{F0D3C853-AD4A-42D1-969F-A93F6EA45035}" srcOrd="2" destOrd="0" presId="urn:microsoft.com/office/officeart/2005/8/layout/hProcess11"/>
    <dgm:cxn modelId="{441F3100-F27D-4F15-BC4F-519A32B335B2}" type="presParOf" srcId="{D40B8B85-4581-4213-A595-C98E572CE1EA}" destId="{C66E913E-FC37-4A63-A453-7F2AEAFCE329}" srcOrd="1" destOrd="0" presId="urn:microsoft.com/office/officeart/2005/8/layout/hProcess11"/>
    <dgm:cxn modelId="{91A15250-EB2D-4246-B4C0-D5A870A56F9E}" type="presParOf" srcId="{D40B8B85-4581-4213-A595-C98E572CE1EA}" destId="{C46B5778-3027-4D07-923A-B4F8006F2175}" srcOrd="2" destOrd="0" presId="urn:microsoft.com/office/officeart/2005/8/layout/hProcess11"/>
    <dgm:cxn modelId="{791269D3-5B8B-48A7-A45F-A0E69D3BA704}" type="presParOf" srcId="{C46B5778-3027-4D07-923A-B4F8006F2175}" destId="{3065A45A-0601-4D04-879C-C5ECCB2B1C91}" srcOrd="0" destOrd="0" presId="urn:microsoft.com/office/officeart/2005/8/layout/hProcess11"/>
    <dgm:cxn modelId="{3ABA701D-9302-4030-B964-C745AEBA136F}" type="presParOf" srcId="{C46B5778-3027-4D07-923A-B4F8006F2175}" destId="{79D72D35-B064-4CCE-AA4F-E8E6DB8C53EE}" srcOrd="1" destOrd="0" presId="urn:microsoft.com/office/officeart/2005/8/layout/hProcess11"/>
    <dgm:cxn modelId="{70CA73D5-6A65-4A9D-8A43-A4C759970C4B}" type="presParOf" srcId="{C46B5778-3027-4D07-923A-B4F8006F2175}" destId="{E477EF62-8946-42CD-AF0A-F95B7D1D7D6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0A8C72-4AA9-4DFB-9B05-5013BA16F6CD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1</a:t>
          </a:r>
          <a:endParaRPr lang="hr-HR" sz="2200" kern="1200" dirty="0"/>
        </a:p>
      </dsp:txBody>
      <dsp:txXfrm rot="5400000">
        <a:off x="-169068" y="169670"/>
        <a:ext cx="1127124" cy="788987"/>
      </dsp:txXfrm>
    </dsp:sp>
    <dsp:sp modelId="{8EB6025C-EE7E-4A02-924D-AF44BEDCD3ED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solidFill>
                <a:schemeClr val="tx2"/>
              </a:solidFill>
            </a:rPr>
            <a:t>Neanonimne donacije</a:t>
          </a:r>
          <a:endParaRPr lang="hr-HR" sz="2000" kern="1200" dirty="0">
            <a:solidFill>
              <a:schemeClr val="tx2"/>
            </a:solidFill>
          </a:endParaRPr>
        </a:p>
      </dsp:txBody>
      <dsp:txXfrm rot="5400000">
        <a:off x="3076178" y="-2286589"/>
        <a:ext cx="732631" cy="5307012"/>
      </dsp:txXfrm>
    </dsp:sp>
    <dsp:sp modelId="{31B16C65-872A-46ED-A0E6-3684550C1A7D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2</a:t>
          </a:r>
          <a:endParaRPr lang="hr-HR" sz="2200" kern="1200" dirty="0"/>
        </a:p>
      </dsp:txBody>
      <dsp:txXfrm rot="5400000">
        <a:off x="-169068" y="1148227"/>
        <a:ext cx="1127124" cy="788987"/>
      </dsp:txXfrm>
    </dsp:sp>
    <dsp:sp modelId="{465163F9-FCF9-4B84-B84B-FABDF83898A7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solidFill>
                <a:schemeClr val="tx2"/>
              </a:solidFill>
            </a:rPr>
            <a:t>Broj postupaka na teret HZZO-a</a:t>
          </a:r>
          <a:endParaRPr lang="hr-HR" sz="2000" kern="1200" dirty="0">
            <a:solidFill>
              <a:schemeClr val="tx2"/>
            </a:solidFill>
          </a:endParaRPr>
        </a:p>
      </dsp:txBody>
      <dsp:txXfrm rot="5400000">
        <a:off x="3076178" y="-1308031"/>
        <a:ext cx="732631" cy="5307012"/>
      </dsp:txXfrm>
    </dsp:sp>
    <dsp:sp modelId="{224D8D3D-A43E-4433-9591-F9280AD493B9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3</a:t>
          </a:r>
          <a:endParaRPr lang="hr-HR" sz="2200" kern="1200" dirty="0"/>
        </a:p>
      </dsp:txBody>
      <dsp:txXfrm rot="5400000">
        <a:off x="-169068" y="2126784"/>
        <a:ext cx="1127124" cy="788987"/>
      </dsp:txXfrm>
    </dsp:sp>
    <dsp:sp modelId="{2B06D523-053E-4B0F-8309-2A34AD3E80F7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solidFill>
                <a:schemeClr val="tx2"/>
              </a:solidFill>
            </a:rPr>
            <a:t>Dobna granica</a:t>
          </a:r>
          <a:endParaRPr lang="hr-HR" sz="2000" kern="1200" dirty="0">
            <a:solidFill>
              <a:schemeClr val="tx2"/>
            </a:solidFill>
          </a:endParaRPr>
        </a:p>
      </dsp:txBody>
      <dsp:txXfrm rot="5400000">
        <a:off x="3076178" y="-329474"/>
        <a:ext cx="732631" cy="5307012"/>
      </dsp:txXfrm>
    </dsp:sp>
    <dsp:sp modelId="{41DF8A97-4315-4906-A4A7-857321330A1A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4</a:t>
          </a:r>
          <a:endParaRPr lang="hr-HR" sz="2200" kern="1200" dirty="0"/>
        </a:p>
      </dsp:txBody>
      <dsp:txXfrm rot="5400000">
        <a:off x="-169068" y="3105342"/>
        <a:ext cx="1127124" cy="788987"/>
      </dsp:txXfrm>
    </dsp:sp>
    <dsp:sp modelId="{2CC5BBE0-700E-4342-9B6A-6548C79EC490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solidFill>
                <a:schemeClr val="tx2"/>
              </a:solidFill>
            </a:rPr>
            <a:t>Restrikcija broja oocita</a:t>
          </a:r>
          <a:endParaRPr lang="hr-HR" sz="2000" kern="1200" dirty="0">
            <a:solidFill>
              <a:schemeClr val="tx2"/>
            </a:solidFill>
          </a:endParaRPr>
        </a:p>
      </dsp:txBody>
      <dsp:txXfrm rot="5400000">
        <a:off x="3076178" y="649083"/>
        <a:ext cx="732631" cy="53070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B84503-F83F-4027-BE25-F89F578DD911}">
      <dsp:nvSpPr>
        <dsp:cNvPr id="0" name=""/>
        <dsp:cNvSpPr/>
      </dsp:nvSpPr>
      <dsp:spPr>
        <a:xfrm>
          <a:off x="0" y="393394"/>
          <a:ext cx="4416152" cy="524526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53102-B5B4-440E-B3D3-69CCE1C8F560}">
      <dsp:nvSpPr>
        <dsp:cNvPr id="0" name=""/>
        <dsp:cNvSpPr/>
      </dsp:nvSpPr>
      <dsp:spPr>
        <a:xfrm>
          <a:off x="48" y="0"/>
          <a:ext cx="1938751" cy="52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Patronizirajući odnos</a:t>
          </a:r>
          <a:endParaRPr lang="en-GB" sz="1500" kern="1200" dirty="0"/>
        </a:p>
      </dsp:txBody>
      <dsp:txXfrm>
        <a:off x="48" y="0"/>
        <a:ext cx="1938751" cy="524526"/>
      </dsp:txXfrm>
    </dsp:sp>
    <dsp:sp modelId="{24C54ACA-7D89-4A1E-B058-8376E053E249}">
      <dsp:nvSpPr>
        <dsp:cNvPr id="0" name=""/>
        <dsp:cNvSpPr/>
      </dsp:nvSpPr>
      <dsp:spPr>
        <a:xfrm>
          <a:off x="903858" y="590092"/>
          <a:ext cx="131131" cy="131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5A45A-0601-4D04-879C-C5ECCB2B1C91}">
      <dsp:nvSpPr>
        <dsp:cNvPr id="0" name=""/>
        <dsp:cNvSpPr/>
      </dsp:nvSpPr>
      <dsp:spPr>
        <a:xfrm>
          <a:off x="2042367" y="100871"/>
          <a:ext cx="1938751" cy="52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Partnerski odnos</a:t>
          </a:r>
          <a:endParaRPr lang="en-GB" sz="1500" kern="1200" dirty="0"/>
        </a:p>
      </dsp:txBody>
      <dsp:txXfrm>
        <a:off x="2042367" y="100871"/>
        <a:ext cx="1938751" cy="524526"/>
      </dsp:txXfrm>
    </dsp:sp>
    <dsp:sp modelId="{79D72D35-B064-4CCE-AA4F-E8E6DB8C53EE}">
      <dsp:nvSpPr>
        <dsp:cNvPr id="0" name=""/>
        <dsp:cNvSpPr/>
      </dsp:nvSpPr>
      <dsp:spPr>
        <a:xfrm>
          <a:off x="2939546" y="590092"/>
          <a:ext cx="131131" cy="131131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76172" cy="497037"/>
          </a:xfrm>
          <a:prstGeom prst="rect">
            <a:avLst/>
          </a:prstGeom>
          <a:noFill/>
          <a:ln>
            <a:noFill/>
          </a:ln>
        </p:spPr>
        <p:txBody>
          <a:bodyPr vert="horz" wrap="none" lIns="82863" tIns="41432" rIns="82863" bIns="41432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hr-HR" sz="13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796" y="0"/>
            <a:ext cx="2976172" cy="497037"/>
          </a:xfrm>
          <a:prstGeom prst="rect">
            <a:avLst/>
          </a:prstGeom>
          <a:noFill/>
          <a:ln>
            <a:noFill/>
          </a:ln>
        </p:spPr>
        <p:txBody>
          <a:bodyPr vert="horz" wrap="none" lIns="82863" tIns="41432" rIns="82863" bIns="41432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E4448817-FD5F-4957-B080-364A1969F371}" type="datetimeFigureOut">
              <a:rPr/>
              <a:pPr algn="r" hangingPunct="0">
                <a:buNone/>
                <a:defRPr sz="1400"/>
              </a:pPr>
              <a:t>5/15/2014</a:t>
            </a:fld>
            <a:endParaRPr lang="hr-HR" sz="13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1" y="9450076"/>
            <a:ext cx="2976172" cy="497037"/>
          </a:xfrm>
          <a:prstGeom prst="rect">
            <a:avLst/>
          </a:prstGeom>
          <a:noFill/>
          <a:ln>
            <a:noFill/>
          </a:ln>
        </p:spPr>
        <p:txBody>
          <a:bodyPr vert="horz" wrap="none" lIns="82863" tIns="41432" rIns="82863" bIns="41432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hr-HR" sz="13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796" y="9450076"/>
            <a:ext cx="2976172" cy="497037"/>
          </a:xfrm>
          <a:prstGeom prst="rect">
            <a:avLst/>
          </a:prstGeom>
          <a:noFill/>
          <a:ln>
            <a:noFill/>
          </a:ln>
        </p:spPr>
        <p:txBody>
          <a:bodyPr vert="horz" wrap="none" lIns="82863" tIns="41432" rIns="82863" bIns="41432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2CB2CADE-3AE8-4542-94EF-AB151C50AB1A}" type="slidenum">
              <a:rPr/>
              <a:pPr algn="r" hangingPunct="0">
                <a:buNone/>
                <a:defRPr sz="1400"/>
              </a:pPr>
              <a:t>‹#›</a:t>
            </a:fld>
            <a:endParaRPr lang="hr-HR" sz="13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28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6999" y="812520"/>
            <a:ext cx="5345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19"/>
            <a:ext cx="6047639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hr-H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hr-H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C001ED2-3852-45E4-AE49-9F07D74A1B31}" type="datetimeFigureOut">
              <a:rPr/>
              <a:pPr lvl="0"/>
              <a:t>5/15/2014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hr-H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hr-H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72B7012-B9AC-49C8-8771-EBAA6C487C53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5384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hr-H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1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10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11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12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13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14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15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16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383C4618-B765-4A02-80F3-DB61D9126908}" type="slidenum">
              <a:rPr/>
              <a:pPr lvl="0" algn="l"/>
              <a:t>17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3D310DB7-52A7-409E-B148-0068E79F3AD6}" type="slidenum">
              <a:rPr/>
              <a:pPr lvl="0" algn="l"/>
              <a:t>2</a:t>
            </a:fld>
            <a:endParaRPr lang="hr-HR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3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4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5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6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7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marL="216000" marR="0" lvl="0" indent="-2160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8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01A87458-F05B-4EC7-B227-C089FE4F4A58}" type="slidenum">
              <a:rPr/>
              <a:pPr lvl="0" algn="l"/>
              <a:t>9</a:t>
            </a:fld>
            <a:endParaRPr lang="hr-HR" sz="1800">
              <a:solidFill>
                <a:srgbClr val="FFFFFF"/>
              </a:solidFill>
              <a:latin typeface="Arial" pitchFamily="18"/>
              <a:ea typeface="SimSun" pitchFamily="2"/>
              <a:cs typeface="+mn-cs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0463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724279"/>
            <a:ext cx="5482799" cy="4473360"/>
          </a:xfrm>
        </p:spPr>
        <p:txBody>
          <a:bodyPr wrap="none" lIns="90000" tIns="45000" rIns="90000" bIns="45000" anchor="ctr"/>
          <a:lstStyle/>
          <a:p>
            <a:pPr lvl="0"/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6DE9A7-BE0E-497C-9664-A2E4FCA730EC}" type="slidenum">
              <a:rPr/>
              <a:pPr lvl="0"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4B6007-DA24-4232-9443-0E21B8AC5C0C}" type="slidenum">
              <a:rPr/>
              <a:pPr lvl="0"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-160338"/>
            <a:ext cx="2076450" cy="6615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60338"/>
            <a:ext cx="6078538" cy="6615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7393AA-AB3A-45F7-986D-BB6B85B50898}" type="slidenum">
              <a:rPr/>
              <a:pPr lvl="0"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407639-117A-4681-84F4-A5C35829FB5E}" type="slidenum">
              <a:rPr/>
              <a:pPr lvl="0"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DE8086-0B07-4C24-BF3B-B3128F88792D}" type="slidenum">
              <a:rPr/>
              <a:pPr lvl="0"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08275"/>
            <a:ext cx="4035425" cy="374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08275"/>
            <a:ext cx="4037013" cy="374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C76725-DADB-4F73-B853-C711E04308DC}" type="slidenum">
              <a:rPr/>
              <a:pPr lvl="0"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FF0E16-7F54-4CA8-A736-AF2C420BE12C}" type="slidenum">
              <a:rPr/>
              <a:pPr lvl="0"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B92233-5B7A-4C9C-AC4B-44E36D510BEF}" type="slidenum">
              <a:rPr/>
              <a:pPr lvl="0"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82122C-3AC4-4DDC-87C2-3D459CC7EAE2}" type="slidenum">
              <a:rPr/>
              <a:pPr lvl="0"/>
              <a:t>‹#›</a:t>
            </a:fld>
            <a:endParaRPr lang="hr-HR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D27612-E1DE-4179-BE9D-8AEC36582A89}" type="slidenum">
              <a:rPr/>
              <a:pPr lvl="0"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49342E-A386-437A-93A2-5B089C10F332}" type="slidenum">
              <a:rPr/>
              <a:pPr lvl="0"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143640" cy="980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CD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r-H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6165720"/>
            <a:ext cx="9143640" cy="69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9841B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r-H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164388" y="6315075"/>
          <a:ext cx="1789112" cy="485775"/>
        </p:xfrm>
        <a:graphic>
          <a:graphicData uri="http://schemas.openxmlformats.org/presentationml/2006/ole">
            <p:oleObj spid="_x0000_s2153" r:id="rId14" imgW="5641560" imgH="1532160" progId="">
              <p:embed/>
            </p:oleObj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539639" y="-160200"/>
            <a:ext cx="8224560" cy="10663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Click to edit the title text formatClick to edit Master title style</a:t>
            </a:r>
          </a:p>
        </p:txBody>
      </p:sp>
      <p:sp>
        <p:nvSpPr>
          <p:cNvPr id="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2708279"/>
            <a:ext cx="8224560" cy="3746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5pPr>
            <a:lvl6pPr marL="2591999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6pPr>
            <a:lvl7pPr marL="3023999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7" name="Rectangle 3"/>
          <p:cNvSpPr txBox="1">
            <a:spLocks noGrp="1"/>
          </p:cNvSpPr>
          <p:nvPr>
            <p:ph type="dt" sz="half" idx="2"/>
          </p:nvPr>
        </p:nvSpPr>
        <p:spPr>
          <a:xfrm>
            <a:off x="457200" y="6245279"/>
            <a:ext cx="2128319" cy="4712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hr-H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8" name="Rectangle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5279"/>
            <a:ext cx="2890439" cy="4712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hr-H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9" name="Rectangle 5"/>
          <p:cNvSpPr txBox="1">
            <a:spLocks noGrp="1"/>
          </p:cNvSpPr>
          <p:nvPr>
            <p:ph type="sldNum" sz="quarter" idx="4"/>
          </p:nvPr>
        </p:nvSpPr>
        <p:spPr>
          <a:xfrm>
            <a:off x="6553079" y="6245279"/>
            <a:ext cx="2128319" cy="4712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hr-HR" sz="1800" b="0" i="0" u="none" strike="noStrike" kern="1200" spc="0">
                <a:solidFill>
                  <a:srgbClr val="000000"/>
                </a:solidFill>
                <a:latin typeface="Verdana" pitchFamily="18"/>
                <a:ea typeface="SimSun" pitchFamily="2"/>
                <a:cs typeface="Tahoma" pitchFamily="2"/>
              </a:defRPr>
            </a:lvl1pPr>
          </a:lstStyle>
          <a:p>
            <a:pPr lvl="0"/>
            <a:fld id="{2774EE88-5E48-4E99-B151-9CCEF83419C0}" type="slidenum">
              <a:rPr/>
              <a:pPr lvl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lvl="0" algn="ctr" rtl="0" hangingPunct="0">
        <a:spcBef>
          <a:spcPts val="0"/>
        </a:spcBef>
        <a:spcAft>
          <a:spcPts val="0"/>
        </a:spcAft>
        <a:buNone/>
        <a:tabLst/>
        <a:defRPr lang="en-GB" sz="3200" b="0" i="0" u="none" strike="noStrike" kern="1200" spc="0">
          <a:ln>
            <a:noFill/>
          </a:ln>
          <a:solidFill>
            <a:srgbClr val="FFFFFF"/>
          </a:solidFill>
          <a:latin typeface="Verdana" pitchFamily="18"/>
          <a:ea typeface="SimSun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Verdana" pitchFamily="18"/>
          <a:ea typeface="SimSun" pitchFamily="2"/>
        </a:defRPr>
      </a:lvl1pPr>
      <a:lvl2pPr lvl="1">
        <a:buSzPct val="75000"/>
        <a:buFont typeface="StarSymbol"/>
        <a:buChar char="–"/>
        <a:tabLst/>
        <a:defRPr lang="en-US" sz="3200" b="0" i="0" u="none" strike="noStrike" spc="0">
          <a:solidFill>
            <a:srgbClr val="000000"/>
          </a:solidFill>
          <a:latin typeface="Verdana" pitchFamily="18"/>
          <a:ea typeface="SimSun" pitchFamily="2"/>
        </a:defRPr>
      </a:lvl2pPr>
      <a:lvl3pPr lvl="2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Verdana" pitchFamily="18"/>
          <a:ea typeface="SimSun" pitchFamily="2"/>
        </a:defRPr>
      </a:lvl3pPr>
      <a:lvl4pPr lvl="3">
        <a:buSzPct val="75000"/>
        <a:buFont typeface="StarSymbol"/>
        <a:buChar char="–"/>
        <a:tabLst/>
        <a:defRPr lang="en-US" sz="3200" b="0" i="0" u="none" strike="noStrike" spc="0">
          <a:solidFill>
            <a:srgbClr val="000000"/>
          </a:solidFill>
          <a:latin typeface="Verdana" pitchFamily="18"/>
          <a:ea typeface="SimSun" pitchFamily="2"/>
        </a:defRPr>
      </a:lvl4pPr>
      <a:lvl5pPr lvl="4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Verdana" pitchFamily="18"/>
          <a:ea typeface="SimSun" pitchFamily="2"/>
        </a:defRPr>
      </a:lvl5pPr>
      <a:lvl6pPr lvl="5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Verdana" pitchFamily="18"/>
          <a:ea typeface="SimSun" pitchFamily="2"/>
        </a:defRPr>
      </a:lvl6pPr>
      <a:lvl7pPr lvl="6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Verdana" pitchFamily="18"/>
          <a:ea typeface="SimSun" pitchFamily="2"/>
        </a:defRPr>
      </a:lvl7pPr>
      <a:lvl8pPr lvl="7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Verdana" pitchFamily="18"/>
          <a:ea typeface="SimSun" pitchFamily="2"/>
        </a:defRPr>
      </a:lvl8pPr>
      <a:lvl9pPr marL="343080" marR="0" lvl="0" indent="-342720" algn="l" rtl="0" hangingPunct="0">
        <a:spcBef>
          <a:spcPts val="799"/>
        </a:spcBef>
        <a:spcAft>
          <a:spcPts val="0"/>
        </a:spcAft>
        <a:buNone/>
        <a:tabLst/>
        <a:defRPr lang="en-US" sz="3200" b="0" i="0" u="none" strike="noStrike" spc="0">
          <a:solidFill>
            <a:srgbClr val="000000"/>
          </a:solidFill>
          <a:latin typeface="Verdana" pitchFamily="18"/>
          <a:ea typeface="SimSun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3.jpeg"/><Relationship Id="rId10" Type="http://schemas.openxmlformats.org/officeDocument/2006/relationships/image" Target="../media/image27.jpeg"/><Relationship Id="rId4" Type="http://schemas.microsoft.com/office/2007/relationships/hdphoto" Target="../media/hdphoto1.wdp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hyperlink" Target="http://forum.roda.hr/threads/80273-Koliko-jajnih-stanica-i-embrija-ste-dobili-nakon-stimulacije-Imate-li-smrzlic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 txBox="1">
            <a:spLocks/>
          </p:cNvSpPr>
          <p:nvPr/>
        </p:nvSpPr>
        <p:spPr>
          <a:xfrm>
            <a:off x="685800" y="1772816"/>
            <a:ext cx="7772400" cy="1470025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lvl="0" algn="ctr" rtl="0" hangingPunct="0">
              <a:spcBef>
                <a:spcPts val="0"/>
              </a:spcBef>
              <a:spcAft>
                <a:spcPts val="0"/>
              </a:spcAft>
              <a:buNone/>
              <a:tabLst/>
              <a:defRPr lang="en-GB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 pitchFamily="18"/>
                <a:ea typeface="SimSun" pitchFamily="2"/>
                <a:cs typeface="Mangal" pitchFamily="2"/>
              </a:defRPr>
            </a:lvl1pPr>
          </a:lstStyle>
          <a:p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MPO u Hrvatskoj</a:t>
            </a:r>
            <a:b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(iz) perspektive pacijenata</a:t>
            </a:r>
            <a:b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pl-PL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Subtitle 6"/>
          <p:cNvSpPr txBox="1">
            <a:spLocks/>
          </p:cNvSpPr>
          <p:nvPr/>
        </p:nvSpPr>
        <p:spPr>
          <a:xfrm>
            <a:off x="1388353" y="-1179512"/>
            <a:ext cx="7088832" cy="1752600"/>
          </a:xfrm>
          <a:prstGeom prst="rect">
            <a:avLst/>
          </a:prstGeom>
        </p:spPr>
        <p:txBody>
          <a:bodyPr/>
          <a:lstStyle>
            <a:lvl1pPr lvl="0">
              <a:buSzPct val="45000"/>
              <a:buFont typeface="StarSymbol"/>
              <a:buChar char="●"/>
              <a:tabLst/>
              <a:defRPr lang="en-US" sz="3200" b="0" i="0" u="none" strike="noStrike" spc="0">
                <a:solidFill>
                  <a:srgbClr val="000000"/>
                </a:solidFill>
                <a:latin typeface="Verdana" pitchFamily="18"/>
                <a:ea typeface="SimSun" pitchFamily="2"/>
              </a:defRPr>
            </a:lvl1pPr>
            <a:lvl2pPr lvl="1">
              <a:buSzPct val="75000"/>
              <a:buFont typeface="StarSymbol"/>
              <a:buChar char="–"/>
              <a:tabLst/>
              <a:defRPr lang="en-US" sz="3200" b="0" i="0" u="none" strike="noStrike" spc="0">
                <a:solidFill>
                  <a:srgbClr val="000000"/>
                </a:solidFill>
                <a:latin typeface="Verdana" pitchFamily="18"/>
                <a:ea typeface="SimSun" pitchFamily="2"/>
              </a:defRPr>
            </a:lvl2pPr>
            <a:lvl3pPr lvl="2">
              <a:buSzPct val="45000"/>
              <a:buFont typeface="StarSymbol"/>
              <a:buChar char="●"/>
              <a:tabLst/>
              <a:defRPr lang="en-US" sz="3200" b="0" i="0" u="none" strike="noStrike" spc="0">
                <a:solidFill>
                  <a:srgbClr val="000000"/>
                </a:solidFill>
                <a:latin typeface="Verdana" pitchFamily="18"/>
                <a:ea typeface="SimSun" pitchFamily="2"/>
              </a:defRPr>
            </a:lvl3pPr>
            <a:lvl4pPr lvl="3">
              <a:buSzPct val="75000"/>
              <a:buFont typeface="StarSymbol"/>
              <a:buChar char="–"/>
              <a:tabLst/>
              <a:defRPr lang="en-US" sz="3200" b="0" i="0" u="none" strike="noStrike" spc="0">
                <a:solidFill>
                  <a:srgbClr val="000000"/>
                </a:solidFill>
                <a:latin typeface="Verdana" pitchFamily="18"/>
                <a:ea typeface="SimSun" pitchFamily="2"/>
              </a:defRPr>
            </a:lvl4pPr>
            <a:lvl5pPr lvl="4">
              <a:buSzPct val="45000"/>
              <a:buFont typeface="StarSymbol"/>
              <a:buChar char="●"/>
              <a:tabLst/>
              <a:defRPr lang="en-US" sz="3200" b="0" i="0" u="none" strike="noStrike" spc="0">
                <a:solidFill>
                  <a:srgbClr val="000000"/>
                </a:solidFill>
                <a:latin typeface="Verdana" pitchFamily="18"/>
                <a:ea typeface="SimSun" pitchFamily="2"/>
              </a:defRPr>
            </a:lvl5pPr>
            <a:lvl6pPr lvl="5">
              <a:buSzPct val="45000"/>
              <a:buFont typeface="StarSymbol"/>
              <a:buChar char="●"/>
              <a:tabLst/>
              <a:defRPr lang="en-US" sz="3200" b="0" i="0" u="none" strike="noStrike" spc="0">
                <a:solidFill>
                  <a:srgbClr val="000000"/>
                </a:solidFill>
                <a:latin typeface="Verdana" pitchFamily="18"/>
                <a:ea typeface="SimSun" pitchFamily="2"/>
              </a:defRPr>
            </a:lvl6pPr>
            <a:lvl7pPr lvl="6">
              <a:buSzPct val="45000"/>
              <a:buFont typeface="StarSymbol"/>
              <a:buChar char="●"/>
              <a:tabLst/>
              <a:defRPr lang="en-US" sz="3200" b="0" i="0" u="none" strike="noStrike" spc="0">
                <a:solidFill>
                  <a:srgbClr val="000000"/>
                </a:solidFill>
                <a:latin typeface="Verdana" pitchFamily="18"/>
                <a:ea typeface="SimSun" pitchFamily="2"/>
              </a:defRPr>
            </a:lvl7pPr>
            <a:lvl8pPr lvl="7">
              <a:buSzPct val="45000"/>
              <a:buFont typeface="StarSymbol"/>
              <a:buChar char="●"/>
              <a:tabLst/>
              <a:defRPr lang="en-US" sz="3200" b="0" i="0" u="none" strike="noStrike" spc="0">
                <a:solidFill>
                  <a:srgbClr val="000000"/>
                </a:solidFill>
                <a:latin typeface="Verdana" pitchFamily="18"/>
                <a:ea typeface="SimSun" pitchFamily="2"/>
              </a:defRPr>
            </a:lvl8pPr>
            <a:lvl9pPr marL="343080" marR="0" lvl="0" indent="-342720" algn="l" rtl="0" hangingPunct="0">
              <a:spcBef>
                <a:spcPts val="799"/>
              </a:spcBef>
              <a:spcAft>
                <a:spcPts val="0"/>
              </a:spcAft>
              <a:buNone/>
              <a:tabLst/>
              <a:defRPr lang="en-US" sz="3200" b="0" i="0" u="none" strike="noStrike" spc="0">
                <a:solidFill>
                  <a:srgbClr val="000000"/>
                </a:solidFill>
                <a:latin typeface="Verdana" pitchFamily="18"/>
                <a:ea typeface="SimSun" pitchFamily="2"/>
              </a:defRPr>
            </a:lvl9pPr>
          </a:lstStyle>
          <a:p>
            <a:pPr>
              <a:buNone/>
            </a:pPr>
            <a:endParaRPr lang="hr-HR" i="1" kern="0" dirty="0" smtClean="0"/>
          </a:p>
          <a:p>
            <a:pPr>
              <a:buNone/>
            </a:pPr>
            <a:endParaRPr lang="en-GB" sz="1600" i="1" kern="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685801" y="3886200"/>
            <a:ext cx="7791384" cy="1752600"/>
          </a:xfrm>
        </p:spPr>
        <p:txBody>
          <a:bodyPr/>
          <a:lstStyle/>
          <a:p>
            <a:r>
              <a:rPr lang="hr-HR" sz="1800" b="1" i="1" kern="0" dirty="0"/>
              <a:t>Irena </a:t>
            </a:r>
            <a:r>
              <a:rPr lang="hr-HR" sz="1800" b="1" i="1" kern="0" dirty="0" smtClean="0"/>
              <a:t>Rožić</a:t>
            </a:r>
          </a:p>
          <a:p>
            <a:endParaRPr lang="hr-HR" sz="1600" i="1" kern="0" dirty="0" smtClean="0"/>
          </a:p>
          <a:p>
            <a:r>
              <a:rPr lang="hr-HR" sz="1600" i="1" kern="0" dirty="0" smtClean="0"/>
              <a:t>3</a:t>
            </a:r>
            <a:r>
              <a:rPr lang="hr-HR" sz="1600" i="1" kern="0" dirty="0"/>
              <a:t>. </a:t>
            </a:r>
            <a:r>
              <a:rPr lang="hr-HR" sz="1600" i="1" kern="0" dirty="0" smtClean="0"/>
              <a:t>Hrvatski kongres </a:t>
            </a:r>
            <a:r>
              <a:rPr lang="hr-HR" sz="1600" i="1" kern="0" dirty="0"/>
              <a:t>o reprodukcijskom zdravlju, kontracepciji i IVF-u</a:t>
            </a:r>
          </a:p>
          <a:p>
            <a:r>
              <a:rPr lang="hr-HR" sz="1600" i="1" kern="0" dirty="0"/>
              <a:t>Solaris – Šibenik, 15</a:t>
            </a:r>
            <a:r>
              <a:rPr lang="hr-HR" sz="1600" i="1" kern="0" dirty="0" smtClean="0"/>
              <a:t>.-17</a:t>
            </a:r>
            <a:r>
              <a:rPr lang="hr-HR" sz="1600" i="1" kern="0" dirty="0"/>
              <a:t>. svibnja 2014.</a:t>
            </a:r>
          </a:p>
          <a:p>
            <a:endParaRPr lang="en-GB" dirty="0"/>
          </a:p>
        </p:txBody>
      </p:sp>
      <p:sp>
        <p:nvSpPr>
          <p:cNvPr id="15" name="Rectangle 1"/>
          <p:cNvSpPr txBox="1">
            <a:spLocks/>
          </p:cNvSpPr>
          <p:nvPr/>
        </p:nvSpPr>
        <p:spPr>
          <a:xfrm>
            <a:off x="539639" y="0"/>
            <a:ext cx="8227800" cy="91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GB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 pitchFamily="18"/>
                <a:ea typeface="SimSun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hangingPunct="1">
              <a:buFont typeface="StarSymbol"/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/>
              <a:t>RODA – </a:t>
            </a:r>
            <a:r>
              <a:rPr lang="en-GB" sz="2000" b="1" dirty="0" err="1" smtClean="0"/>
              <a:t>Roditelji</a:t>
            </a:r>
            <a:r>
              <a:rPr lang="en-GB" sz="2000" b="1" dirty="0" smtClean="0"/>
              <a:t> u </a:t>
            </a:r>
            <a:r>
              <a:rPr lang="en-GB" sz="2000" b="1" dirty="0" err="1" smtClean="0"/>
              <a:t>akciji</a:t>
            </a:r>
            <a:r>
              <a:rPr lang="en-GB" sz="2000" b="1" dirty="0" smtClean="0"/>
              <a:t> 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539639" y="0"/>
            <a:ext cx="8227800" cy="9125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458100" y="44624"/>
            <a:ext cx="8227800" cy="91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GB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 pitchFamily="18"/>
                <a:ea typeface="SimSun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hangingPunct="1">
              <a:buFont typeface="StarSymbol"/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endParaRPr lang="hr-HR" sz="2000" b="1" dirty="0" smtClean="0"/>
          </a:p>
          <a:p>
            <a:pPr hangingPunct="1">
              <a:buFont typeface="StarSymbol"/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hr-HR" sz="2000" b="1" dirty="0" smtClean="0"/>
              <a:t>KOMUNIKACIJA I EDUKACIJA</a:t>
            </a:r>
            <a:endParaRPr lang="fi-FI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0753" y="1382199"/>
            <a:ext cx="2520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/>
              <a:t>LIJEČNIK - PACIJENT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149980751"/>
              </p:ext>
            </p:extLst>
          </p:nvPr>
        </p:nvGraphicFramePr>
        <p:xfrm>
          <a:off x="323528" y="1779247"/>
          <a:ext cx="4416152" cy="131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1781487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Individualan pristup</a:t>
            </a:r>
          </a:p>
          <a:p>
            <a:pPr algn="ctr"/>
            <a:r>
              <a:rPr lang="hr-HR" dirty="0" smtClean="0"/>
              <a:t>Stručnost</a:t>
            </a:r>
          </a:p>
          <a:p>
            <a:pPr algn="ctr"/>
            <a:r>
              <a:rPr lang="hr-HR" dirty="0" smtClean="0"/>
              <a:t>Transparentnost</a:t>
            </a:r>
          </a:p>
          <a:p>
            <a:pPr algn="ctr"/>
            <a:r>
              <a:rPr lang="hr-HR" dirty="0" smtClean="0"/>
              <a:t>Zajedničko odlučivanje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3356992"/>
            <a:ext cx="836237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/>
              <a:t>Zapostavljena uloga embriologa</a:t>
            </a:r>
            <a:r>
              <a:rPr lang="hr-HR" b="1" dirty="0" smtClean="0"/>
              <a:t>!</a:t>
            </a:r>
            <a:endParaRPr lang="hr-HR" b="1" dirty="0"/>
          </a:p>
        </p:txBody>
      </p:sp>
      <p:sp>
        <p:nvSpPr>
          <p:cNvPr id="9" name="Rectangle 8"/>
          <p:cNvSpPr/>
          <p:nvPr/>
        </p:nvSpPr>
        <p:spPr>
          <a:xfrm>
            <a:off x="1453314" y="4797152"/>
            <a:ext cx="62373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3200" b="1" dirty="0" smtClean="0">
                <a:solidFill>
                  <a:srgbClr val="FF0000"/>
                </a:solidFill>
              </a:rPr>
              <a:t>Povjerenje i poštovanje prije svega!</a:t>
            </a:r>
            <a:endParaRPr lang="hr-HR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508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539639" y="0"/>
            <a:ext cx="8227800" cy="9125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458100" y="44624"/>
            <a:ext cx="8227800" cy="91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GB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 pitchFamily="18"/>
                <a:ea typeface="SimSun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hangingPunct="1">
              <a:buFont typeface="StarSymbol"/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endParaRPr lang="hr-HR" sz="2000" b="1" dirty="0" smtClean="0"/>
          </a:p>
          <a:p>
            <a:pPr hangingPunct="1">
              <a:buFont typeface="StarSymbol"/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hr-HR" sz="2000" b="1" dirty="0" smtClean="0"/>
              <a:t>ŠTO MOŽEMO POBOLJŠATI?</a:t>
            </a:r>
            <a:endParaRPr lang="fi-FI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988840"/>
            <a:ext cx="756231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Punkcija </a:t>
            </a:r>
            <a:r>
              <a:rPr lang="hr-HR" dirty="0" smtClean="0"/>
              <a:t>u općoj anesteziji na zahtjev: </a:t>
            </a:r>
            <a:r>
              <a:rPr lang="hr-HR" b="1" dirty="0" smtClean="0">
                <a:solidFill>
                  <a:srgbClr val="FF0000"/>
                </a:solidFill>
              </a:rPr>
              <a:t>Obaveza/uvjet za dobivanje licence! </a:t>
            </a:r>
            <a:endParaRPr lang="hr-H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90841" y="2636912"/>
            <a:ext cx="75623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Ovjera svakog MPO postupka kod javnog bilježnika: </a:t>
            </a:r>
            <a:r>
              <a:rPr lang="hr-HR" b="1" dirty="0" smtClean="0">
                <a:solidFill>
                  <a:srgbClr val="FF0000"/>
                </a:solidFill>
              </a:rPr>
              <a:t>Ujednačiti praksu!</a:t>
            </a:r>
          </a:p>
          <a:p>
            <a:r>
              <a:rPr lang="hr-HR" sz="1200" i="1" dirty="0" smtClean="0"/>
              <a:t>Ako je javnobilježnička ovjera uvjet, onda ćemo sukladno čl. 10 st. 5 o pravu na MPO postupke na teret HZZO-a tražiti da se taj trošak ukalkulira u odobrenu cijenu MPO postupka.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371703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Smjernice za identifikaciju pacijenata za donaciju: kada, kako, za koga?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196752"/>
            <a:ext cx="756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Državne klinike s lošim rezultatima (uspješnost ≤ 20%): </a:t>
            </a:r>
            <a:r>
              <a:rPr lang="hr-HR" b="1" dirty="0" smtClean="0">
                <a:solidFill>
                  <a:srgbClr val="FF0000"/>
                </a:solidFill>
              </a:rPr>
              <a:t>Trebaju li te klinike i dalje biti otvorene</a:t>
            </a:r>
            <a:r>
              <a:rPr lang="hr-HR" b="1" dirty="0" smtClean="0">
                <a:solidFill>
                  <a:srgbClr val="FF0000"/>
                </a:solidFill>
              </a:rPr>
              <a:t>?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5013176"/>
            <a:ext cx="8362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Ujednačeni </a:t>
            </a:r>
            <a:r>
              <a:rPr lang="hr-HR" dirty="0" smtClean="0"/>
              <a:t>kriteriji i sustav ocjenjivanja embrija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Pružiti pacijentu pisanu informaciju o broju, vrsti i kvaliteti tkiva, gameta i embrija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7584" y="436510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Unificirani factsheet za svaki postupak sa svim relevantim informacijama</a:t>
            </a:r>
            <a:endParaRPr lang="hr-HR" dirty="0" smtClean="0"/>
          </a:p>
        </p:txBody>
      </p:sp>
    </p:spTree>
    <p:extLst>
      <p:ext uri="{BB962C8B-B14F-4D97-AF65-F5344CB8AC3E}">
        <p14:creationId xmlns="" xmlns:p14="http://schemas.microsoft.com/office/powerpoint/2010/main" val="1972150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2483768" y="0"/>
            <a:ext cx="7723744" cy="912599"/>
          </a:xfrm>
        </p:spPr>
        <p:txBody>
          <a:bodyPr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hr-HR" sz="2000" b="1" dirty="0" smtClean="0"/>
              <a:t>Kampanja NEPLODNOST POSTOJI I ONA BOLI</a:t>
            </a:r>
            <a:endParaRPr lang="en-GB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CrisscrossEtching trans="34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86" t="17450" r="18316" b="18286"/>
          <a:stretch/>
        </p:blipFill>
        <p:spPr>
          <a:xfrm>
            <a:off x="0" y="962060"/>
            <a:ext cx="9144000" cy="5225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0430" cy="9620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7504" y="1412776"/>
            <a:ext cx="1755272" cy="286837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267744" y="3212976"/>
            <a:ext cx="1755272" cy="2866105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148064" y="3205868"/>
            <a:ext cx="1755272" cy="2873213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281224" y="1340768"/>
            <a:ext cx="1755272" cy="2873213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05" y="952418"/>
            <a:ext cx="2612791" cy="2612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73334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2123728" y="176938"/>
            <a:ext cx="8227800" cy="912599"/>
          </a:xfrm>
        </p:spPr>
        <p:txBody>
          <a:bodyPr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hr-HR" sz="2000" b="1" dirty="0" smtClean="0"/>
              <a:t>KAMPANJA 1 OD 6</a:t>
            </a:r>
            <a:endParaRPr lang="en-GB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CrisscrossEtching trans="34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86" t="17450" r="18316" b="18286"/>
          <a:stretch/>
        </p:blipFill>
        <p:spPr>
          <a:xfrm>
            <a:off x="0" y="1002756"/>
            <a:ext cx="9144000" cy="5225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0430" cy="962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9695"/>
            <a:ext cx="3934358" cy="5238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02755"/>
            <a:ext cx="3924549" cy="5225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4847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2123728" y="176938"/>
            <a:ext cx="8227800" cy="912599"/>
          </a:xfrm>
        </p:spPr>
        <p:txBody>
          <a:bodyPr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hr-HR" sz="2000" b="1" dirty="0" smtClean="0"/>
              <a:t>ZAJEDNO ZA PLODNOST 2014.</a:t>
            </a:r>
            <a:endParaRPr lang="en-GB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CrisscrossEtching trans="34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86" t="17450" r="18316" b="18286"/>
          <a:stretch/>
        </p:blipFill>
        <p:spPr>
          <a:xfrm>
            <a:off x="0" y="1002756"/>
            <a:ext cx="9144000" cy="5225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0430" cy="962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66" y="1088594"/>
            <a:ext cx="7326469" cy="488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10224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2123728" y="0"/>
            <a:ext cx="8227800" cy="912599"/>
          </a:xfrm>
        </p:spPr>
        <p:txBody>
          <a:bodyPr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hr-HR" sz="2000" b="1" dirty="0" smtClean="0"/>
              <a:t>Brošura NEPLODNOST</a:t>
            </a:r>
            <a:endParaRPr lang="en-GB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CrisscrossEtching trans="34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86" t="17450" r="18316" b="18286"/>
          <a:stretch/>
        </p:blipFill>
        <p:spPr>
          <a:xfrm>
            <a:off x="0" y="1002756"/>
            <a:ext cx="9144000" cy="5225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0430" cy="962060"/>
          </a:xfrm>
          <a:prstGeom prst="rect">
            <a:avLst/>
          </a:prstGeom>
        </p:spPr>
      </p:pic>
      <p:pic>
        <p:nvPicPr>
          <p:cNvPr id="5" name="Picture 4" descr="ISSUU - NEPLODNOST by Udruga RODA - Roditelji u akciji - Internet Explorer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72" t="14027" r="28045" b="28247"/>
          <a:stretch/>
        </p:blipFill>
        <p:spPr>
          <a:xfrm>
            <a:off x="1979712" y="1124744"/>
            <a:ext cx="5113246" cy="5040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958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2123728" y="176938"/>
            <a:ext cx="8227800" cy="912599"/>
          </a:xfrm>
        </p:spPr>
        <p:txBody>
          <a:bodyPr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hr-HR" sz="2000" b="1" dirty="0" smtClean="0"/>
              <a:t>ZAJEDNO ZA PLODNOST 2014.</a:t>
            </a:r>
            <a:endParaRPr lang="en-GB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CrisscrossEtching trans="34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86" t="17450" r="18316" b="18286"/>
          <a:stretch/>
        </p:blipFill>
        <p:spPr>
          <a:xfrm>
            <a:off x="101044" y="899590"/>
            <a:ext cx="9144000" cy="5225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0430" cy="962060"/>
          </a:xfrm>
          <a:prstGeom prst="rect">
            <a:avLst/>
          </a:prstGeom>
        </p:spPr>
      </p:pic>
      <p:pic>
        <p:nvPicPr>
          <p:cNvPr id="4102" name="Picture 6" descr="https://scontent-a-fra.xx.fbcdn.net/hphotos-ash3/t1.0-9/1926752_630512023689459_62756159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1" y="4077072"/>
            <a:ext cx="3165856" cy="2110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fbcdn-sphotos-g-a.akamaihd.net/hphotos-ak-ash3/t1.0-9/523611_630512250356103_1207492763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38" y="3953034"/>
            <a:ext cx="3304288" cy="2202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fbcdn-sphotos-c-a.akamaihd.net/hphotos-ak-prn2/v/t1.0-9/988837_630327090374619_1464006037_n.jpg?oh=e4705d6e01449e080ce7677f2d0ea1a7&amp;oe=53EDF88C&amp;__gda__=1408424922_a7b89eab2ab563a9af0cd0434852a80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1" y="902447"/>
            <a:ext cx="3005129" cy="2253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bcdn-sphotos-f-a.akamaihd.net/hphotos-ak-prn2/t1.0-9/10004037_631789496895045_1005326240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58" y="1916832"/>
            <a:ext cx="4791284" cy="3194190"/>
          </a:xfrm>
          <a:prstGeom prst="ellipse">
            <a:avLst/>
          </a:prstGeom>
          <a:ln w="63500" cap="rnd">
            <a:solidFill>
              <a:srgbClr val="333333">
                <a:alpha val="18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bcdn-sphotos-d-a.akamaihd.net/hphotos-ak-ash4/t1.0-9/10012520_632241236849871_885800545_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38" y="962061"/>
            <a:ext cx="3273477" cy="2178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72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539639" y="0"/>
            <a:ext cx="8229240" cy="10681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en-GB" sz="2000" b="1" dirty="0"/>
              <a:t/>
            </a:r>
            <a:br>
              <a:rPr lang="en-GB" sz="2000" b="1" dirty="0"/>
            </a:br>
            <a:r>
              <a:rPr lang="hr-HR" sz="2000" b="1" dirty="0" smtClean="0"/>
              <a:t>HVALA NA POZORNOSTI!	</a:t>
            </a:r>
            <a:endParaRPr lang="en-GB" sz="2000" dirty="0">
              <a:cs typeface="Courier New" pitchFamily="50"/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body" idx="4294967295"/>
          </p:nvPr>
        </p:nvSpPr>
        <p:spPr>
          <a:xfrm>
            <a:off x="1080000" y="1764720"/>
            <a:ext cx="7423200" cy="4211279"/>
          </a:xfrm>
        </p:spPr>
        <p:txBody>
          <a:bodyPr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5pPr>
            <a:lvl6pPr marL="2591999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6pPr>
            <a:lvl7pPr marL="3023999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9pPr>
          </a:lstStyle>
          <a:p>
            <a:pPr marL="339840" lvl="0" indent="-337680" hangingPunct="1">
              <a:spcBef>
                <a:spcPts val="799"/>
              </a:spcBef>
              <a:spcAft>
                <a:spcPts val="0"/>
              </a:spcAft>
              <a:buNone/>
              <a:tabLst>
                <a:tab pos="679680" algn="l"/>
                <a:tab pos="784439" algn="l"/>
                <a:tab pos="1233720" algn="l"/>
                <a:tab pos="1682999" algn="l"/>
                <a:tab pos="2132280" algn="l"/>
                <a:tab pos="2581559" algn="l"/>
                <a:tab pos="3030480" algn="l"/>
                <a:tab pos="3479759" algn="l"/>
                <a:tab pos="3929040" algn="l"/>
                <a:tab pos="4378319" algn="l"/>
                <a:tab pos="4827600" algn="l"/>
                <a:tab pos="5276879" algn="l"/>
                <a:tab pos="5726160" algn="l"/>
                <a:tab pos="6175440" algn="l"/>
                <a:tab pos="6624719" algn="l"/>
                <a:tab pos="7073999" algn="l"/>
                <a:tab pos="7523280" algn="l"/>
                <a:tab pos="7972559" algn="l"/>
                <a:tab pos="8421839" algn="l"/>
                <a:tab pos="8871120" algn="l"/>
                <a:tab pos="9320399" algn="l"/>
              </a:tabLst>
            </a:pPr>
            <a:r>
              <a:rPr lang="en-US" sz="1400" dirty="0">
                <a:latin typeface="Verdana" pitchFamily="18"/>
                <a:ea typeface="SimSun" pitchFamily="2"/>
              </a:rPr>
              <a:t> </a:t>
            </a:r>
          </a:p>
          <a:p>
            <a:pPr marL="339840" lvl="0" indent="-337680" hangingPunct="1">
              <a:spcBef>
                <a:spcPts val="799"/>
              </a:spcBef>
              <a:spcAft>
                <a:spcPts val="0"/>
              </a:spcAft>
              <a:buNone/>
              <a:tabLst>
                <a:tab pos="679680" algn="l"/>
                <a:tab pos="784439" algn="l"/>
                <a:tab pos="1233720" algn="l"/>
                <a:tab pos="1682999" algn="l"/>
                <a:tab pos="2132280" algn="l"/>
                <a:tab pos="2581559" algn="l"/>
                <a:tab pos="3030480" algn="l"/>
                <a:tab pos="3479759" algn="l"/>
                <a:tab pos="3929040" algn="l"/>
                <a:tab pos="4378319" algn="l"/>
                <a:tab pos="4827600" algn="l"/>
                <a:tab pos="5276879" algn="l"/>
                <a:tab pos="5726160" algn="l"/>
                <a:tab pos="6175440" algn="l"/>
                <a:tab pos="6624719" algn="l"/>
                <a:tab pos="7073999" algn="l"/>
                <a:tab pos="7523280" algn="l"/>
                <a:tab pos="7972559" algn="l"/>
                <a:tab pos="8421839" algn="l"/>
                <a:tab pos="8871120" algn="l"/>
                <a:tab pos="9320399" algn="l"/>
              </a:tabLst>
            </a:pPr>
            <a:endParaRPr lang="en-US" sz="1400" b="1" dirty="0">
              <a:latin typeface="Verdana" pitchFamily="18"/>
              <a:ea typeface="SimSun" pitchFamily="2"/>
            </a:endParaRPr>
          </a:p>
          <a:p>
            <a:pPr lvl="0" algn="ctr">
              <a:buNone/>
            </a:pPr>
            <a:r>
              <a:rPr lang="en-US" sz="2200" dirty="0">
                <a:latin typeface="Verdana" pitchFamily="18"/>
                <a:ea typeface="SimSun" pitchFamily="2"/>
              </a:rPr>
              <a:t>“Never doubt that a small group of thoughtful,</a:t>
            </a:r>
          </a:p>
          <a:p>
            <a:pPr lvl="0" algn="ctr">
              <a:buNone/>
            </a:pPr>
            <a:r>
              <a:rPr lang="en-US" sz="2200" dirty="0">
                <a:latin typeface="Verdana" pitchFamily="18"/>
                <a:ea typeface="SimSun" pitchFamily="2"/>
              </a:rPr>
              <a:t> committed citizens can change the world;</a:t>
            </a:r>
          </a:p>
          <a:p>
            <a:pPr lvl="0" algn="ctr">
              <a:buNone/>
            </a:pPr>
            <a:r>
              <a:rPr lang="en-US" sz="2200" dirty="0">
                <a:latin typeface="Verdana" pitchFamily="18"/>
                <a:ea typeface="SimSun" pitchFamily="2"/>
              </a:rPr>
              <a:t>indeed, it's the only thing that ever has.”</a:t>
            </a:r>
          </a:p>
          <a:p>
            <a:pPr lvl="0" algn="ctr">
              <a:buNone/>
            </a:pPr>
            <a:endParaRPr lang="en-US" sz="2200" dirty="0">
              <a:latin typeface="Verdana" pitchFamily="18"/>
              <a:ea typeface="SimSun" pitchFamily="2"/>
            </a:endParaRPr>
          </a:p>
          <a:p>
            <a:pPr lvl="0" algn="ctr">
              <a:buNone/>
            </a:pPr>
            <a:r>
              <a:rPr lang="en-US" sz="2200" dirty="0">
                <a:latin typeface="Verdana" pitchFamily="18"/>
                <a:ea typeface="SimSun" pitchFamily="2"/>
              </a:rPr>
              <a:t>Margaret Mead</a:t>
            </a:r>
          </a:p>
          <a:p>
            <a:pPr lvl="0">
              <a:buNone/>
            </a:pPr>
            <a:r>
              <a:rPr lang="en-US" sz="1400" dirty="0">
                <a:latin typeface="Verdana" pitchFamily="18"/>
                <a:ea typeface="SimSun" pitchFamily="2"/>
              </a:rPr>
              <a:t/>
            </a:r>
            <a:br>
              <a:rPr lang="en-US" sz="1400" dirty="0">
                <a:latin typeface="Verdana" pitchFamily="18"/>
                <a:ea typeface="SimSun" pitchFamily="2"/>
              </a:rPr>
            </a:br>
            <a:endParaRPr lang="en-US" sz="1400" dirty="0">
              <a:latin typeface="Verdana" pitchFamily="18"/>
              <a:ea typeface="SimSun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bout NGO Roda – Parents in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539639" y="0"/>
            <a:ext cx="8227800" cy="9125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en-GB" sz="2000" b="1" dirty="0"/>
              <a:t/>
            </a:r>
            <a:br>
              <a:rPr lang="en-GB" sz="2000" b="1" dirty="0"/>
            </a:br>
            <a:r>
              <a:rPr lang="hr-HR" sz="2000" b="1" dirty="0" smtClean="0"/>
              <a:t>RODA – Roditelji u akciji </a:t>
            </a:r>
            <a:endParaRPr lang="en-GB" sz="2000" b="1" dirty="0"/>
          </a:p>
        </p:txBody>
      </p:sp>
      <p:sp>
        <p:nvSpPr>
          <p:cNvPr id="3" name="Rectangle 2"/>
          <p:cNvSpPr txBox="1">
            <a:spLocks noGrp="1"/>
          </p:cNvSpPr>
          <p:nvPr>
            <p:ph type="body" idx="4294967295"/>
          </p:nvPr>
        </p:nvSpPr>
        <p:spPr>
          <a:xfrm>
            <a:off x="3707904" y="5013176"/>
            <a:ext cx="5256584" cy="748443"/>
          </a:xfrm>
        </p:spPr>
        <p:txBody>
          <a:bodyPr lIns="0" tIns="0" rIns="0" bIns="0" anchor="ctr" anchorCtr="1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5pPr>
            <a:lvl6pPr marL="2591999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6pPr>
            <a:lvl7pPr marL="3023999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/>
                <a:ea typeface="SimSun"/>
                <a:cs typeface="Mangal" pitchFamily="2"/>
              </a:defRPr>
            </a:lvl9pPr>
          </a:lstStyle>
          <a:p>
            <a:pPr marL="0" lvl="0" indent="0" algn="ctr">
              <a:spcAft>
                <a:spcPts val="0"/>
              </a:spcAft>
              <a:buNone/>
            </a:pPr>
            <a:r>
              <a:rPr lang="hr-HR" sz="1400" dirty="0" smtClean="0">
                <a:latin typeface="Verdana" pitchFamily="34"/>
                <a:ea typeface="Microsoft YaHei" pitchFamily="2"/>
              </a:rPr>
              <a:t>   "Volunteers </a:t>
            </a:r>
            <a:r>
              <a:rPr lang="hr-HR" sz="1400" dirty="0">
                <a:latin typeface="Verdana" pitchFamily="34"/>
                <a:ea typeface="Microsoft YaHei" pitchFamily="2"/>
              </a:rPr>
              <a:t>aren't paid, not because they are </a:t>
            </a:r>
            <a:r>
              <a:rPr lang="hr-HR" sz="1400" dirty="0" smtClean="0">
                <a:latin typeface="Verdana" pitchFamily="34"/>
                <a:ea typeface="Microsoft YaHei" pitchFamily="2"/>
              </a:rPr>
              <a:t>worthless, but </a:t>
            </a:r>
            <a:r>
              <a:rPr lang="hr-HR" sz="1400" dirty="0">
                <a:latin typeface="Verdana" pitchFamily="34"/>
                <a:ea typeface="Microsoft YaHei" pitchFamily="2"/>
              </a:rPr>
              <a:t>because they are </a:t>
            </a:r>
            <a:r>
              <a:rPr lang="hr-HR" sz="1400" dirty="0" smtClean="0">
                <a:latin typeface="Verdana" pitchFamily="34"/>
                <a:ea typeface="Microsoft YaHei" pitchFamily="2"/>
              </a:rPr>
              <a:t>priceless".</a:t>
            </a:r>
            <a:endParaRPr lang="hr-HR" sz="1400" dirty="0">
              <a:latin typeface="Verdana" pitchFamily="34"/>
              <a:ea typeface="Microsoft YaHei" pitchFamily="2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hr-HR" sz="1400" dirty="0">
                <a:latin typeface="Verdana" pitchFamily="34"/>
                <a:ea typeface="Microsoft YaHei" pitchFamily="2"/>
              </a:rPr>
              <a:t/>
            </a:r>
            <a:br>
              <a:rPr lang="hr-HR" sz="1400" dirty="0">
                <a:latin typeface="Verdana" pitchFamily="34"/>
                <a:ea typeface="Microsoft YaHei" pitchFamily="2"/>
              </a:rPr>
            </a:br>
            <a:endParaRPr lang="en-US" sz="1400" b="1" dirty="0">
              <a:latin typeface="Verdana" pitchFamily="18"/>
              <a:ea typeface="SimSun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55" y="1716507"/>
            <a:ext cx="3816424" cy="36730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  <a:tabLst/>
            </a:pPr>
            <a:endParaRPr lang="hr-HR" sz="1800" b="0" i="0" u="none" strike="noStrike" kern="1200" dirty="0">
              <a:ln>
                <a:noFill/>
              </a:ln>
              <a:latin typeface="Verdan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  <a:tabLst/>
            </a:pPr>
            <a:r>
              <a:rPr lang="hr-HR" sz="1800" b="0" i="0" u="none" strike="noStrike" kern="1200" dirty="0" smtClean="0">
                <a:ln>
                  <a:noFill/>
                </a:ln>
                <a:latin typeface="Verdana" pitchFamily="34"/>
                <a:ea typeface="Microsoft YaHei" pitchFamily="2"/>
                <a:cs typeface="Mangal" pitchFamily="2"/>
              </a:rPr>
              <a:t>2014. godina -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  <a:tabLst/>
            </a:pPr>
            <a:r>
              <a:rPr lang="hr-HR" sz="1800" b="0" i="0" u="none" strike="noStrike" kern="1200" dirty="0" smtClean="0">
                <a:ln>
                  <a:noFill/>
                </a:ln>
                <a:latin typeface="Verdana" pitchFamily="34"/>
                <a:ea typeface="Microsoft YaHei" pitchFamily="2"/>
                <a:cs typeface="Mangal" pitchFamily="2"/>
              </a:rPr>
              <a:t>RODA slavi 13. rođendan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  <a:tabLst/>
            </a:pPr>
            <a:endParaRPr lang="hr-HR" sz="1800" b="0" i="0" u="none" strike="noStrike" kern="1200" dirty="0" smtClean="0">
              <a:ln>
                <a:noFill/>
              </a:ln>
              <a:latin typeface="Verdan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  <a:tabLst/>
            </a:pPr>
            <a:r>
              <a:rPr lang="hr-HR" dirty="0" smtClean="0">
                <a:latin typeface="Verdana" pitchFamily="34"/>
                <a:ea typeface="Microsoft YaHei" pitchFamily="2"/>
                <a:cs typeface="Mangal" pitchFamily="2"/>
              </a:rPr>
              <a:t>MPO sekcija –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  <a:tabLst/>
            </a:pPr>
            <a:r>
              <a:rPr lang="hr-HR" dirty="0" smtClean="0">
                <a:latin typeface="Verdana" pitchFamily="34"/>
                <a:ea typeface="Microsoft YaHei" pitchFamily="2"/>
                <a:cs typeface="Mangal" pitchFamily="2"/>
              </a:rPr>
              <a:t>1 od 6 primarnih aktivnosti Udruge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  <a:tabLst/>
            </a:pPr>
            <a:endParaRPr lang="hr-HR" dirty="0">
              <a:latin typeface="Verdan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  <a:tabLst/>
            </a:pPr>
            <a:r>
              <a:rPr lang="hr-HR" dirty="0" smtClean="0">
                <a:latin typeface="Verdana" pitchFamily="34"/>
                <a:ea typeface="Microsoft YaHei" pitchFamily="2"/>
                <a:cs typeface="Mangal" pitchFamily="2"/>
              </a:rPr>
              <a:t>200+ volontera diljem Hrvatske</a:t>
            </a:r>
            <a:endParaRPr lang="hr-HR" dirty="0">
              <a:latin typeface="Verdan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  <a:tabLst/>
            </a:pPr>
            <a:endParaRPr lang="hr-HR" sz="1800" b="0" i="0" u="none" strike="noStrike" kern="1200" dirty="0" smtClean="0">
              <a:ln>
                <a:noFill/>
              </a:ln>
              <a:latin typeface="Verdan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  <a:tabLst/>
            </a:pPr>
            <a:endParaRPr lang="hr-HR" dirty="0">
              <a:latin typeface="Verdan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  <a:tabLst/>
            </a:pPr>
            <a:endParaRPr lang="hr-HR" sz="1800" b="0" i="0" u="none" strike="noStrike" kern="1200" dirty="0">
              <a:ln>
                <a:noFill/>
              </a:ln>
              <a:latin typeface="Verdana" pitchFamily="34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  <a:tabLst/>
            </a:pPr>
            <a:r>
              <a:rPr lang="hr-HR" sz="1800" b="0" i="0" u="none" strike="noStrike" kern="1200" dirty="0">
                <a:ln>
                  <a:noFill/>
                </a:ln>
                <a:latin typeface="Verdana" pitchFamily="34"/>
                <a:ea typeface="Microsoft YaHei" pitchFamily="2"/>
                <a:cs typeface="Mangal" pitchFamily="2"/>
              </a:rPr>
              <a:t/>
            </a:r>
            <a:br>
              <a:rPr lang="hr-HR" sz="1800" b="0" i="0" u="none" strike="noStrike" kern="1200" dirty="0">
                <a:ln>
                  <a:noFill/>
                </a:ln>
                <a:latin typeface="Verdana" pitchFamily="34"/>
                <a:ea typeface="Microsoft YaHei" pitchFamily="2"/>
                <a:cs typeface="Mangal" pitchFamily="2"/>
              </a:rPr>
            </a:br>
            <a:r>
              <a:rPr lang="hr-HR" sz="1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hr-HR" sz="1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</a:br>
            <a:endParaRPr lang="hr-HR" sz="12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020886" y="1988840"/>
            <a:ext cx="4968552" cy="254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:: Roda -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14" t="11313" r="12069"/>
          <a:stretch/>
        </p:blipFill>
        <p:spPr>
          <a:xfrm>
            <a:off x="4500103" y="3356992"/>
            <a:ext cx="2614759" cy="2314272"/>
          </a:xfrm>
          <a:prstGeom prst="rect">
            <a:avLst/>
          </a:prstGeom>
        </p:spPr>
      </p:pic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539639" y="0"/>
            <a:ext cx="8227800" cy="9125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hr-HR" sz="2000" b="1" dirty="0" smtClean="0"/>
              <a:t>AKTIVNOSTI MPO SEKCIJE 2004. – 2014.</a:t>
            </a:r>
            <a:endParaRPr lang="en-GB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-5393" y="1700808"/>
            <a:ext cx="9149393" cy="863600"/>
            <a:chOff x="0" y="2117725"/>
            <a:chExt cx="9149393" cy="863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331640" y="2117725"/>
              <a:ext cx="1296144" cy="86360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5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reflection blurRad="6350" stA="50000" endA="300" endPos="55500" dist="101600" dir="5400000" sy="-100000" algn="bl" rotWithShape="0"/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2627784" y="2117725"/>
              <a:ext cx="1296144" cy="863600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5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reflection blurRad="6350" stA="50000" endA="300" endPos="55500" dist="101600" dir="5400000" sy="-100000" algn="bl" rotWithShape="0"/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3923928" y="2117725"/>
              <a:ext cx="1296144" cy="863600"/>
            </a:xfrm>
            <a:prstGeom prst="round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5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reflection blurRad="6350" stA="50000" endA="300" endPos="55500" dist="101600" dir="5400000" sy="-100000" algn="bl" rotWithShape="0"/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220072" y="2117725"/>
              <a:ext cx="1296144" cy="863600"/>
            </a:xfrm>
            <a:prstGeom prst="roundRect">
              <a:avLst/>
            </a:prstGeom>
            <a:blipFill>
              <a:blip r:embed="rId7" cstate="print"/>
              <a:stretch>
                <a:fillRect/>
              </a:stretch>
            </a:blip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5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reflection blurRad="6350" stA="50000" endA="300" endPos="55500" dist="101600" dir="5400000" sy="-100000" algn="bl" rotWithShape="0"/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6516216" y="2117725"/>
              <a:ext cx="1296144" cy="863600"/>
            </a:xfrm>
            <a:prstGeom prst="round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5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reflection blurRad="6350" stA="50000" endA="300" endPos="55500" dist="101600" dir="5400000" sy="-100000" algn="bl" rotWithShape="0"/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7853249" y="2117725"/>
              <a:ext cx="1296144" cy="863600"/>
            </a:xfrm>
            <a:prstGeom prst="roundRect">
              <a:avLst/>
            </a:prstGeom>
            <a:blipFill>
              <a:blip r:embed="rId9" cstate="print"/>
              <a:stretch>
                <a:fillRect/>
              </a:stretch>
            </a:blip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5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reflection blurRad="6350" stA="50000" endA="300" endPos="555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0" y="2117725"/>
              <a:ext cx="1296144" cy="863600"/>
            </a:xfrm>
            <a:prstGeom prst="roundRect">
              <a:avLst/>
            </a:prstGeom>
            <a:blipFill>
              <a:blip r:embed="rId10" cstate="print"/>
              <a:stretch>
                <a:fillRect/>
              </a:stretch>
            </a:blipFill>
            <a:ln w="57150">
              <a:solidFill>
                <a:schemeClr val="tx1">
                  <a:alpha val="98000"/>
                </a:schemeClr>
              </a:solidFill>
            </a:ln>
            <a:effectLst>
              <a:reflection blurRad="6350" stA="50000" endA="300" endPos="55500" dist="101600" dir="5400000" sy="-100000" algn="bl" rotWithShape="0"/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5393" y="1211444"/>
            <a:ext cx="1259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Akcija Čudesne bebe</a:t>
            </a:r>
            <a:endParaRPr lang="en-GB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0751" y="1213303"/>
            <a:ext cx="133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 smtClean="0"/>
              <a:t>Prosvjed srpanj, 2009.</a:t>
            </a:r>
            <a:endParaRPr lang="en-GB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642848" y="1213303"/>
            <a:ext cx="1259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 smtClean="0"/>
              <a:t>Sram vas bilo!</a:t>
            </a:r>
            <a:endParaRPr lang="en-GB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3902480" y="1211443"/>
            <a:ext cx="1384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 smtClean="0"/>
              <a:t>Iz Slovenije, s ljubavlju</a:t>
            </a:r>
            <a:endParaRPr lang="en-GB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5170647" y="1134499"/>
            <a:ext cx="1384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 smtClean="0"/>
              <a:t>Moja jajašca </a:t>
            </a:r>
          </a:p>
          <a:p>
            <a:pPr algn="ctr"/>
            <a:r>
              <a:rPr lang="hr-HR" sz="1000" dirty="0" smtClean="0"/>
              <a:t>nisu za bacanje</a:t>
            </a:r>
            <a:endParaRPr lang="en-GB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6422760" y="1139581"/>
            <a:ext cx="1384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 smtClean="0"/>
              <a:t>Zajedno za plodnost 2012.</a:t>
            </a:r>
            <a:endParaRPr lang="en-GB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7754400" y="1139780"/>
            <a:ext cx="1384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 smtClean="0"/>
              <a:t>Zajedno za plodnost 2013.</a:t>
            </a:r>
            <a:endParaRPr lang="en-GB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7163" y="4069521"/>
            <a:ext cx="4847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200" dirty="0" smtClean="0"/>
              <a:t>Punopravno članstvo Fertility Europe</a:t>
            </a:r>
          </a:p>
          <a:p>
            <a:pPr marL="285750" indent="-285750">
              <a:buFontTx/>
              <a:buChar char="-"/>
            </a:pPr>
            <a:r>
              <a:rPr lang="hr-HR" sz="1200" dirty="0" smtClean="0"/>
              <a:t>Sudjelovanje na stručnim kongresima u zemlji i inozemstvu </a:t>
            </a:r>
          </a:p>
          <a:p>
            <a:pPr marL="285750" indent="-285750">
              <a:buFontTx/>
              <a:buChar char="-"/>
            </a:pPr>
            <a:r>
              <a:rPr lang="hr-HR" sz="1200" dirty="0" smtClean="0"/>
              <a:t>Više od 600 medijskih nastupa, intervjua, reagiranja, članaka...</a:t>
            </a:r>
          </a:p>
          <a:p>
            <a:pPr marL="285750" indent="-285750">
              <a:buFontTx/>
              <a:buChar char="-"/>
            </a:pPr>
            <a:r>
              <a:rPr lang="hr-HR" sz="1200" dirty="0" smtClean="0"/>
              <a:t>Informativno-edukativne brošure i letci</a:t>
            </a:r>
          </a:p>
          <a:p>
            <a:pPr marL="285750" indent="-285750">
              <a:buFontTx/>
              <a:buChar char="-"/>
            </a:pPr>
            <a:r>
              <a:rPr lang="hr-HR" sz="1200" dirty="0" smtClean="0"/>
              <a:t>Stručni skupovi i tribine</a:t>
            </a:r>
            <a:endParaRPr lang="en-GB" dirty="0"/>
          </a:p>
        </p:txBody>
      </p:sp>
      <p:pic>
        <p:nvPicPr>
          <p:cNvPr id="34" name="Picture 33" descr="Potpomognuta oplodnja - Internet Explorer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2" t="11313" r="2954"/>
          <a:stretch/>
        </p:blipFill>
        <p:spPr>
          <a:xfrm>
            <a:off x="6510823" y="4293096"/>
            <a:ext cx="2549357" cy="1838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7159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539639" y="0"/>
            <a:ext cx="8227800" cy="9125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sp>
        <p:nvSpPr>
          <p:cNvPr id="3" name="Rectangle 1"/>
          <p:cNvSpPr txBox="1">
            <a:spLocks/>
          </p:cNvSpPr>
          <p:nvPr/>
        </p:nvSpPr>
        <p:spPr>
          <a:xfrm>
            <a:off x="458100" y="152400"/>
            <a:ext cx="8227800" cy="91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GB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 pitchFamily="18"/>
                <a:ea typeface="SimSun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hangingPunct="1">
              <a:buFont typeface="StarSymbol"/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hr-HR" sz="2000" b="1" dirty="0" smtClean="0"/>
              <a:t>ZAKON O MEDICINSKI POMOGNUTOJ OPLODNJI</a:t>
            </a:r>
          </a:p>
          <a:p>
            <a:pPr hangingPunct="1">
              <a:buFont typeface="StarSymbol"/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hr-HR" sz="2000" b="1" dirty="0" smtClean="0"/>
              <a:t>13. srpnja 2012.</a:t>
            </a:r>
            <a:endParaRPr lang="en-GB" sz="2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94526001"/>
              </p:ext>
            </p:extLst>
          </p:nvPr>
        </p:nvGraphicFramePr>
        <p:xfrm>
          <a:off x="1570299" y="167479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895046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539639" y="0"/>
            <a:ext cx="8227800" cy="9125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682090" y="44624"/>
            <a:ext cx="8227800" cy="91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GB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 pitchFamily="18"/>
                <a:ea typeface="SimSun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hangingPunct="1">
              <a:buFont typeface="StarSymbol"/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fi-FI" sz="2000" b="1" dirty="0" smtClean="0"/>
              <a:t/>
            </a:r>
            <a:br>
              <a:rPr lang="fi-FI" sz="2000" b="1" dirty="0" smtClean="0"/>
            </a:br>
            <a:r>
              <a:rPr lang="hr-HR" sz="2000" b="1" dirty="0" smtClean="0"/>
              <a:t>RESTRIKCIJA U BROJU OPLOĐENIH OOCITA</a:t>
            </a:r>
            <a:endParaRPr lang="fi-FI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40982"/>
            <a:ext cx="37811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Hrvatska s </a:t>
            </a:r>
            <a:r>
              <a:rPr lang="hr-HR" dirty="0"/>
              <a:t>ograničenjem u oplodnji jajnih </a:t>
            </a:r>
            <a:r>
              <a:rPr lang="hr-HR" dirty="0" smtClean="0"/>
              <a:t>stanica ponovo iznimka u Europi!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hr-HR" sz="2400" dirty="0" smtClean="0">
                <a:solidFill>
                  <a:srgbClr val="FF0000"/>
                </a:solidFill>
              </a:rPr>
              <a:t>BEZ OGRANIČENJA!</a:t>
            </a:r>
          </a:p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OPLODNJA SVIH MII OOCITA!</a:t>
            </a:r>
          </a:p>
          <a:p>
            <a:endParaRPr lang="hr-HR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112474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200" dirty="0" smtClean="0"/>
              <a:t>Čl. 7 st. 1: </a:t>
            </a:r>
            <a:r>
              <a:rPr lang="en-GB" sz="1200" b="1" i="1" dirty="0"/>
              <a:t>U </a:t>
            </a:r>
            <a:r>
              <a:rPr lang="en-GB" sz="1200" b="1" i="1" dirty="0" err="1"/>
              <a:t>postupku</a:t>
            </a:r>
            <a:r>
              <a:rPr lang="en-GB" sz="1200" b="1" i="1" dirty="0"/>
              <a:t> </a:t>
            </a:r>
            <a:r>
              <a:rPr lang="en-GB" sz="1200" b="1" i="1" dirty="0" err="1"/>
              <a:t>homologne</a:t>
            </a:r>
            <a:r>
              <a:rPr lang="en-GB" sz="1200" b="1" i="1" dirty="0"/>
              <a:t> </a:t>
            </a:r>
            <a:r>
              <a:rPr lang="en-GB" sz="1200" b="1" i="1" dirty="0" err="1"/>
              <a:t>izvantjelesne</a:t>
            </a:r>
            <a:r>
              <a:rPr lang="en-GB" sz="1200" b="1" i="1" dirty="0"/>
              <a:t> </a:t>
            </a:r>
            <a:r>
              <a:rPr lang="en-GB" sz="1200" b="1" i="1" dirty="0" err="1"/>
              <a:t>oplodnje</a:t>
            </a:r>
            <a:r>
              <a:rPr lang="en-GB" sz="1200" b="1" i="1" dirty="0"/>
              <a:t> </a:t>
            </a:r>
            <a:r>
              <a:rPr lang="en-GB" sz="1200" b="1" i="1" dirty="0" err="1"/>
              <a:t>smije</a:t>
            </a:r>
            <a:r>
              <a:rPr lang="en-GB" sz="1200" b="1" i="1" dirty="0"/>
              <a:t> se </a:t>
            </a:r>
            <a:r>
              <a:rPr lang="en-GB" sz="1200" b="1" i="1" dirty="0" err="1"/>
              <a:t>koristiti</a:t>
            </a:r>
            <a:r>
              <a:rPr lang="en-GB" sz="1200" b="1" i="1" dirty="0"/>
              <a:t> </a:t>
            </a:r>
            <a:r>
              <a:rPr lang="en-GB" sz="1200" b="1" i="1" dirty="0" err="1"/>
              <a:t>kontrolirana</a:t>
            </a:r>
            <a:r>
              <a:rPr lang="en-GB" sz="1200" b="1" i="1" dirty="0"/>
              <a:t> </a:t>
            </a:r>
            <a:r>
              <a:rPr lang="en-GB" sz="1200" b="1" i="1" dirty="0" err="1"/>
              <a:t>stimulacija</a:t>
            </a:r>
            <a:r>
              <a:rPr lang="en-GB" sz="1200" b="1" i="1" dirty="0"/>
              <a:t> </a:t>
            </a:r>
            <a:r>
              <a:rPr lang="en-GB" sz="1200" b="1" i="1" dirty="0" err="1"/>
              <a:t>ovulacije</a:t>
            </a:r>
            <a:r>
              <a:rPr lang="en-GB" sz="1200" b="1" i="1" dirty="0"/>
              <a:t> u </a:t>
            </a:r>
            <a:r>
              <a:rPr lang="en-GB" sz="1200" b="1" i="1" dirty="0" err="1"/>
              <a:t>skladu</a:t>
            </a:r>
            <a:r>
              <a:rPr lang="en-GB" sz="1200" b="1" i="1" dirty="0"/>
              <a:t> </a:t>
            </a:r>
            <a:r>
              <a:rPr lang="en-GB" sz="1200" b="1" i="1" dirty="0" err="1"/>
              <a:t>sa</a:t>
            </a:r>
            <a:r>
              <a:rPr lang="en-GB" sz="1200" b="1" i="1" dirty="0"/>
              <a:t> </a:t>
            </a:r>
            <a:r>
              <a:rPr lang="en-GB" sz="1200" b="1" i="1" dirty="0" err="1"/>
              <a:t>suvremenim</a:t>
            </a:r>
            <a:r>
              <a:rPr lang="en-GB" sz="1200" b="1" i="1" dirty="0"/>
              <a:t> </a:t>
            </a:r>
            <a:r>
              <a:rPr lang="en-GB" sz="1200" b="1" i="1" dirty="0" err="1"/>
              <a:t>biomedicinskim</a:t>
            </a:r>
            <a:r>
              <a:rPr lang="en-GB" sz="1200" b="1" i="1" dirty="0"/>
              <a:t> </a:t>
            </a:r>
            <a:r>
              <a:rPr lang="en-GB" sz="1200" b="1" i="1" dirty="0" err="1"/>
              <a:t>spoznajama</a:t>
            </a:r>
            <a:r>
              <a:rPr lang="en-GB" sz="1200" b="1" i="1" dirty="0"/>
              <a:t> </a:t>
            </a:r>
            <a:r>
              <a:rPr lang="en-GB" sz="1200" b="1" i="1" dirty="0" err="1"/>
              <a:t>tako</a:t>
            </a:r>
            <a:r>
              <a:rPr lang="en-GB" sz="1200" b="1" i="1" dirty="0"/>
              <a:t> da se </a:t>
            </a:r>
            <a:r>
              <a:rPr lang="en-GB" sz="1200" b="1" i="1" dirty="0" err="1"/>
              <a:t>dobije</a:t>
            </a:r>
            <a:r>
              <a:rPr lang="en-GB" sz="1200" b="1" i="1" dirty="0"/>
              <a:t> </a:t>
            </a:r>
            <a:r>
              <a:rPr lang="en-GB" sz="1200" b="1" i="1" dirty="0" err="1"/>
              <a:t>najviše</a:t>
            </a:r>
            <a:r>
              <a:rPr lang="en-GB" sz="1200" b="1" i="1" dirty="0"/>
              <a:t> </a:t>
            </a:r>
            <a:r>
              <a:rPr lang="en-GB" sz="1200" b="1" i="1" dirty="0" err="1"/>
              <a:t>dvanaest</a:t>
            </a:r>
            <a:r>
              <a:rPr lang="en-GB" sz="1200" b="1" i="1" dirty="0"/>
              <a:t> </a:t>
            </a:r>
            <a:r>
              <a:rPr lang="en-GB" sz="1200" b="1" i="1" dirty="0" err="1"/>
              <a:t>jajnih</a:t>
            </a:r>
            <a:r>
              <a:rPr lang="en-GB" sz="1200" b="1" i="1" dirty="0"/>
              <a:t> </a:t>
            </a:r>
            <a:r>
              <a:rPr lang="en-GB" sz="1200" b="1" i="1" dirty="0" err="1"/>
              <a:t>stanica</a:t>
            </a:r>
            <a:r>
              <a:rPr lang="en-GB" sz="1200" b="1" i="1" dirty="0"/>
              <a:t>. Od tog </a:t>
            </a:r>
            <a:r>
              <a:rPr lang="en-GB" sz="1200" b="1" i="1" dirty="0" err="1"/>
              <a:t>broja</a:t>
            </a:r>
            <a:r>
              <a:rPr lang="en-GB" sz="1200" b="1" i="1" dirty="0"/>
              <a:t> </a:t>
            </a:r>
            <a:r>
              <a:rPr lang="en-GB" sz="1200" b="1" i="1" dirty="0" err="1"/>
              <a:t>može</a:t>
            </a:r>
            <a:r>
              <a:rPr lang="en-GB" sz="1200" b="1" i="1" dirty="0"/>
              <a:t> se </a:t>
            </a:r>
            <a:r>
              <a:rPr lang="en-GB" sz="1200" b="1" i="1" dirty="0" err="1"/>
              <a:t>oploditi</a:t>
            </a:r>
            <a:r>
              <a:rPr lang="en-GB" sz="1200" b="1" i="1" dirty="0"/>
              <a:t> </a:t>
            </a:r>
            <a:r>
              <a:rPr lang="en-GB" sz="1200" b="1" i="1" dirty="0" err="1"/>
              <a:t>svih</a:t>
            </a:r>
            <a:r>
              <a:rPr lang="en-GB" sz="1200" b="1" i="1" dirty="0"/>
              <a:t> </a:t>
            </a:r>
            <a:r>
              <a:rPr lang="en-GB" sz="1200" b="1" i="1" dirty="0" err="1"/>
              <a:t>dvanaest</a:t>
            </a:r>
            <a:r>
              <a:rPr lang="en-GB" sz="1200" b="1" i="1" dirty="0"/>
              <a:t> </a:t>
            </a:r>
            <a:r>
              <a:rPr lang="en-GB" sz="1200" b="1" i="1" dirty="0" err="1"/>
              <a:t>jajnih</a:t>
            </a:r>
            <a:r>
              <a:rPr lang="en-GB" sz="1200" b="1" i="1" dirty="0"/>
              <a:t> </a:t>
            </a:r>
            <a:r>
              <a:rPr lang="en-GB" sz="1200" b="1" i="1" dirty="0" err="1"/>
              <a:t>stanica</a:t>
            </a:r>
            <a:r>
              <a:rPr lang="en-GB" sz="1200" b="1" i="1" dirty="0"/>
              <a:t>. </a:t>
            </a:r>
            <a:r>
              <a:rPr lang="en-GB" sz="1200" i="1" dirty="0" smtClean="0"/>
              <a:t>U </a:t>
            </a:r>
            <a:r>
              <a:rPr lang="en-GB" sz="1200" i="1" dirty="0" err="1" smtClean="0"/>
              <a:t>skladu</a:t>
            </a:r>
            <a:r>
              <a:rPr lang="en-GB" sz="1200" i="1" dirty="0" smtClean="0"/>
              <a:t> s </a:t>
            </a:r>
            <a:r>
              <a:rPr lang="en-GB" sz="1200" i="1" dirty="0" err="1" smtClean="0"/>
              <a:t>medicinskim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dostignućima</a:t>
            </a:r>
            <a:r>
              <a:rPr lang="en-GB" sz="1200" i="1" dirty="0" smtClean="0"/>
              <a:t> u </a:t>
            </a:r>
            <a:r>
              <a:rPr lang="en-GB" sz="1200" i="1" dirty="0" err="1" smtClean="0"/>
              <a:t>spolne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organe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žene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dopušten</a:t>
            </a:r>
            <a:r>
              <a:rPr lang="en-GB" sz="1200" i="1" dirty="0" smtClean="0"/>
              <a:t> je </a:t>
            </a:r>
            <a:r>
              <a:rPr lang="en-GB" sz="1200" i="1" dirty="0" err="1" smtClean="0"/>
              <a:t>unos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najviše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dva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zametka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poštujući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načelo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sljedivosti</a:t>
            </a:r>
            <a:r>
              <a:rPr lang="en-GB" sz="1200" i="1" dirty="0" smtClean="0"/>
              <a:t>. </a:t>
            </a:r>
            <a:r>
              <a:rPr lang="en-GB" sz="1200" i="1" dirty="0" err="1" smtClean="0"/>
              <a:t>Preostali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zameci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i</a:t>
            </a:r>
            <a:r>
              <a:rPr lang="en-GB" sz="1200" i="1" dirty="0" smtClean="0"/>
              <a:t>/</a:t>
            </a:r>
            <a:r>
              <a:rPr lang="en-GB" sz="1200" i="1" dirty="0" err="1" smtClean="0"/>
              <a:t>ili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jajne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stanice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zamrzavaju</a:t>
            </a:r>
            <a:r>
              <a:rPr lang="en-GB" sz="1200" i="1" dirty="0" smtClean="0"/>
              <a:t> se.</a:t>
            </a:r>
            <a:endParaRPr lang="en-GB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8110348"/>
              </p:ext>
            </p:extLst>
          </p:nvPr>
        </p:nvGraphicFramePr>
        <p:xfrm>
          <a:off x="316683" y="3296372"/>
          <a:ext cx="8510635" cy="27249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6420"/>
                <a:gridCol w="6204215"/>
              </a:tblGrid>
              <a:tr h="438263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Argument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Rješenje</a:t>
                      </a:r>
                      <a:endParaRPr lang="en-GB" sz="1600" dirty="0"/>
                    </a:p>
                  </a:txBody>
                  <a:tcPr/>
                </a:tc>
              </a:tr>
              <a:tr h="615973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Svjetonazorsko pitanje,</a:t>
                      </a:r>
                      <a:r>
                        <a:rPr lang="hr-HR" sz="1600" baseline="0" dirty="0" smtClean="0"/>
                        <a:t> </a:t>
                      </a:r>
                      <a:r>
                        <a:rPr lang="hr-HR" sz="1600" dirty="0" smtClean="0"/>
                        <a:t>viškovi</a:t>
                      </a:r>
                      <a:r>
                        <a:rPr lang="hr-HR" sz="1600" baseline="0" dirty="0" smtClean="0"/>
                        <a:t> embrija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Edukacija pacijenata, kvalitetno zakonsko rješenje</a:t>
                      </a:r>
                      <a:endParaRPr lang="en-GB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Trend blagih stimulacija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Individualni pristup liječenja</a:t>
                      </a:r>
                      <a:endParaRPr lang="en-GB" sz="1600" dirty="0"/>
                    </a:p>
                  </a:txBody>
                  <a:tcPr/>
                </a:tc>
              </a:tr>
              <a:tr h="1251805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Aneuploidije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hr-HR" sz="1600" b="0" dirty="0" smtClean="0"/>
                        <a:t>Uvažavanje i suvremeni(ji)h studija kao npr. </a:t>
                      </a:r>
                      <a:r>
                        <a:rPr lang="en-GB" sz="1600" b="0" i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Association between the number of eggs and live birth in IVF treatment: </a:t>
                      </a:r>
                      <a:r>
                        <a:rPr lang="en-GB" sz="1600" b="1" i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analysis of 400 135 treatment cycles</a:t>
                      </a:r>
                      <a:r>
                        <a:rPr lang="en-GB" sz="1600" b="0" i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rtl="0" fontAlgn="t"/>
                      <a:r>
                        <a:rPr lang="en-GB" sz="16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Sunkara</a:t>
                      </a:r>
                      <a:r>
                        <a:rPr lang="en-GB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SK, </a:t>
                      </a:r>
                      <a:r>
                        <a:rPr lang="en-GB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Rittenberg</a:t>
                      </a:r>
                      <a:r>
                        <a:rPr lang="en-GB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V, </a:t>
                      </a:r>
                      <a:r>
                        <a:rPr lang="en-GB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Raine-Fenning</a:t>
                      </a:r>
                      <a:r>
                        <a:rPr lang="en-GB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N, Bhattacharya S, Zamora J, </a:t>
                      </a:r>
                      <a:r>
                        <a:rPr lang="en-GB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Coomarasamy</a:t>
                      </a:r>
                      <a:r>
                        <a:rPr lang="en-GB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A.</a:t>
                      </a:r>
                      <a:r>
                        <a:rPr lang="hr-HR" sz="16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</a:t>
                      </a:r>
                      <a:r>
                        <a:rPr lang="hr-HR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Reprod</a:t>
                      </a:r>
                      <a:r>
                        <a:rPr lang="en-GB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2011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83195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539639" y="0"/>
            <a:ext cx="8227800" cy="9125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458100" y="44624"/>
            <a:ext cx="8227800" cy="91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GB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 pitchFamily="18"/>
                <a:ea typeface="SimSun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hangingPunct="1">
              <a:buFont typeface="StarSymbol"/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fi-FI" sz="2000" b="1" dirty="0" smtClean="0"/>
              <a:t/>
            </a:r>
            <a:br>
              <a:rPr lang="fi-FI" sz="2000" b="1" dirty="0" smtClean="0"/>
            </a:br>
            <a:r>
              <a:rPr lang="hr-HR" sz="2000" b="1" dirty="0" smtClean="0"/>
              <a:t>FINANCIJSKA NEODRŽIVOST MPO POSTUPAKA U RH</a:t>
            </a:r>
            <a:endParaRPr lang="fi-FI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2090" y="1198493"/>
            <a:ext cx="756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1106955"/>
              </p:ext>
            </p:extLst>
          </p:nvPr>
        </p:nvGraphicFramePr>
        <p:xfrm>
          <a:off x="1475656" y="1124744"/>
          <a:ext cx="6096000" cy="12852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Privatno</a:t>
                      </a:r>
                      <a:r>
                        <a:rPr lang="hr-HR" baseline="0" dirty="0" smtClean="0"/>
                        <a:t> zdravstvo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Javno zdravstvo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11.000,00</a:t>
                      </a:r>
                      <a:r>
                        <a:rPr lang="hr-HR" baseline="0" dirty="0" smtClean="0"/>
                        <a:t> kn (IVF/ICSI)</a:t>
                      </a:r>
                    </a:p>
                    <a:p>
                      <a:pPr algn="ctr"/>
                      <a:r>
                        <a:rPr lang="hr-HR" baseline="0" dirty="0" smtClean="0"/>
                        <a:t>+</a:t>
                      </a:r>
                    </a:p>
                    <a:p>
                      <a:pPr algn="ctr"/>
                      <a:r>
                        <a:rPr lang="hr-HR" baseline="0" dirty="0" smtClean="0"/>
                        <a:t>troškovi lijekova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2009. godina = 15.500,00 kn</a:t>
                      </a:r>
                    </a:p>
                    <a:p>
                      <a:pPr algn="ctr"/>
                      <a:r>
                        <a:rPr lang="hr-HR" dirty="0" smtClean="0"/>
                        <a:t>2011. godina</a:t>
                      </a:r>
                      <a:r>
                        <a:rPr lang="hr-HR" baseline="0" dirty="0" smtClean="0"/>
                        <a:t> =</a:t>
                      </a:r>
                      <a:r>
                        <a:rPr lang="hr-HR" dirty="0" smtClean="0"/>
                        <a:t> 12.335,52 kn</a:t>
                      </a:r>
                    </a:p>
                    <a:p>
                      <a:pPr algn="ctr"/>
                      <a:r>
                        <a:rPr lang="hr-HR" dirty="0" smtClean="0"/>
                        <a:t>2014. godina</a:t>
                      </a:r>
                      <a:r>
                        <a:rPr lang="hr-HR" baseline="0" dirty="0" smtClean="0"/>
                        <a:t> =</a:t>
                      </a:r>
                      <a:r>
                        <a:rPr lang="hr-HR" dirty="0" smtClean="0"/>
                        <a:t> 8.634,86 kn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9552" y="2852936"/>
          <a:ext cx="3816424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4106"/>
                <a:gridCol w="954106"/>
                <a:gridCol w="954106"/>
                <a:gridCol w="954106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JS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EM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ET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FET</a:t>
                      </a:r>
                      <a:endParaRPr lang="hr-HR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6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4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</a:t>
                      </a:r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3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</a:t>
                      </a:r>
                      <a:endParaRPr lang="hr-HR" sz="1400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5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</a:t>
                      </a:r>
                      <a:endParaRPr lang="hr-HR" sz="1400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5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</a:t>
                      </a:r>
                      <a:endParaRPr lang="hr-HR" sz="1400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4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</a:t>
                      </a:r>
                      <a:endParaRPr lang="hr-HR" sz="1400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4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</a:t>
                      </a:r>
                      <a:endParaRPr lang="hr-HR" sz="1400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4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3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</a:t>
                      </a:r>
                      <a:endParaRPr lang="hr-HR" sz="1400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6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6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4</a:t>
                      </a:r>
                      <a:endParaRPr lang="hr-HR" sz="1400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11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3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3</a:t>
                      </a:r>
                      <a:endParaRPr lang="hr-H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355976" y="55172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200" i="1" dirty="0" smtClean="0"/>
              <a:t>Izvor: </a:t>
            </a:r>
            <a:r>
              <a:rPr lang="en-GB" sz="1200" i="1" dirty="0" smtClean="0">
                <a:hlinkClick r:id="rId4"/>
              </a:rPr>
              <a:t>http://forum.roda.hr/threads/80273-Koliko-jajnih-stanica-i-embrija-ste-dobili-nakon-stimulacije-Imate-li-smrzlica</a:t>
            </a:r>
            <a:endParaRPr lang="hr-HR" sz="1200" i="1" dirty="0" smtClean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78571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539639" y="0"/>
            <a:ext cx="8227800" cy="9125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682090" y="44624"/>
            <a:ext cx="8227800" cy="91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GB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 pitchFamily="18"/>
                <a:ea typeface="SimSun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hangingPunct="1">
              <a:buFont typeface="StarSymbol"/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fi-FI" sz="2000" b="1" dirty="0" smtClean="0"/>
              <a:t/>
            </a:r>
            <a:br>
              <a:rPr lang="fi-FI" sz="2000" b="1" dirty="0" smtClean="0"/>
            </a:br>
            <a:r>
              <a:rPr lang="hr-HR" sz="2000" b="1" dirty="0" smtClean="0"/>
              <a:t>PRAVO NA PRISTUP MPO – DOBNA GRANICA</a:t>
            </a:r>
            <a:endParaRPr lang="fi-FI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1207234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200" dirty="0" smtClean="0"/>
              <a:t>Čl. 10 st. 4: </a:t>
            </a:r>
            <a:r>
              <a:rPr lang="en-GB" sz="1200" b="1" i="1" dirty="0" err="1" smtClean="0"/>
              <a:t>Pravo</a:t>
            </a:r>
            <a:r>
              <a:rPr lang="en-GB" sz="1200" b="1" i="1" dirty="0" smtClean="0"/>
              <a:t> </a:t>
            </a:r>
            <a:r>
              <a:rPr lang="en-GB" sz="1200" b="1" i="1" dirty="0" err="1" smtClean="0"/>
              <a:t>na</a:t>
            </a:r>
            <a:r>
              <a:rPr lang="en-GB" sz="1200" b="1" i="1" dirty="0" smtClean="0"/>
              <a:t> </a:t>
            </a:r>
            <a:r>
              <a:rPr lang="en-GB" sz="1200" b="1" i="1" dirty="0" err="1" smtClean="0"/>
              <a:t>medicinski</a:t>
            </a:r>
            <a:r>
              <a:rPr lang="en-GB" sz="1200" b="1" i="1" dirty="0" smtClean="0"/>
              <a:t> </a:t>
            </a:r>
            <a:r>
              <a:rPr lang="en-GB" sz="1200" b="1" i="1" dirty="0" err="1" smtClean="0"/>
              <a:t>pomognutu</a:t>
            </a:r>
            <a:r>
              <a:rPr lang="en-GB" sz="1200" b="1" i="1" dirty="0" smtClean="0"/>
              <a:t> </a:t>
            </a:r>
            <a:r>
              <a:rPr lang="en-GB" sz="1200" b="1" i="1" dirty="0" err="1" smtClean="0"/>
              <a:t>oplodnju</a:t>
            </a:r>
            <a:r>
              <a:rPr lang="en-GB" sz="1200" b="1" i="1" dirty="0" smtClean="0"/>
              <a:t> </a:t>
            </a:r>
            <a:r>
              <a:rPr lang="en-GB" sz="1200" i="1" dirty="0" err="1" smtClean="0"/>
              <a:t>na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teret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Hrvatskog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zavoda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za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zdravstveno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osiguranje</a:t>
            </a:r>
            <a:r>
              <a:rPr lang="en-GB" sz="1200" i="1" dirty="0" smtClean="0"/>
              <a:t> </a:t>
            </a:r>
            <a:r>
              <a:rPr lang="en-GB" sz="1200" b="1" i="1" dirty="0" err="1" smtClean="0"/>
              <a:t>ima</a:t>
            </a:r>
            <a:r>
              <a:rPr lang="en-GB" sz="1200" b="1" i="1" dirty="0" smtClean="0"/>
              <a:t> </a:t>
            </a:r>
            <a:r>
              <a:rPr lang="en-GB" sz="1200" b="1" i="1" dirty="0" err="1" smtClean="0"/>
              <a:t>žena</a:t>
            </a:r>
            <a:r>
              <a:rPr lang="en-GB" sz="1200" b="1" i="1" dirty="0" smtClean="0"/>
              <a:t> </a:t>
            </a:r>
            <a:r>
              <a:rPr lang="en-GB" sz="1200" i="1" dirty="0" smtClean="0"/>
              <a:t>u </a:t>
            </a:r>
            <a:r>
              <a:rPr lang="en-GB" sz="1200" i="1" dirty="0" err="1" smtClean="0"/>
              <a:t>pravilu</a:t>
            </a:r>
            <a:r>
              <a:rPr lang="en-GB" sz="1200" i="1" dirty="0" smtClean="0"/>
              <a:t> </a:t>
            </a:r>
            <a:r>
              <a:rPr lang="en-GB" sz="1200" b="1" i="1" dirty="0" smtClean="0"/>
              <a:t>do </a:t>
            </a:r>
            <a:r>
              <a:rPr lang="en-GB" sz="1200" b="1" i="1" dirty="0" err="1" smtClean="0"/>
              <a:t>navršene</a:t>
            </a:r>
            <a:r>
              <a:rPr lang="en-GB" sz="1200" b="1" i="1" dirty="0" smtClean="0"/>
              <a:t> 42. </a:t>
            </a:r>
            <a:r>
              <a:rPr lang="en-GB" sz="1200" b="1" i="1" dirty="0" err="1" smtClean="0"/>
              <a:t>godine</a:t>
            </a:r>
            <a:r>
              <a:rPr lang="en-GB" sz="1200" b="1" i="1" dirty="0" smtClean="0"/>
              <a:t> </a:t>
            </a:r>
            <a:r>
              <a:rPr lang="en-GB" sz="1200" b="1" i="1" dirty="0" err="1" smtClean="0"/>
              <a:t>života</a:t>
            </a:r>
            <a:r>
              <a:rPr lang="en-GB" sz="1200" i="1" dirty="0" smtClean="0"/>
              <a:t>. </a:t>
            </a:r>
            <a:r>
              <a:rPr lang="en-GB" sz="1200" i="1" u="sng" dirty="0" err="1" smtClean="0"/>
              <a:t>Liječnik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koji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provodi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postupak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medicinski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pomognute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oplodnje</a:t>
            </a:r>
            <a:r>
              <a:rPr lang="en-GB" sz="1200" i="1" u="sng" dirty="0" smtClean="0"/>
              <a:t>, </a:t>
            </a:r>
            <a:r>
              <a:rPr lang="en-GB" sz="1200" i="1" u="sng" dirty="0" err="1" smtClean="0"/>
              <a:t>iz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osobito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opravdanih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zdravstvenih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razloga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može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omogućiti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pravo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na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medicinski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pomognutu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oplodnju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i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ženi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nakon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navršene</a:t>
            </a:r>
            <a:r>
              <a:rPr lang="en-GB" sz="1200" i="1" u="sng" dirty="0" smtClean="0"/>
              <a:t> 42. </a:t>
            </a:r>
            <a:r>
              <a:rPr lang="en-GB" sz="1200" i="1" u="sng" dirty="0" err="1" smtClean="0"/>
              <a:t>godine</a:t>
            </a:r>
            <a:r>
              <a:rPr lang="en-GB" sz="1200" i="1" u="sng" dirty="0" smtClean="0"/>
              <a:t> </a:t>
            </a:r>
            <a:r>
              <a:rPr lang="en-GB" sz="1200" i="1" u="sng" dirty="0" err="1" smtClean="0"/>
              <a:t>života</a:t>
            </a:r>
            <a:r>
              <a:rPr lang="en-GB" sz="1200" i="1" dirty="0" smtClean="0"/>
              <a:t>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1614" y="5157192"/>
            <a:ext cx="835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Procjena uspješnosti i smisla postupka u korelaciji na dob trebala bi se temeljiti na medicinskim indikacijama i biti diskrecijsko pravo liječnika, a ne zakonske odredbe. </a:t>
            </a:r>
            <a:endParaRPr lang="hr-H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87681" y="3166503"/>
            <a:ext cx="3575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200" dirty="0" smtClean="0"/>
              <a:t>Čl. 10 st. 1: </a:t>
            </a:r>
            <a:r>
              <a:rPr lang="en-GB" sz="1200" b="1" i="1" dirty="0" err="1"/>
              <a:t>Pravo</a:t>
            </a:r>
            <a:r>
              <a:rPr lang="en-GB" sz="1200" b="1" i="1" dirty="0"/>
              <a:t> </a:t>
            </a:r>
            <a:r>
              <a:rPr lang="en-GB" sz="1200" b="1" i="1" dirty="0" err="1"/>
              <a:t>na</a:t>
            </a:r>
            <a:r>
              <a:rPr lang="en-GB" sz="1200" b="1" i="1" dirty="0"/>
              <a:t> </a:t>
            </a:r>
            <a:r>
              <a:rPr lang="en-GB" sz="1200" b="1" i="1" dirty="0" err="1"/>
              <a:t>medicinski</a:t>
            </a:r>
            <a:r>
              <a:rPr lang="en-GB" sz="1200" b="1" i="1" dirty="0"/>
              <a:t> </a:t>
            </a:r>
            <a:r>
              <a:rPr lang="en-GB" sz="1200" b="1" i="1" dirty="0" err="1"/>
              <a:t>pomognutu</a:t>
            </a:r>
            <a:r>
              <a:rPr lang="en-GB" sz="1200" b="1" i="1" dirty="0"/>
              <a:t> </a:t>
            </a:r>
            <a:r>
              <a:rPr lang="en-GB" sz="1200" b="1" i="1" dirty="0" err="1"/>
              <a:t>oplodnju</a:t>
            </a:r>
            <a:r>
              <a:rPr lang="en-GB" sz="1200" b="1" i="1" dirty="0"/>
              <a:t> </a:t>
            </a:r>
            <a:r>
              <a:rPr lang="en-GB" sz="1200" i="1" dirty="0" err="1"/>
              <a:t>uz</a:t>
            </a:r>
            <a:r>
              <a:rPr lang="en-GB" sz="1200" i="1" dirty="0"/>
              <a:t> </a:t>
            </a:r>
            <a:r>
              <a:rPr lang="en-GB" sz="1200" i="1" dirty="0" err="1"/>
              <a:t>uvjete</a:t>
            </a:r>
            <a:r>
              <a:rPr lang="en-GB" sz="1200" i="1" dirty="0"/>
              <a:t> </a:t>
            </a:r>
            <a:r>
              <a:rPr lang="en-GB" sz="1200" i="1" dirty="0" err="1"/>
              <a:t>iz</a:t>
            </a:r>
            <a:r>
              <a:rPr lang="en-GB" sz="1200" i="1" dirty="0"/>
              <a:t> </a:t>
            </a:r>
            <a:r>
              <a:rPr lang="en-GB" sz="1200" i="1" dirty="0" err="1"/>
              <a:t>članka</a:t>
            </a:r>
            <a:r>
              <a:rPr lang="en-GB" sz="1200" i="1" dirty="0"/>
              <a:t> 4. </a:t>
            </a:r>
            <a:r>
              <a:rPr lang="en-GB" sz="1200" i="1" dirty="0" err="1"/>
              <a:t>ovoga</a:t>
            </a:r>
            <a:r>
              <a:rPr lang="en-GB" sz="1200" i="1" dirty="0"/>
              <a:t> </a:t>
            </a:r>
            <a:r>
              <a:rPr lang="en-GB" sz="1200" i="1" dirty="0" err="1"/>
              <a:t>Zakona</a:t>
            </a:r>
            <a:r>
              <a:rPr lang="en-GB" sz="1200" i="1" dirty="0"/>
              <a:t> </a:t>
            </a:r>
            <a:r>
              <a:rPr lang="en-GB" sz="1200" b="1" i="1" dirty="0" err="1"/>
              <a:t>imaju</a:t>
            </a:r>
            <a:r>
              <a:rPr lang="en-GB" sz="1200" i="1" dirty="0"/>
              <a:t> </a:t>
            </a:r>
            <a:r>
              <a:rPr lang="en-GB" sz="1200" i="1" dirty="0" err="1"/>
              <a:t>punoljetni</a:t>
            </a:r>
            <a:r>
              <a:rPr lang="en-GB" sz="1200" i="1" dirty="0"/>
              <a:t> </a:t>
            </a:r>
            <a:r>
              <a:rPr lang="en-GB" sz="1200" i="1" dirty="0" err="1"/>
              <a:t>i</a:t>
            </a:r>
            <a:r>
              <a:rPr lang="en-GB" sz="1200" i="1" dirty="0"/>
              <a:t> </a:t>
            </a:r>
            <a:r>
              <a:rPr lang="en-GB" sz="1200" i="1" dirty="0" err="1"/>
              <a:t>poslovno</a:t>
            </a:r>
            <a:r>
              <a:rPr lang="en-GB" sz="1200" i="1" dirty="0"/>
              <a:t> </a:t>
            </a:r>
            <a:r>
              <a:rPr lang="en-GB" sz="1200" i="1" dirty="0" err="1"/>
              <a:t>sposobni</a:t>
            </a:r>
            <a:r>
              <a:rPr lang="en-GB" sz="1200" i="1" dirty="0"/>
              <a:t> </a:t>
            </a:r>
            <a:r>
              <a:rPr lang="en-GB" sz="1200" b="1" i="1" dirty="0" err="1"/>
              <a:t>žena</a:t>
            </a:r>
            <a:r>
              <a:rPr lang="en-GB" sz="1200" b="1" i="1" dirty="0"/>
              <a:t> </a:t>
            </a:r>
            <a:r>
              <a:rPr lang="en-GB" sz="1200" b="1" i="1" dirty="0" err="1"/>
              <a:t>i</a:t>
            </a:r>
            <a:r>
              <a:rPr lang="en-GB" sz="1200" b="1" i="1" dirty="0"/>
              <a:t> </a:t>
            </a:r>
            <a:r>
              <a:rPr lang="en-GB" sz="1200" b="1" i="1" dirty="0" err="1"/>
              <a:t>muškarac</a:t>
            </a:r>
            <a:r>
              <a:rPr lang="en-GB" sz="1200" b="1" i="1" dirty="0"/>
              <a:t> </a:t>
            </a:r>
            <a:r>
              <a:rPr lang="en-GB" sz="1200" b="1" i="1" dirty="0" err="1"/>
              <a:t>koji</a:t>
            </a:r>
            <a:r>
              <a:rPr lang="en-GB" sz="1200" b="1" i="1" dirty="0"/>
              <a:t> </a:t>
            </a:r>
            <a:r>
              <a:rPr lang="en-GB" sz="1200" b="1" i="1" dirty="0" err="1"/>
              <a:t>su</a:t>
            </a:r>
            <a:r>
              <a:rPr lang="en-GB" sz="1200" b="1" i="1" dirty="0"/>
              <a:t> </a:t>
            </a:r>
            <a:r>
              <a:rPr lang="en-GB" sz="1200" i="1" dirty="0"/>
              <a:t>u </a:t>
            </a:r>
            <a:r>
              <a:rPr lang="en-GB" sz="1200" i="1" dirty="0" err="1"/>
              <a:t>braku</a:t>
            </a:r>
            <a:r>
              <a:rPr lang="en-GB" sz="1200" i="1" dirty="0"/>
              <a:t>, </a:t>
            </a:r>
            <a:r>
              <a:rPr lang="en-GB" sz="1200" i="1" dirty="0" err="1"/>
              <a:t>odnosno</a:t>
            </a:r>
            <a:r>
              <a:rPr lang="en-GB" sz="1200" i="1" dirty="0"/>
              <a:t> u </a:t>
            </a:r>
            <a:r>
              <a:rPr lang="en-GB" sz="1200" i="1" dirty="0" err="1"/>
              <a:t>izvanbračnoj</a:t>
            </a:r>
            <a:r>
              <a:rPr lang="en-GB" sz="1200" i="1" dirty="0"/>
              <a:t> </a:t>
            </a:r>
            <a:r>
              <a:rPr lang="en-GB" sz="1200" i="1" dirty="0" err="1"/>
              <a:t>zajednici</a:t>
            </a:r>
            <a:r>
              <a:rPr lang="en-GB" sz="1200" i="1" dirty="0"/>
              <a:t> </a:t>
            </a:r>
            <a:r>
              <a:rPr lang="en-GB" sz="1200" i="1" dirty="0" err="1"/>
              <a:t>i</a:t>
            </a:r>
            <a:r>
              <a:rPr lang="en-GB" sz="1200" i="1" dirty="0"/>
              <a:t> </a:t>
            </a:r>
            <a:r>
              <a:rPr lang="en-GB" sz="1200" i="1" dirty="0" err="1"/>
              <a:t>koji</a:t>
            </a:r>
            <a:r>
              <a:rPr lang="en-GB" sz="1200" i="1" dirty="0"/>
              <a:t> </a:t>
            </a:r>
            <a:r>
              <a:rPr lang="en-GB" sz="1200" i="1" dirty="0" err="1"/>
              <a:t>su</a:t>
            </a:r>
            <a:r>
              <a:rPr lang="en-GB" sz="1200" i="1" dirty="0"/>
              <a:t> </a:t>
            </a:r>
            <a:r>
              <a:rPr lang="en-GB" sz="1200" b="1" dirty="0"/>
              <a:t>s </a:t>
            </a:r>
            <a:r>
              <a:rPr lang="en-GB" sz="1200" b="1" dirty="0" err="1"/>
              <a:t>obzirom</a:t>
            </a:r>
            <a:r>
              <a:rPr lang="en-GB" sz="1200" b="1" dirty="0"/>
              <a:t> </a:t>
            </a:r>
            <a:r>
              <a:rPr lang="en-GB" sz="1200" b="1" dirty="0" err="1"/>
              <a:t>na</a:t>
            </a:r>
            <a:r>
              <a:rPr lang="en-GB" sz="1200" b="1" dirty="0"/>
              <a:t> </a:t>
            </a:r>
            <a:r>
              <a:rPr lang="en-GB" sz="1200" b="1" dirty="0" err="1"/>
              <a:t>životnu</a:t>
            </a:r>
            <a:r>
              <a:rPr lang="en-GB" sz="1200" b="1" dirty="0"/>
              <a:t> dob </a:t>
            </a:r>
            <a:r>
              <a:rPr lang="en-GB" sz="1200" b="1" dirty="0" err="1"/>
              <a:t>i</a:t>
            </a:r>
            <a:r>
              <a:rPr lang="en-GB" sz="1200" b="1" dirty="0"/>
              <a:t> </a:t>
            </a:r>
            <a:r>
              <a:rPr lang="en-GB" sz="1200" b="1" dirty="0" err="1"/>
              <a:t>opće</a:t>
            </a:r>
            <a:r>
              <a:rPr lang="en-GB" sz="1200" b="1" dirty="0"/>
              <a:t> </a:t>
            </a:r>
            <a:r>
              <a:rPr lang="en-GB" sz="1200" b="1" dirty="0" err="1"/>
              <a:t>zdravstveno</a:t>
            </a:r>
            <a:r>
              <a:rPr lang="en-GB" sz="1200" b="1" dirty="0"/>
              <a:t> </a:t>
            </a:r>
            <a:r>
              <a:rPr lang="en-GB" sz="1200" b="1" dirty="0" err="1"/>
              <a:t>stanje</a:t>
            </a:r>
            <a:r>
              <a:rPr lang="en-GB" sz="1200" b="1" dirty="0"/>
              <a:t> </a:t>
            </a:r>
            <a:r>
              <a:rPr lang="en-GB" sz="1200" b="1" dirty="0" err="1"/>
              <a:t>sposobni</a:t>
            </a:r>
            <a:r>
              <a:rPr lang="en-GB" sz="1200" b="1" dirty="0"/>
              <a:t> </a:t>
            </a:r>
            <a:r>
              <a:rPr lang="en-GB" sz="1200" b="1" dirty="0" err="1"/>
              <a:t>za</a:t>
            </a:r>
            <a:r>
              <a:rPr lang="en-GB" sz="1200" b="1" dirty="0"/>
              <a:t> </a:t>
            </a:r>
            <a:r>
              <a:rPr lang="en-GB" sz="1200" b="1" dirty="0" err="1"/>
              <a:t>roditeljsku</a:t>
            </a:r>
            <a:r>
              <a:rPr lang="en-GB" sz="1200" b="1" dirty="0"/>
              <a:t> </a:t>
            </a:r>
            <a:r>
              <a:rPr lang="en-GB" sz="1200" b="1" dirty="0" err="1"/>
              <a:t>skrb</a:t>
            </a:r>
            <a:r>
              <a:rPr lang="en-GB" sz="1200" b="1" dirty="0"/>
              <a:t> o </a:t>
            </a:r>
            <a:r>
              <a:rPr lang="en-GB" sz="1200" b="1" dirty="0" err="1" smtClean="0"/>
              <a:t>djetetu</a:t>
            </a:r>
            <a:r>
              <a:rPr lang="hr-HR" sz="1200" dirty="0" smtClean="0"/>
              <a:t>.</a:t>
            </a:r>
            <a:endParaRPr lang="hr-HR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8435" y="143806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dirty="0" smtClean="0"/>
              <a:t>Dobno ograničenje za žene – </a:t>
            </a:r>
            <a:r>
              <a:rPr lang="hr-HR" b="1" dirty="0" smtClean="0">
                <a:solidFill>
                  <a:srgbClr val="FF0000"/>
                </a:solidFill>
              </a:rPr>
              <a:t>42 godine</a:t>
            </a:r>
          </a:p>
          <a:p>
            <a:pPr algn="just">
              <a:lnSpc>
                <a:spcPct val="150000"/>
              </a:lnSpc>
            </a:pPr>
            <a:r>
              <a:rPr lang="hr-HR" dirty="0" smtClean="0"/>
              <a:t>Dobno ograničenje za muškarce – </a:t>
            </a:r>
            <a:r>
              <a:rPr lang="hr-HR" b="1" dirty="0" smtClean="0">
                <a:solidFill>
                  <a:srgbClr val="FF0000"/>
                </a:solidFill>
              </a:rPr>
              <a:t>NEMA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908" y="344350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Generalno dobno ograničenje, i za žene i za muškarce, </a:t>
            </a:r>
            <a:r>
              <a:rPr lang="hr-HR" b="1" dirty="0" smtClean="0">
                <a:solidFill>
                  <a:srgbClr val="FF0000"/>
                </a:solidFill>
              </a:rPr>
              <a:t>NE POSTOJI!</a:t>
            </a:r>
          </a:p>
        </p:txBody>
      </p:sp>
    </p:spTree>
    <p:extLst>
      <p:ext uri="{BB962C8B-B14F-4D97-AF65-F5344CB8AC3E}">
        <p14:creationId xmlns="" xmlns:p14="http://schemas.microsoft.com/office/powerpoint/2010/main" val="19084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539639" y="0"/>
            <a:ext cx="8227800" cy="9125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458100" y="44624"/>
            <a:ext cx="8227800" cy="91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GB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 pitchFamily="18"/>
                <a:ea typeface="SimSun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hangingPunct="1">
              <a:buFont typeface="StarSymbol"/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fi-FI" sz="2000" b="1" dirty="0" smtClean="0"/>
              <a:t/>
            </a:r>
            <a:br>
              <a:rPr lang="fi-FI" sz="2000" b="1" dirty="0" smtClean="0"/>
            </a:br>
            <a:r>
              <a:rPr lang="hr-HR" sz="2000" b="1" dirty="0" smtClean="0"/>
              <a:t>DONACIJE</a:t>
            </a:r>
            <a:endParaRPr lang="fi-FI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5516" y="1052736"/>
            <a:ext cx="871296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Češke klinike, zbog neplaćanja, do daljnjeg odbijaju primiti hrvatske pacijente na teret HZZO.</a:t>
            </a:r>
          </a:p>
          <a:p>
            <a:endParaRPr lang="hr-HR" dirty="0" smtClean="0"/>
          </a:p>
          <a:p>
            <a:r>
              <a:rPr lang="hr-HR" dirty="0" smtClean="0"/>
              <a:t>Kako bi uopće razmotrio zahtjev za liječenje u inozemstvu (Češka), HZZO od pacijenata zahtijeva i uvjetuje: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Prijavu pacijenata u zdravstveni sustav Republike Češke - HZZO u tom slučaju odobrava/refundira samo 1.000,00 eura,</a:t>
            </a:r>
            <a:r>
              <a:rPr lang="hr-HR" dirty="0"/>
              <a:t> iznos </a:t>
            </a:r>
            <a:r>
              <a:rPr lang="hr-HR" dirty="0" smtClean="0"/>
              <a:t>predviđen češkim osiguranjem, dok razliku do pune cijene postupka (€ 2.000,00 za donaciju sperme, odnosno € 3.500,00 za donaciju oocita) pacijenti snose sami.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dirty="0" smtClean="0"/>
              <a:t>Sve troškove eventualnog FET postupka pacijenti plaćaju u cijelosti.</a:t>
            </a:r>
          </a:p>
          <a:p>
            <a:pPr>
              <a:lnSpc>
                <a:spcPct val="200000"/>
              </a:lnSpc>
            </a:pPr>
            <a:r>
              <a:rPr lang="hr-HR" b="1" dirty="0" smtClean="0"/>
              <a:t>Slična praksa HZZO-a za PGD: plaća se isti iznos, i to samo za troškove IVF/ICSI postupka!</a:t>
            </a:r>
            <a:endParaRPr lang="hr-HR" b="1" dirty="0"/>
          </a:p>
        </p:txBody>
      </p:sp>
      <p:sp>
        <p:nvSpPr>
          <p:cNvPr id="3" name="Rectangle 2"/>
          <p:cNvSpPr/>
          <p:nvPr/>
        </p:nvSpPr>
        <p:spPr>
          <a:xfrm>
            <a:off x="0" y="5519402"/>
            <a:ext cx="9144000" cy="6245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hr-HR" sz="2000" b="1" dirty="0">
                <a:solidFill>
                  <a:srgbClr val="FF0000"/>
                </a:solidFill>
              </a:rPr>
              <a:t>Svakim odobrenim </a:t>
            </a:r>
            <a:r>
              <a:rPr lang="hr-HR" sz="2000" b="1" dirty="0" smtClean="0">
                <a:solidFill>
                  <a:srgbClr val="FF0000"/>
                </a:solidFill>
              </a:rPr>
              <a:t>rješenjem za heterologno liječenje u Češkoj svjesno se krši zakon, samo zato što je jeftino!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063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539639" y="0"/>
            <a:ext cx="8227800" cy="9125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458100" y="44624"/>
            <a:ext cx="8227800" cy="91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GB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 pitchFamily="18"/>
                <a:ea typeface="SimSun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hangingPunct="1">
              <a:buFont typeface="StarSymbol"/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fi-FI" sz="2000" b="1" dirty="0" smtClean="0"/>
              <a:t/>
            </a:r>
            <a:br>
              <a:rPr lang="fi-FI" sz="2000" b="1" dirty="0" smtClean="0"/>
            </a:br>
            <a:r>
              <a:rPr lang="hr-HR" sz="2000" b="1" dirty="0" smtClean="0"/>
              <a:t>DONACIJE U HRVATSKOJ?</a:t>
            </a:r>
            <a:endParaRPr lang="fi-FI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0841" y="1916832"/>
            <a:ext cx="7562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Je li neanonimnost darivatelja gameta najbolje rješenje za Hrvatsku?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Hrvatska banka i/ili </a:t>
            </a:r>
            <a:r>
              <a:rPr lang="hr-HR" dirty="0"/>
              <a:t>uvoz gameta </a:t>
            </a:r>
            <a:r>
              <a:rPr lang="hr-HR" dirty="0" smtClean="0"/>
              <a:t>iz respektabilnih inozemnih centara? 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Zakonski je omogućena donacija embrija, a koliki je realan interes? Pravni mehanizmi „prisile” (izvan)bračnog para na donaciju?!</a:t>
            </a:r>
            <a:endParaRPr lang="hr-HR" dirty="0"/>
          </a:p>
          <a:p>
            <a:pPr marL="285750" indent="-285750">
              <a:lnSpc>
                <a:spcPct val="150000"/>
              </a:lnSpc>
            </a:pPr>
            <a:endParaRPr lang="hr-HR" b="1" dirty="0" smtClean="0"/>
          </a:p>
          <a:p>
            <a:pPr marL="285750" indent="-285750" algn="ctr">
              <a:lnSpc>
                <a:spcPct val="150000"/>
              </a:lnSpc>
            </a:pPr>
            <a:r>
              <a:rPr lang="hr-HR" sz="2000" b="1" dirty="0" smtClean="0"/>
              <a:t>"5 </a:t>
            </a:r>
            <a:r>
              <a:rPr lang="hr-HR" sz="2000" b="1" dirty="0"/>
              <a:t>+ </a:t>
            </a:r>
            <a:r>
              <a:rPr lang="hr-HR" sz="2000" b="1" dirty="0" smtClean="0"/>
              <a:t>5" – A što onda?!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10642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heme/theme1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5493</TotalTime>
  <Words>933</Words>
  <Application>Microsoft Office PowerPoint</Application>
  <PresentationFormat>On-screen Show (4:3)</PresentationFormat>
  <Paragraphs>191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1</vt:lpstr>
      <vt:lpstr>Slide 1</vt:lpstr>
      <vt:lpstr> RODA – Roditelji u akciji </vt:lpstr>
      <vt:lpstr> AKTIVNOSTI MPO SEKCIJE 2004. – 2014.</vt:lpstr>
      <vt:lpstr> </vt:lpstr>
      <vt:lpstr> </vt:lpstr>
      <vt:lpstr> </vt:lpstr>
      <vt:lpstr> </vt:lpstr>
      <vt:lpstr> </vt:lpstr>
      <vt:lpstr> </vt:lpstr>
      <vt:lpstr> </vt:lpstr>
      <vt:lpstr> </vt:lpstr>
      <vt:lpstr>Kampanja NEPLODNOST POSTOJI I ONA BOLI</vt:lpstr>
      <vt:lpstr>KAMPANJA 1 OD 6</vt:lpstr>
      <vt:lpstr>ZAJEDNO ZA PLODNOST 2014.</vt:lpstr>
      <vt:lpstr>Brošura NEPLODNOST</vt:lpstr>
      <vt:lpstr>ZAJEDNO ZA PLODNOST 2014.</vt:lpstr>
      <vt:lpstr> HVALA NA POZORNOSTI!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Irena Rozic</dc:creator>
  <cp:lastModifiedBy>Irena Rozic</cp:lastModifiedBy>
  <cp:revision>163</cp:revision>
  <cp:lastPrinted>2014-03-19T16:48:04Z</cp:lastPrinted>
  <dcterms:modified xsi:type="dcterms:W3CDTF">2014-05-17T06:13:20Z</dcterms:modified>
</cp:coreProperties>
</file>