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0" r:id="rId5"/>
    <p:sldId id="259" r:id="rId6"/>
    <p:sldId id="257" r:id="rId7"/>
    <p:sldId id="261" r:id="rId8"/>
    <p:sldId id="266" r:id="rId9"/>
    <p:sldId id="267" r:id="rId10"/>
    <p:sldId id="270" r:id="rId11"/>
    <p:sldId id="269" r:id="rId12"/>
    <p:sldId id="268" r:id="rId13"/>
    <p:sldId id="271" r:id="rId14"/>
    <p:sldId id="272" r:id="rId15"/>
    <p:sldId id="273" r:id="rId16"/>
    <p:sldId id="274" r:id="rId17"/>
    <p:sldId id="276" r:id="rId18"/>
    <p:sldId id="275" r:id="rId19"/>
    <p:sldId id="277" r:id="rId20"/>
    <p:sldId id="278" r:id="rId21"/>
    <p:sldId id="279" r:id="rId22"/>
    <p:sldId id="263" r:id="rId23"/>
    <p:sldId id="280" r:id="rId24"/>
    <p:sldId id="281" r:id="rId25"/>
    <p:sldId id="283" r:id="rId26"/>
    <p:sldId id="284" r:id="rId27"/>
    <p:sldId id="288" r:id="rId28"/>
    <p:sldId id="289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C9C7-8CC0-3746-8D67-20F8ABC7AA10}" type="datetimeFigureOut">
              <a:rPr lang="en-US" smtClean="0"/>
              <a:pPr/>
              <a:t>5/28/2014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1D0B-69EE-284D-AD14-B589548D05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503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C9C7-8CC0-3746-8D67-20F8ABC7AA10}" type="datetimeFigureOut">
              <a:rPr lang="en-US" smtClean="0"/>
              <a:pPr/>
              <a:t>5/28/2014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1D0B-69EE-284D-AD14-B589548D05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313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C9C7-8CC0-3746-8D67-20F8ABC7AA10}" type="datetimeFigureOut">
              <a:rPr lang="en-US" smtClean="0"/>
              <a:pPr/>
              <a:t>5/28/2014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1D0B-69EE-284D-AD14-B589548D05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826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C9C7-8CC0-3746-8D67-20F8ABC7AA10}" type="datetimeFigureOut">
              <a:rPr lang="en-US" smtClean="0"/>
              <a:pPr/>
              <a:t>5/28/2014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1D0B-69EE-284D-AD14-B589548D05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673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C9C7-8CC0-3746-8D67-20F8ABC7AA10}" type="datetimeFigureOut">
              <a:rPr lang="en-US" smtClean="0"/>
              <a:pPr/>
              <a:t>5/28/2014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1D0B-69EE-284D-AD14-B589548D05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546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C9C7-8CC0-3746-8D67-20F8ABC7AA10}" type="datetimeFigureOut">
              <a:rPr lang="en-US" smtClean="0"/>
              <a:pPr/>
              <a:t>5/28/2014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1D0B-69EE-284D-AD14-B589548D05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622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C9C7-8CC0-3746-8D67-20F8ABC7AA10}" type="datetimeFigureOut">
              <a:rPr lang="en-US" smtClean="0"/>
              <a:pPr/>
              <a:t>5/28/2014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1D0B-69EE-284D-AD14-B589548D05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813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C9C7-8CC0-3746-8D67-20F8ABC7AA10}" type="datetimeFigureOut">
              <a:rPr lang="en-US" smtClean="0"/>
              <a:pPr/>
              <a:t>5/28/2014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1D0B-69EE-284D-AD14-B589548D05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313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C9C7-8CC0-3746-8D67-20F8ABC7AA10}" type="datetimeFigureOut">
              <a:rPr lang="en-US" smtClean="0"/>
              <a:pPr/>
              <a:t>5/28/2014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1D0B-69EE-284D-AD14-B589548D05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446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C9C7-8CC0-3746-8D67-20F8ABC7AA10}" type="datetimeFigureOut">
              <a:rPr lang="en-US" smtClean="0"/>
              <a:pPr/>
              <a:t>5/28/2014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1D0B-69EE-284D-AD14-B589548D05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949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C9C7-8CC0-3746-8D67-20F8ABC7AA10}" type="datetimeFigureOut">
              <a:rPr lang="en-US" smtClean="0"/>
              <a:pPr/>
              <a:t>5/28/2014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1D0B-69EE-284D-AD14-B589548D05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772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a-IN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3C9C7-8CC0-3746-8D67-20F8ABC7AA10}" type="datetimeFigureOut">
              <a:rPr lang="en-US" smtClean="0"/>
              <a:pPr/>
              <a:t>5/28/2014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41D0B-69EE-284D-AD14-B589548D05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090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a-IN" dirty="0" smtClean="0"/>
              <a:t> RIJETKI SLUČAJEVI ENDOMETRIOZE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a-IN" dirty="0" smtClean="0"/>
              <a:t>Vladimir Banović, Leo Žagar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300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>Dubina invazije crijevne endometrioze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0325"/>
            <a:ext cx="8229600" cy="4525963"/>
          </a:xfrm>
        </p:spPr>
        <p:txBody>
          <a:bodyPr/>
          <a:lstStyle/>
          <a:p>
            <a:r>
              <a:rPr lang="ta-IN" sz="2800" dirty="0" smtClean="0">
                <a:latin typeface="Arial"/>
                <a:cs typeface="Arial"/>
              </a:rPr>
              <a:t>invazija seroze i lamine muskularis 95%</a:t>
            </a:r>
          </a:p>
          <a:p>
            <a:r>
              <a:rPr lang="ta-IN" sz="2800" dirty="0" smtClean="0">
                <a:latin typeface="Arial"/>
                <a:cs typeface="Arial"/>
              </a:rPr>
              <a:t>invazija submukoze 38%</a:t>
            </a:r>
          </a:p>
          <a:p>
            <a:r>
              <a:rPr lang="ta-IN" sz="2800" dirty="0" smtClean="0">
                <a:latin typeface="Arial"/>
                <a:cs typeface="Arial"/>
              </a:rPr>
              <a:t>Invazija mukoze 6%</a:t>
            </a:r>
          </a:p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738647" y="3857808"/>
            <a:ext cx="79481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 err="1" smtClean="0"/>
              <a:t>Meuleman</a:t>
            </a:r>
            <a:r>
              <a:rPr lang="nl-NL" sz="1400" dirty="0" smtClean="0"/>
              <a:t> </a:t>
            </a:r>
            <a:r>
              <a:rPr lang="nl-NL" sz="1400" dirty="0"/>
              <a:t>C, </a:t>
            </a:r>
            <a:r>
              <a:rPr lang="nl-NL" sz="1400" dirty="0" err="1"/>
              <a:t>Tomassetti</a:t>
            </a:r>
            <a:r>
              <a:rPr lang="nl-NL" sz="1400" dirty="0"/>
              <a:t> C, </a:t>
            </a:r>
            <a:r>
              <a:rPr lang="nl-NL" sz="1400" dirty="0" err="1"/>
              <a:t>D'Hoore</a:t>
            </a:r>
            <a:r>
              <a:rPr lang="nl-NL" sz="1400" dirty="0"/>
              <a:t> A, Van </a:t>
            </a:r>
            <a:r>
              <a:rPr lang="nl-NL" sz="1400" dirty="0" err="1"/>
              <a:t>Cleynenbreugel</a:t>
            </a:r>
            <a:r>
              <a:rPr lang="nl-NL" sz="1400" dirty="0"/>
              <a:t> B, </a:t>
            </a:r>
            <a:r>
              <a:rPr lang="nl-NL" sz="1400" dirty="0" err="1"/>
              <a:t>Penninckx</a:t>
            </a:r>
            <a:r>
              <a:rPr lang="nl-NL" sz="1400" dirty="0"/>
              <a:t> F, </a:t>
            </a:r>
            <a:r>
              <a:rPr lang="nl-NL" sz="1400" dirty="0" err="1"/>
              <a:t>Vergote</a:t>
            </a:r>
            <a:r>
              <a:rPr lang="nl-NL" sz="1400" dirty="0"/>
              <a:t> I, </a:t>
            </a:r>
            <a:r>
              <a:rPr lang="nl-NL" sz="1400" dirty="0" err="1"/>
              <a:t>D'Hooghe</a:t>
            </a:r>
            <a:r>
              <a:rPr lang="nl-NL" sz="1400" dirty="0" smtClean="0"/>
              <a:t> </a:t>
            </a:r>
            <a:r>
              <a:rPr lang="ta-IN" sz="1400" dirty="0" smtClean="0"/>
              <a:t>T. </a:t>
            </a:r>
            <a:r>
              <a:rPr lang="en-US" sz="1400" dirty="0" smtClean="0"/>
              <a:t>Surgical treatment of deeply infiltrating endometriosis with colorectal involvement.</a:t>
            </a:r>
            <a:r>
              <a:rPr lang="ta-IN" sz="1400" dirty="0" smtClean="0"/>
              <a:t> </a:t>
            </a:r>
            <a:r>
              <a:rPr lang="de-DE" sz="1400" dirty="0" err="1" smtClean="0"/>
              <a:t>Hum</a:t>
            </a:r>
            <a:r>
              <a:rPr lang="de-DE" sz="1400" dirty="0" smtClean="0"/>
              <a:t> </a:t>
            </a:r>
            <a:r>
              <a:rPr lang="de-DE" sz="1400" dirty="0" err="1"/>
              <a:t>Reprod</a:t>
            </a:r>
            <a:r>
              <a:rPr lang="de-DE" sz="1400" dirty="0"/>
              <a:t> Update. 2011;17(3):311.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317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SIMPTOMI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a-IN" dirty="0" smtClean="0">
                <a:latin typeface="Arial"/>
                <a:cs typeface="Arial"/>
              </a:rPr>
              <a:t>klasični simptomi endometrioze -dismenoreja, dispareunija, sterilitet</a:t>
            </a:r>
          </a:p>
          <a:p>
            <a:r>
              <a:rPr lang="ta-IN" dirty="0" smtClean="0">
                <a:latin typeface="Arial"/>
                <a:cs typeface="Arial"/>
              </a:rPr>
              <a:t>bolna defekacija koja u konačnici može uzrokovati opstipaciju</a:t>
            </a:r>
          </a:p>
          <a:p>
            <a:r>
              <a:rPr lang="ta-IN" dirty="0" smtClean="0">
                <a:latin typeface="Arial"/>
                <a:cs typeface="Arial"/>
              </a:rPr>
              <a:t>krv u stolici koja se poklapa s početkom menstruacije</a:t>
            </a:r>
          </a:p>
          <a:p>
            <a:r>
              <a:rPr lang="ta-IN" dirty="0" smtClean="0">
                <a:latin typeface="Arial"/>
                <a:cs typeface="Arial"/>
              </a:rPr>
              <a:t>može biti i asimptomatska</a:t>
            </a:r>
            <a:endParaRPr lang="hr-H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87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DIJAGNOSTIKA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a-IN" dirty="0" smtClean="0">
                <a:latin typeface="Arial"/>
                <a:cs typeface="Arial"/>
              </a:rPr>
              <a:t>klinički pregled: čvor u rektovaginalnom septumu, zadebljani sakrouterini ligamenti</a:t>
            </a:r>
          </a:p>
          <a:p>
            <a:r>
              <a:rPr lang="ta-IN" dirty="0" smtClean="0">
                <a:latin typeface="Arial"/>
                <a:cs typeface="Arial"/>
              </a:rPr>
              <a:t>transvaginalni i transrektalni ultrazvuk</a:t>
            </a:r>
          </a:p>
          <a:p>
            <a:r>
              <a:rPr lang="ta-IN" dirty="0" smtClean="0">
                <a:latin typeface="Arial"/>
                <a:cs typeface="Arial"/>
              </a:rPr>
              <a:t>MRI</a:t>
            </a:r>
          </a:p>
          <a:p>
            <a:r>
              <a:rPr lang="ta-IN" dirty="0" smtClean="0">
                <a:latin typeface="Arial"/>
                <a:cs typeface="Arial"/>
              </a:rPr>
              <a:t>kolonoskopija, irigografija</a:t>
            </a:r>
          </a:p>
          <a:p>
            <a:pPr marL="0" indent="0">
              <a:buNone/>
            </a:pPr>
            <a:endParaRPr lang="ta-IN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1" y="1600199"/>
            <a:ext cx="4038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>ENDOMETRIOZA URINARNOG TRAKTA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a-IN" dirty="0" smtClean="0">
                <a:latin typeface="Arial"/>
                <a:cs typeface="Arial"/>
              </a:rPr>
              <a:t>Javlja se u 1-2 % žena</a:t>
            </a:r>
          </a:p>
          <a:p>
            <a:pPr>
              <a:buNone/>
            </a:pPr>
            <a:r>
              <a:rPr lang="ta-IN" dirty="0" smtClean="0">
                <a:latin typeface="Arial"/>
                <a:cs typeface="Arial"/>
              </a:rPr>
              <a:t>endometriozom</a:t>
            </a:r>
          </a:p>
          <a:p>
            <a:pPr>
              <a:buNone/>
            </a:pPr>
            <a:r>
              <a:rPr lang="ta-IN" dirty="0" smtClean="0">
                <a:latin typeface="Arial"/>
                <a:cs typeface="Arial"/>
              </a:rPr>
              <a:t>Najčešća sijela:</a:t>
            </a:r>
          </a:p>
          <a:p>
            <a:r>
              <a:rPr lang="ta-IN" dirty="0" smtClean="0">
                <a:latin typeface="Arial"/>
                <a:cs typeface="Arial"/>
              </a:rPr>
              <a:t>mokraćni mjehur</a:t>
            </a:r>
            <a:r>
              <a:rPr lang="ta-IN" dirty="0">
                <a:latin typeface="Arial"/>
                <a:cs typeface="Arial"/>
              </a:rPr>
              <a:t> </a:t>
            </a:r>
            <a:r>
              <a:rPr lang="ta-IN" dirty="0" smtClean="0">
                <a:latin typeface="Arial"/>
                <a:cs typeface="Arial"/>
              </a:rPr>
              <a:t>85%</a:t>
            </a:r>
          </a:p>
          <a:p>
            <a:r>
              <a:rPr lang="ta-IN" dirty="0" smtClean="0">
                <a:latin typeface="Arial"/>
                <a:cs typeface="Arial"/>
              </a:rPr>
              <a:t>ureter 10%</a:t>
            </a:r>
          </a:p>
          <a:p>
            <a:r>
              <a:rPr lang="ta-IN" dirty="0" smtClean="0">
                <a:latin typeface="Arial"/>
                <a:cs typeface="Arial"/>
              </a:rPr>
              <a:t>bubreg 4%</a:t>
            </a:r>
          </a:p>
          <a:p>
            <a:r>
              <a:rPr lang="ta-IN" dirty="0" smtClean="0">
                <a:latin typeface="Arial"/>
                <a:cs typeface="Arial"/>
              </a:rPr>
              <a:t>uretra 2%</a:t>
            </a:r>
          </a:p>
          <a:p>
            <a:pPr>
              <a:buNone/>
            </a:pPr>
            <a:r>
              <a:rPr lang="ta-IN" dirty="0" smtClean="0">
                <a:latin typeface="Arial"/>
                <a:cs typeface="Arial"/>
              </a:rPr>
              <a:t>Najčešće koegzistira</a:t>
            </a:r>
          </a:p>
          <a:p>
            <a:pPr>
              <a:buNone/>
            </a:pPr>
            <a:r>
              <a:rPr lang="ta-IN" dirty="0" smtClean="0">
                <a:latin typeface="Arial"/>
                <a:cs typeface="Arial"/>
              </a:rPr>
              <a:t>s drugim sijelima bolesti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00200"/>
            <a:ext cx="4038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>ENDOMETRIOZA MOKRAĆNOG MJEHURA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34773" cy="4525963"/>
          </a:xfrm>
        </p:spPr>
        <p:txBody>
          <a:bodyPr>
            <a:normAutofit/>
          </a:bodyPr>
          <a:lstStyle/>
          <a:p>
            <a:r>
              <a:rPr lang="ta-IN" sz="2400" dirty="0" smtClean="0">
                <a:latin typeface="Arial"/>
                <a:cs typeface="Arial"/>
              </a:rPr>
              <a:t>frekvencija, urgencija, dizurija, retencija</a:t>
            </a:r>
          </a:p>
          <a:p>
            <a:r>
              <a:rPr lang="ta-IN" sz="2400" dirty="0" smtClean="0">
                <a:latin typeface="Arial"/>
                <a:cs typeface="Arial"/>
              </a:rPr>
              <a:t>najčešće bez hematurije</a:t>
            </a:r>
          </a:p>
          <a:p>
            <a:r>
              <a:rPr lang="ta-IN" sz="2400" dirty="0" smtClean="0">
                <a:latin typeface="Arial"/>
                <a:cs typeface="Arial"/>
              </a:rPr>
              <a:t>hidronefroza ukoliko je zahvaćeno područje u u blizini ureteralnog ušća</a:t>
            </a:r>
            <a:endParaRPr lang="hr-HR" sz="2400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973" y="1516062"/>
            <a:ext cx="5752027" cy="534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7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DIJAGNOSTIKA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09196" cy="4525963"/>
          </a:xfrm>
        </p:spPr>
        <p:txBody>
          <a:bodyPr>
            <a:normAutofit/>
          </a:bodyPr>
          <a:lstStyle/>
          <a:p>
            <a:r>
              <a:rPr lang="ta-IN" sz="2400" dirty="0" smtClean="0">
                <a:latin typeface="Arial"/>
                <a:cs typeface="Arial"/>
              </a:rPr>
              <a:t>Cistoskopija ili laparoskopija</a:t>
            </a:r>
          </a:p>
          <a:p>
            <a:r>
              <a:rPr lang="ta-IN" sz="2400" dirty="0" smtClean="0">
                <a:latin typeface="Arial"/>
                <a:cs typeface="Arial"/>
              </a:rPr>
              <a:t>UZV mokraćnog mjehura i urotrakta</a:t>
            </a:r>
          </a:p>
          <a:p>
            <a:r>
              <a:rPr lang="ta-IN" sz="2400" dirty="0" smtClean="0">
                <a:latin typeface="Arial"/>
                <a:cs typeface="Arial"/>
              </a:rPr>
              <a:t>MR</a:t>
            </a:r>
          </a:p>
          <a:p>
            <a:r>
              <a:rPr lang="ta-IN" sz="2400" dirty="0" smtClean="0">
                <a:latin typeface="Arial"/>
                <a:cs typeface="Arial"/>
              </a:rPr>
              <a:t>u simptomatskih pacijentica metoda izbora liječenja je kirurška ekscizija čvora</a:t>
            </a:r>
          </a:p>
          <a:p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396" y="1417638"/>
            <a:ext cx="4520404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dirty="0" smtClean="0"/>
              <a:t>URETERALNA ENDOMETRIOZA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3787224" cy="4525963"/>
          </a:xfrm>
        </p:spPr>
        <p:txBody>
          <a:bodyPr>
            <a:normAutofit fontScale="85000" lnSpcReduction="20000"/>
          </a:bodyPr>
          <a:lstStyle/>
          <a:p>
            <a:r>
              <a:rPr lang="ta-IN" dirty="0" smtClean="0">
                <a:latin typeface="Arial"/>
                <a:cs typeface="Arial"/>
              </a:rPr>
              <a:t>Intrinzička (zahvaćena stijenka uretera s infiltarcijom mišića)</a:t>
            </a:r>
          </a:p>
          <a:p>
            <a:r>
              <a:rPr lang="ta-IN" dirty="0" smtClean="0">
                <a:latin typeface="Arial"/>
                <a:cs typeface="Arial"/>
              </a:rPr>
              <a:t>Ekstrinzička (uključuje endometriozu predležećeg peritoneuma s posljedičnom strikturom)</a:t>
            </a:r>
          </a:p>
          <a:p>
            <a:r>
              <a:rPr lang="ta-IN" dirty="0" smtClean="0">
                <a:latin typeface="Arial"/>
                <a:cs typeface="Arial"/>
              </a:rPr>
              <a:t>Češća je s lijeve strane</a:t>
            </a:r>
          </a:p>
          <a:p>
            <a:r>
              <a:rPr lang="ta-IN" dirty="0" smtClean="0">
                <a:latin typeface="Arial"/>
                <a:cs typeface="Arial"/>
              </a:rPr>
              <a:t>Najčešće zahvaća distalnu i srednju tećinu uretera ispod tubarnog ušća </a:t>
            </a:r>
            <a:endParaRPr lang="hr-HR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570383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Surgical treatment of deeply infiltrating endometriosis with colorectal </a:t>
            </a:r>
            <a:r>
              <a:rPr lang="en-US" sz="1200" dirty="0" smtClean="0"/>
              <a:t>involvement.</a:t>
            </a:r>
            <a:r>
              <a:rPr lang="ta-IN" sz="1200" dirty="0" smtClean="0"/>
              <a:t> </a:t>
            </a:r>
            <a:r>
              <a:rPr lang="nl-NL" sz="1200" dirty="0" err="1" smtClean="0"/>
              <a:t>Meuleman</a:t>
            </a:r>
            <a:r>
              <a:rPr lang="nl-NL" sz="1200" dirty="0" smtClean="0"/>
              <a:t> </a:t>
            </a:r>
            <a:r>
              <a:rPr lang="nl-NL" sz="1200" dirty="0"/>
              <a:t>C, </a:t>
            </a:r>
            <a:r>
              <a:rPr lang="nl-NL" sz="1200" dirty="0" err="1"/>
              <a:t>Tomassetti</a:t>
            </a:r>
            <a:r>
              <a:rPr lang="nl-NL" sz="1200" dirty="0"/>
              <a:t> C, </a:t>
            </a:r>
            <a:r>
              <a:rPr lang="nl-NL" sz="1200" dirty="0" err="1"/>
              <a:t>D'Hoore</a:t>
            </a:r>
            <a:r>
              <a:rPr lang="nl-NL" sz="1200" dirty="0"/>
              <a:t> A, Van </a:t>
            </a:r>
            <a:r>
              <a:rPr lang="nl-NL" sz="1200" dirty="0" err="1"/>
              <a:t>Cleynenbreugel</a:t>
            </a:r>
            <a:r>
              <a:rPr lang="nl-NL" sz="1200" dirty="0"/>
              <a:t> B, </a:t>
            </a:r>
            <a:r>
              <a:rPr lang="nl-NL" sz="1200" dirty="0" err="1"/>
              <a:t>Penninckx</a:t>
            </a:r>
            <a:r>
              <a:rPr lang="nl-NL" sz="1200" dirty="0"/>
              <a:t> F, </a:t>
            </a:r>
            <a:r>
              <a:rPr lang="nl-NL" sz="1200" dirty="0" err="1"/>
              <a:t>Vergote</a:t>
            </a:r>
            <a:r>
              <a:rPr lang="nl-NL" sz="1200" dirty="0"/>
              <a:t> I, </a:t>
            </a:r>
            <a:r>
              <a:rPr lang="nl-NL" sz="1200" dirty="0" err="1"/>
              <a:t>D'Hooghe</a:t>
            </a:r>
            <a:r>
              <a:rPr lang="nl-NL" sz="1200" dirty="0"/>
              <a:t> </a:t>
            </a:r>
            <a:r>
              <a:rPr lang="nl-NL" sz="1200" dirty="0" smtClean="0"/>
              <a:t>T</a:t>
            </a:r>
            <a:r>
              <a:rPr lang="ta-IN" sz="1200" dirty="0" smtClean="0"/>
              <a:t> </a:t>
            </a:r>
            <a:r>
              <a:rPr lang="de-DE" sz="1200" dirty="0" err="1" smtClean="0"/>
              <a:t>Hum</a:t>
            </a:r>
            <a:r>
              <a:rPr lang="de-DE" sz="1200" dirty="0" smtClean="0"/>
              <a:t> </a:t>
            </a:r>
            <a:r>
              <a:rPr lang="de-DE" sz="1200" dirty="0" err="1"/>
              <a:t>Reprod</a:t>
            </a:r>
            <a:r>
              <a:rPr lang="de-DE" sz="1200" dirty="0"/>
              <a:t> Update. 2011;17(3):311.</a:t>
            </a:r>
            <a:endParaRPr lang="hr-HR" sz="12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02" b="22502"/>
          <a:stretch>
            <a:fillRect/>
          </a:stretch>
        </p:blipFill>
        <p:spPr>
          <a:xfrm>
            <a:off x="4244424" y="1417638"/>
            <a:ext cx="4602906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9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a-IN" dirty="0" smtClean="0"/>
              <a:t>od 22 pacijentice intrinzička stenoza nađena je u 52% slučajeva 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836377" y="3160693"/>
            <a:ext cx="75738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 smtClean="0"/>
              <a:t>Chapron</a:t>
            </a:r>
            <a:r>
              <a:rPr lang="it-IT" sz="1400" dirty="0" smtClean="0"/>
              <a:t> </a:t>
            </a:r>
            <a:r>
              <a:rPr lang="it-IT" sz="1400" dirty="0"/>
              <a:t>C, Chiodo I, Leconte M, </a:t>
            </a:r>
            <a:r>
              <a:rPr lang="it-IT" sz="1400" dirty="0" err="1"/>
              <a:t>Amsellem-Ouazana</a:t>
            </a:r>
            <a:r>
              <a:rPr lang="it-IT" sz="1400" dirty="0"/>
              <a:t> D, Chopin </a:t>
            </a:r>
            <a:r>
              <a:rPr lang="it-IT" sz="1400" dirty="0" err="1"/>
              <a:t>N</a:t>
            </a:r>
            <a:r>
              <a:rPr lang="it-IT" sz="1400" dirty="0"/>
              <a:t>, Borghese B, </a:t>
            </a:r>
            <a:r>
              <a:rPr lang="it-IT" sz="1400" dirty="0" err="1"/>
              <a:t>Dousset</a:t>
            </a:r>
            <a:r>
              <a:rPr lang="it-IT" sz="1400" dirty="0"/>
              <a:t> </a:t>
            </a:r>
            <a:r>
              <a:rPr lang="it-IT" sz="1400" dirty="0" err="1" smtClean="0"/>
              <a:t>B</a:t>
            </a:r>
            <a:r>
              <a:rPr lang="ta-IN" sz="1400" dirty="0" smtClean="0"/>
              <a:t>. </a:t>
            </a:r>
            <a:r>
              <a:rPr lang="en-US" sz="1400" dirty="0" smtClean="0"/>
              <a:t>Severe </a:t>
            </a:r>
            <a:r>
              <a:rPr lang="en-US" sz="1400" dirty="0" err="1" smtClean="0"/>
              <a:t>ureteral</a:t>
            </a:r>
            <a:r>
              <a:rPr lang="en-US" sz="1400" dirty="0" smtClean="0"/>
              <a:t> endometriosis: the intrinsic type is not so rare after complete surgical </a:t>
            </a:r>
            <a:r>
              <a:rPr lang="en-US" sz="1400" dirty="0" err="1" smtClean="0"/>
              <a:t>exeresis</a:t>
            </a:r>
            <a:r>
              <a:rPr lang="en-US" sz="1400" dirty="0" smtClean="0"/>
              <a:t> of deep </a:t>
            </a:r>
            <a:r>
              <a:rPr lang="en-US" sz="1400" dirty="0" err="1" smtClean="0"/>
              <a:t>endometriotic</a:t>
            </a:r>
            <a:r>
              <a:rPr lang="en-US" sz="1400" dirty="0" smtClean="0"/>
              <a:t> lesions.</a:t>
            </a:r>
            <a:r>
              <a:rPr lang="ta-IN" sz="1400" dirty="0" smtClean="0"/>
              <a:t> </a:t>
            </a:r>
            <a:r>
              <a:rPr lang="da-DK" sz="1400" dirty="0" smtClean="0"/>
              <a:t>Fertil </a:t>
            </a:r>
            <a:r>
              <a:rPr lang="da-DK" sz="1400" dirty="0"/>
              <a:t>Steril. 2010;93(7):2115.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5447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a-IN" sz="3200" dirty="0" smtClean="0"/>
              <a:t>SIMPTOMI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a-IN" dirty="0" smtClean="0">
                <a:latin typeface="Arial"/>
                <a:cs typeface="Arial"/>
              </a:rPr>
              <a:t>50% asimptomatska</a:t>
            </a:r>
          </a:p>
          <a:p>
            <a:r>
              <a:rPr lang="ta-IN" dirty="0" smtClean="0">
                <a:latin typeface="Arial"/>
                <a:cs typeface="Arial"/>
              </a:rPr>
              <a:t>25% bolovi tipa nefrokolika</a:t>
            </a:r>
          </a:p>
          <a:p>
            <a:r>
              <a:rPr lang="ta-IN" dirty="0" smtClean="0">
                <a:latin typeface="Arial"/>
                <a:cs typeface="Arial"/>
              </a:rPr>
              <a:t>15% hematurija</a:t>
            </a:r>
            <a:endParaRPr lang="ta-IN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6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a-IN" dirty="0" smtClean="0">
                <a:latin typeface="Arial"/>
                <a:cs typeface="Arial"/>
              </a:rPr>
              <a:t>studija od 750 pacijentica s endometriozom </a:t>
            </a:r>
          </a:p>
          <a:p>
            <a:r>
              <a:rPr lang="ta-IN" dirty="0" smtClean="0">
                <a:latin typeface="Arial"/>
                <a:cs typeface="Arial"/>
              </a:rPr>
              <a:t>rutinski ultrazvuk bubrega</a:t>
            </a:r>
          </a:p>
          <a:p>
            <a:r>
              <a:rPr lang="ta-IN" dirty="0" smtClean="0">
                <a:latin typeface="Arial"/>
                <a:cs typeface="Arial"/>
              </a:rPr>
              <a:t>23 (3%) nađena je hidronefroza; 13 (56%) bez simptoma</a:t>
            </a:r>
          </a:p>
          <a:p>
            <a:pPr>
              <a:buNone/>
            </a:pPr>
            <a:r>
              <a:rPr lang="en-US" sz="1400" dirty="0" err="1" smtClean="0">
                <a:latin typeface="Arial"/>
                <a:cs typeface="Arial"/>
              </a:rPr>
              <a:t>Carmignani</a:t>
            </a:r>
            <a:r>
              <a:rPr lang="en-US" sz="1400" dirty="0" smtClean="0">
                <a:latin typeface="Arial"/>
                <a:cs typeface="Arial"/>
              </a:rPr>
              <a:t> L, </a:t>
            </a:r>
            <a:r>
              <a:rPr lang="en-US" sz="1400" dirty="0" err="1" smtClean="0">
                <a:latin typeface="Arial"/>
                <a:cs typeface="Arial"/>
              </a:rPr>
              <a:t>Vercellini</a:t>
            </a:r>
            <a:r>
              <a:rPr lang="en-US" sz="1400" dirty="0" smtClean="0">
                <a:latin typeface="Arial"/>
                <a:cs typeface="Arial"/>
              </a:rPr>
              <a:t> P, </a:t>
            </a:r>
            <a:r>
              <a:rPr lang="en-US" sz="1400" dirty="0" err="1" smtClean="0">
                <a:latin typeface="Arial"/>
                <a:cs typeface="Arial"/>
              </a:rPr>
              <a:t>Spinelli</a:t>
            </a:r>
            <a:r>
              <a:rPr lang="en-US" sz="1400" dirty="0" smtClean="0">
                <a:latin typeface="Arial"/>
                <a:cs typeface="Arial"/>
              </a:rPr>
              <a:t> M, Fontana E, </a:t>
            </a:r>
            <a:r>
              <a:rPr lang="en-US" sz="1400" dirty="0" err="1" smtClean="0">
                <a:latin typeface="Arial"/>
                <a:cs typeface="Arial"/>
              </a:rPr>
              <a:t>Frontino</a:t>
            </a:r>
            <a:r>
              <a:rPr lang="en-US" sz="1400" dirty="0" smtClean="0">
                <a:latin typeface="Arial"/>
                <a:cs typeface="Arial"/>
              </a:rPr>
              <a:t> G, </a:t>
            </a:r>
            <a:r>
              <a:rPr lang="en-US" sz="1400" dirty="0" err="1" smtClean="0">
                <a:latin typeface="Arial"/>
                <a:cs typeface="Arial"/>
              </a:rPr>
              <a:t>Fedele</a:t>
            </a:r>
            <a:r>
              <a:rPr lang="ta-IN" sz="1400" dirty="0" smtClean="0">
                <a:latin typeface="Arial"/>
                <a:cs typeface="Arial"/>
              </a:rPr>
              <a:t>.</a:t>
            </a:r>
            <a:r>
              <a:rPr lang="en-US" sz="1400" dirty="0" smtClean="0">
                <a:latin typeface="Arial"/>
                <a:cs typeface="Arial"/>
              </a:rPr>
              <a:t> Pelvic endometriosis and</a:t>
            </a:r>
            <a:endParaRPr lang="ta-IN" sz="14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1400" dirty="0" err="1" smtClean="0">
                <a:latin typeface="Arial"/>
                <a:cs typeface="Arial"/>
              </a:rPr>
              <a:t>hydroureteronephrosis</a:t>
            </a:r>
            <a:r>
              <a:rPr lang="en-US" sz="1400" dirty="0" smtClean="0">
                <a:latin typeface="Arial"/>
                <a:cs typeface="Arial"/>
              </a:rPr>
              <a:t>.</a:t>
            </a:r>
            <a:r>
              <a:rPr lang="ta-IN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Fertil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Steril</a:t>
            </a:r>
            <a:r>
              <a:rPr lang="en-US" sz="1400" dirty="0" smtClean="0">
                <a:latin typeface="Arial"/>
                <a:cs typeface="Arial"/>
              </a:rPr>
              <a:t>. 2010;93(6):1741.</a:t>
            </a:r>
            <a:endParaRPr lang="ta-IN" sz="1400" dirty="0" smtClean="0">
              <a:latin typeface="Arial"/>
              <a:cs typeface="Arial"/>
            </a:endParaRPr>
          </a:p>
          <a:p>
            <a:pPr>
              <a:buNone/>
            </a:pPr>
            <a:endParaRPr lang="ta-IN" dirty="0" smtClean="0">
              <a:latin typeface="Arial"/>
              <a:cs typeface="Arial"/>
            </a:endParaRPr>
          </a:p>
          <a:p>
            <a:endParaRPr lang="ta-IN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97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6960"/>
            <a:ext cx="8229600" cy="4525963"/>
          </a:xfrm>
        </p:spPr>
        <p:txBody>
          <a:bodyPr/>
          <a:lstStyle/>
          <a:p>
            <a:r>
              <a:rPr lang="ta-IN" dirty="0" smtClean="0">
                <a:latin typeface="Arial"/>
                <a:cs typeface="Arial"/>
              </a:rPr>
              <a:t>Sampson je endometriozu podijelio na direktnu ili unutrašnju i indirektnu ili vanjsku</a:t>
            </a:r>
          </a:p>
          <a:p>
            <a:r>
              <a:rPr lang="ta-IN" dirty="0">
                <a:latin typeface="Arial"/>
                <a:cs typeface="Arial"/>
              </a:rPr>
              <a:t>V</a:t>
            </a:r>
            <a:r>
              <a:rPr lang="ta-IN" dirty="0" smtClean="0">
                <a:latin typeface="Arial"/>
                <a:cs typeface="Arial"/>
              </a:rPr>
              <a:t>anjska se dijeli na zdjeličnu i izvanzdjeličnu endometriozu </a:t>
            </a:r>
            <a:endParaRPr lang="hr-H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13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dirty="0" smtClean="0"/>
              <a:t>LIJEČENJE PRIMARNO KIRURŠKO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a-IN" dirty="0" smtClean="0">
                <a:latin typeface="Arial"/>
                <a:cs typeface="Arial"/>
              </a:rPr>
              <a:t>tip zahvata ovisan o dubini infiltracije stijenke uretera</a:t>
            </a:r>
          </a:p>
          <a:p>
            <a:r>
              <a:rPr lang="ta-IN" dirty="0" smtClean="0">
                <a:latin typeface="Arial"/>
                <a:cs typeface="Arial"/>
              </a:rPr>
              <a:t>ne postoje vizulani kriteriji postoperativne funkcije uretera </a:t>
            </a:r>
            <a:endParaRPr lang="hr-H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05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STOPA RECIDIVA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726"/>
            <a:ext cx="8229600" cy="4525963"/>
          </a:xfrm>
        </p:spPr>
        <p:txBody>
          <a:bodyPr/>
          <a:lstStyle/>
          <a:p>
            <a:r>
              <a:rPr lang="ta-IN" dirty="0" smtClean="0">
                <a:latin typeface="Arial"/>
                <a:cs typeface="Arial"/>
              </a:rPr>
              <a:t>URETEROLIZA 8%</a:t>
            </a:r>
          </a:p>
          <a:p>
            <a:r>
              <a:rPr lang="ta-IN" dirty="0" smtClean="0">
                <a:latin typeface="Arial"/>
                <a:cs typeface="Arial"/>
              </a:rPr>
              <a:t>URETERONEOCISTOSTOMIJA 3%</a:t>
            </a:r>
          </a:p>
          <a:p>
            <a:r>
              <a:rPr lang="ta-IN" dirty="0" smtClean="0">
                <a:latin typeface="Arial"/>
                <a:cs typeface="Arial"/>
              </a:rPr>
              <a:t>URETEROURETERALNA ANSTOMOZA 11%</a:t>
            </a:r>
            <a:endParaRPr lang="hr-H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98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TORAKALNA ENDOMETRIOZA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a-IN" sz="2800" dirty="0" smtClean="0">
                <a:latin typeface="Arial"/>
                <a:cs typeface="Arial"/>
              </a:rPr>
              <a:t>metaanaliza na 110 pacijentica - nema značajne povezanosti zdjelične i torakalne endometrioze</a:t>
            </a:r>
          </a:p>
          <a:p>
            <a:r>
              <a:rPr lang="ta-IN" sz="2800" dirty="0" smtClean="0">
                <a:latin typeface="Arial"/>
                <a:cs typeface="Arial"/>
              </a:rPr>
              <a:t>pojedinačni slučajevi pokazuju kako se javlja pojedinačno ili udružena sa zdjeličnom endometriozom u 60-80% slučajeva</a:t>
            </a:r>
          </a:p>
          <a:p>
            <a:r>
              <a:rPr lang="ta-IN" sz="2800" dirty="0" smtClean="0">
                <a:latin typeface="Arial"/>
                <a:cs typeface="Arial"/>
              </a:rPr>
              <a:t>moguća povezanost dijafragmalne endometrioze s ponavljajućim pneumotoraksom</a:t>
            </a:r>
          </a:p>
          <a:p>
            <a:pPr marL="0" indent="0">
              <a:buNone/>
            </a:pPr>
            <a:endParaRPr lang="ta-IN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688124" y="4826675"/>
            <a:ext cx="79986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 err="1" smtClean="0">
                <a:latin typeface="Arial"/>
                <a:cs typeface="Arial"/>
              </a:rPr>
              <a:t>Channabasavaiah</a:t>
            </a:r>
            <a:r>
              <a:rPr lang="fi-FI" sz="1400" dirty="0" smtClean="0">
                <a:latin typeface="Arial"/>
                <a:cs typeface="Arial"/>
              </a:rPr>
              <a:t> </a:t>
            </a:r>
            <a:r>
              <a:rPr lang="fi-FI" sz="1400" dirty="0">
                <a:latin typeface="Arial"/>
                <a:cs typeface="Arial"/>
              </a:rPr>
              <a:t>AD, Joseph </a:t>
            </a:r>
            <a:r>
              <a:rPr lang="fi-FI" sz="1400" dirty="0" smtClean="0">
                <a:latin typeface="Arial"/>
                <a:cs typeface="Arial"/>
              </a:rPr>
              <a:t>JV</a:t>
            </a:r>
            <a:r>
              <a:rPr lang="ta-IN" sz="1400" dirty="0" smtClean="0">
                <a:latin typeface="Arial"/>
                <a:cs typeface="Arial"/>
              </a:rPr>
              <a:t>. </a:t>
            </a:r>
            <a:r>
              <a:rPr lang="en-US" sz="1400" dirty="0" smtClean="0">
                <a:latin typeface="Arial"/>
                <a:cs typeface="Arial"/>
              </a:rPr>
              <a:t>Thoracic endometriosis: revisiting the association between clinical presentation and thoracic pathology based on </a:t>
            </a:r>
            <a:r>
              <a:rPr lang="en-US" sz="1400" dirty="0" err="1" smtClean="0">
                <a:latin typeface="Arial"/>
                <a:cs typeface="Arial"/>
              </a:rPr>
              <a:t>thoracoscopic</a:t>
            </a:r>
            <a:r>
              <a:rPr lang="en-US" sz="1400" dirty="0" smtClean="0">
                <a:latin typeface="Arial"/>
                <a:cs typeface="Arial"/>
              </a:rPr>
              <a:t> findings in 110 patients.</a:t>
            </a:r>
            <a:r>
              <a:rPr lang="ta-IN" sz="1400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Medicine </a:t>
            </a:r>
            <a:r>
              <a:rPr lang="en-US" sz="1400" dirty="0">
                <a:latin typeface="Arial"/>
                <a:cs typeface="Arial"/>
              </a:rPr>
              <a:t>(Baltimore). 2010;89(3):183.</a:t>
            </a:r>
            <a:endParaRPr lang="hr-HR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23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KLINIČKA SLIKA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a-IN" dirty="0" smtClean="0">
                <a:latin typeface="Arial"/>
                <a:cs typeface="Arial"/>
              </a:rPr>
              <a:t>KATAMENIJALNI PNEUMOTORAKS 70-73% </a:t>
            </a:r>
          </a:p>
          <a:p>
            <a:r>
              <a:rPr lang="ta-IN" dirty="0" smtClean="0">
                <a:latin typeface="Arial"/>
                <a:cs typeface="Arial"/>
              </a:rPr>
              <a:t>KATAMENIJALNI HEMOTORAKS 12-14%</a:t>
            </a:r>
          </a:p>
          <a:p>
            <a:r>
              <a:rPr lang="ta-IN" dirty="0" smtClean="0">
                <a:latin typeface="Arial"/>
                <a:cs typeface="Arial"/>
              </a:rPr>
              <a:t>KATAMENIJALNA HEMOPTIZA 7-12%</a:t>
            </a:r>
          </a:p>
          <a:p>
            <a:r>
              <a:rPr lang="ta-IN" dirty="0" smtClean="0">
                <a:latin typeface="Arial"/>
                <a:cs typeface="Arial"/>
              </a:rPr>
              <a:t>PLUĆNI NODULI 6%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00201"/>
            <a:ext cx="403860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SIMPTOMI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a-IN" dirty="0" smtClean="0">
                <a:latin typeface="Arial"/>
                <a:cs typeface="Arial"/>
              </a:rPr>
              <a:t>KATAMENIJALNI – 48h nakon početka menstruacije </a:t>
            </a:r>
          </a:p>
          <a:p>
            <a:r>
              <a:rPr lang="ta-IN" dirty="0" smtClean="0">
                <a:latin typeface="Arial"/>
                <a:cs typeface="Arial"/>
              </a:rPr>
              <a:t>BOL U PRSIŠTU</a:t>
            </a:r>
          </a:p>
          <a:p>
            <a:r>
              <a:rPr lang="ta-IN" dirty="0" smtClean="0">
                <a:latin typeface="Arial"/>
                <a:cs typeface="Arial"/>
              </a:rPr>
              <a:t>DISPNEJA</a:t>
            </a:r>
          </a:p>
          <a:p>
            <a:r>
              <a:rPr lang="ta-IN" dirty="0" smtClean="0">
                <a:latin typeface="Arial"/>
                <a:cs typeface="Arial"/>
              </a:rPr>
              <a:t>HEMATOTORAKS I PNEUMOTORAKS -najčešće unilateralni (desno krilo)</a:t>
            </a:r>
          </a:p>
          <a:p>
            <a:r>
              <a:rPr lang="ta-IN" dirty="0" smtClean="0">
                <a:latin typeface="Arial"/>
                <a:cs typeface="Arial"/>
              </a:rPr>
              <a:t>BOL U RAMENU ILI VRATU - endometrioza dijafragme</a:t>
            </a:r>
          </a:p>
          <a:p>
            <a:r>
              <a:rPr lang="ta-IN" dirty="0" smtClean="0">
                <a:latin typeface="Arial"/>
                <a:cs typeface="Arial"/>
              </a:rPr>
              <a:t>HEMOPTIZA - bronhalna ili parenhimalna endometrioza</a:t>
            </a:r>
          </a:p>
        </p:txBody>
      </p:sp>
    </p:spTree>
    <p:extLst>
      <p:ext uri="{BB962C8B-B14F-4D97-AF65-F5344CB8AC3E}">
        <p14:creationId xmlns:p14="http://schemas.microsoft.com/office/powerpoint/2010/main" val="40965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DIJAGNOZA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a-IN" dirty="0" smtClean="0">
                <a:latin typeface="Arial"/>
                <a:cs typeface="Arial"/>
              </a:rPr>
              <a:t>simptomi u vrijeme menstruacije</a:t>
            </a:r>
          </a:p>
          <a:p>
            <a:r>
              <a:rPr lang="ta-IN" dirty="0" smtClean="0">
                <a:latin typeface="Arial"/>
                <a:cs typeface="Arial"/>
              </a:rPr>
              <a:t>interval do postavljanja dijagnoze najčešće 8 mjeseci</a:t>
            </a:r>
          </a:p>
          <a:p>
            <a:r>
              <a:rPr lang="ta-IN" dirty="0" smtClean="0">
                <a:latin typeface="Arial"/>
                <a:cs typeface="Arial"/>
              </a:rPr>
              <a:t>CT prsišta za vrijeme menstruacije</a:t>
            </a:r>
          </a:p>
          <a:p>
            <a:r>
              <a:rPr lang="ta-IN" dirty="0" smtClean="0">
                <a:latin typeface="Arial"/>
                <a:cs typeface="Arial"/>
              </a:rPr>
              <a:t>bronhoskopija</a:t>
            </a:r>
          </a:p>
          <a:p>
            <a:r>
              <a:rPr lang="ta-IN" dirty="0" smtClean="0">
                <a:latin typeface="Arial"/>
                <a:cs typeface="Arial"/>
              </a:rPr>
              <a:t>Citologija - niska osjetljivost</a:t>
            </a:r>
          </a:p>
          <a:p>
            <a:r>
              <a:rPr lang="ta-IN" dirty="0" smtClean="0">
                <a:latin typeface="Arial"/>
                <a:cs typeface="Arial"/>
              </a:rPr>
              <a:t>biopsija parenhima</a:t>
            </a:r>
          </a:p>
        </p:txBody>
      </p:sp>
    </p:spTree>
    <p:extLst>
      <p:ext uri="{BB962C8B-B14F-4D97-AF65-F5344CB8AC3E}">
        <p14:creationId xmlns:p14="http://schemas.microsoft.com/office/powerpoint/2010/main" val="20041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LIJEČENJE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4824"/>
            <a:ext cx="8229600" cy="4525963"/>
          </a:xfrm>
        </p:spPr>
        <p:txBody>
          <a:bodyPr/>
          <a:lstStyle/>
          <a:p>
            <a:r>
              <a:rPr lang="ta-IN" dirty="0" smtClean="0">
                <a:latin typeface="Arial"/>
                <a:cs typeface="Arial"/>
              </a:rPr>
              <a:t>HORMONSKO LIJEČENJE</a:t>
            </a:r>
          </a:p>
          <a:p>
            <a:r>
              <a:rPr lang="ta-IN" dirty="0" smtClean="0">
                <a:latin typeface="Arial"/>
                <a:cs typeface="Arial"/>
              </a:rPr>
              <a:t>REKURIRAJUĆI SIMPTOMI -TORAKOSKOPIJA, TORAKOTOMIJA</a:t>
            </a:r>
          </a:p>
          <a:p>
            <a:r>
              <a:rPr lang="ta-IN" dirty="0" smtClean="0">
                <a:latin typeface="Arial"/>
                <a:cs typeface="Arial"/>
              </a:rPr>
              <a:t>RESEKCIJA PLUĆNOG PARENHIMA ILI DISTALNA BRONHOTOMIJA </a:t>
            </a:r>
          </a:p>
        </p:txBody>
      </p:sp>
    </p:spTree>
    <p:extLst>
      <p:ext uri="{BB962C8B-B14F-4D97-AF65-F5344CB8AC3E}">
        <p14:creationId xmlns:p14="http://schemas.microsoft.com/office/powerpoint/2010/main" val="41518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PRIKAZ SLUČAJA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a-IN" dirty="0" smtClean="0">
                <a:latin typeface="Arial"/>
                <a:cs typeface="Arial"/>
              </a:rPr>
              <a:t>22 godine</a:t>
            </a:r>
          </a:p>
          <a:p>
            <a:r>
              <a:rPr lang="ta-IN" dirty="0" smtClean="0">
                <a:latin typeface="Arial"/>
                <a:cs typeface="Arial"/>
              </a:rPr>
              <a:t>vaginalni porođaj prije 2 godine</a:t>
            </a:r>
          </a:p>
          <a:p>
            <a:r>
              <a:rPr lang="ta-IN" dirty="0" smtClean="0">
                <a:latin typeface="Arial"/>
                <a:cs typeface="Arial"/>
              </a:rPr>
              <a:t>unazad godinu dana osjećaj nelagode u području epiziotomije</a:t>
            </a:r>
          </a:p>
          <a:p>
            <a:r>
              <a:rPr lang="ta-IN" dirty="0" smtClean="0">
                <a:latin typeface="Arial"/>
                <a:cs typeface="Arial"/>
              </a:rPr>
              <a:t>bol za vrijeme defekacijie i menstruacije</a:t>
            </a:r>
            <a:endParaRPr lang="ta-IN" dirty="0">
              <a:latin typeface="Arial"/>
              <a:cs typeface="Arial"/>
            </a:endParaRPr>
          </a:p>
          <a:p>
            <a:r>
              <a:rPr lang="ta-IN" dirty="0" smtClean="0">
                <a:latin typeface="Arial"/>
                <a:cs typeface="Arial"/>
              </a:rPr>
              <a:t>palpira tumorsku tvorbu na mjestu ožiljka epiziotomije</a:t>
            </a:r>
          </a:p>
          <a:p>
            <a:endParaRPr lang="ta-IN" dirty="0" smtClean="0"/>
          </a:p>
        </p:txBody>
      </p:sp>
    </p:spTree>
    <p:extLst>
      <p:ext uri="{BB962C8B-B14F-4D97-AF65-F5344CB8AC3E}">
        <p14:creationId xmlns:p14="http://schemas.microsoft.com/office/powerpoint/2010/main" val="38902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a-IN" dirty="0" smtClean="0">
                <a:latin typeface="Arial"/>
                <a:cs typeface="Arial"/>
              </a:rPr>
              <a:t>palpacijski u ožiljku epiziotomije na stražnjoj komisuri čvor veličine nekoliko centimetara koji se rektalno ne pipa</a:t>
            </a:r>
          </a:p>
          <a:p>
            <a:r>
              <a:rPr lang="ta-IN" dirty="0" smtClean="0">
                <a:latin typeface="Arial"/>
                <a:cs typeface="Arial"/>
              </a:rPr>
              <a:t>ostali nalaz u zdjelištu uredan</a:t>
            </a:r>
            <a:endParaRPr lang="hr-H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15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DSC0398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222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584"/>
            <a:ext cx="8229600" cy="1766448"/>
          </a:xfrm>
        </p:spPr>
        <p:txBody>
          <a:bodyPr>
            <a:normAutofit fontScale="90000"/>
          </a:bodyPr>
          <a:lstStyle/>
          <a:p>
            <a:r>
              <a:rPr lang="ta-IN" sz="4000" dirty="0" smtClean="0"/>
              <a:t/>
            </a:r>
            <a:br>
              <a:rPr lang="ta-IN" sz="4000" dirty="0" smtClean="0"/>
            </a:br>
            <a:r>
              <a:rPr lang="ta-IN" sz="4000" dirty="0"/>
              <a:t/>
            </a:r>
            <a:br>
              <a:rPr lang="ta-IN" sz="4000" dirty="0"/>
            </a:br>
            <a:r>
              <a:rPr lang="ta-IN" sz="4000" dirty="0" smtClean="0"/>
              <a:t>UČESTALOST IZVANZDJELIČNE ENDOMETRIOZE</a:t>
            </a:r>
            <a:r>
              <a:rPr lang="ta-IN" dirty="0" smtClean="0"/>
              <a:t/>
            </a:r>
            <a:br>
              <a:rPr lang="ta-IN" dirty="0" smtClean="0"/>
            </a:br>
            <a:r>
              <a:rPr lang="ta-IN" dirty="0"/>
              <a:t/>
            </a:r>
            <a:br>
              <a:rPr lang="ta-IN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9358"/>
            <a:ext cx="8229600" cy="4525963"/>
          </a:xfrm>
        </p:spPr>
        <p:txBody>
          <a:bodyPr/>
          <a:lstStyle/>
          <a:p>
            <a:r>
              <a:rPr lang="ta-IN" dirty="0" smtClean="0">
                <a:latin typeface="Arial"/>
                <a:cs typeface="Arial"/>
              </a:rPr>
              <a:t>javlja se u 12 % slučajeva endometrioze ukupno</a:t>
            </a:r>
          </a:p>
          <a:p>
            <a:r>
              <a:rPr lang="ta-IN" dirty="0" smtClean="0">
                <a:latin typeface="Arial"/>
                <a:cs typeface="Arial"/>
              </a:rPr>
              <a:t>pojavnost bolesti korelira s udaljenošću od jajnika, maternice i zdjelice</a:t>
            </a:r>
            <a:endParaRPr lang="hr-H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21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DSC0399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874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DSC0399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80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906" y="317402"/>
            <a:ext cx="8229600" cy="1143000"/>
          </a:xfrm>
        </p:spPr>
        <p:txBody>
          <a:bodyPr>
            <a:normAutofit/>
          </a:bodyPr>
          <a:lstStyle/>
          <a:p>
            <a:r>
              <a:rPr lang="ta-IN" sz="3200" dirty="0" smtClean="0"/>
              <a:t>NAJUČESTALIJA SIJELA ENDOMETRIOZE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692" y="1502412"/>
            <a:ext cx="3785014" cy="4525963"/>
          </a:xfrm>
        </p:spPr>
        <p:txBody>
          <a:bodyPr/>
          <a:lstStyle/>
          <a:p>
            <a:endParaRPr lang="ta-IN" sz="2400" dirty="0" smtClean="0"/>
          </a:p>
          <a:p>
            <a:r>
              <a:rPr lang="ta-IN" sz="2400" dirty="0" smtClean="0">
                <a:latin typeface="Arial"/>
                <a:cs typeface="Arial"/>
              </a:rPr>
              <a:t>jajnik</a:t>
            </a:r>
            <a:endParaRPr lang="ta-IN" sz="2400" dirty="0">
              <a:latin typeface="Arial"/>
              <a:cs typeface="Arial"/>
            </a:endParaRPr>
          </a:p>
          <a:p>
            <a:r>
              <a:rPr lang="ta-IN" sz="2400" dirty="0" smtClean="0">
                <a:latin typeface="Arial"/>
                <a:cs typeface="Arial"/>
              </a:rPr>
              <a:t>prednji i stražnji "cul de sac"</a:t>
            </a:r>
          </a:p>
          <a:p>
            <a:r>
              <a:rPr lang="ta-IN" sz="2400" dirty="0" smtClean="0">
                <a:latin typeface="Arial"/>
                <a:cs typeface="Arial"/>
              </a:rPr>
              <a:t>široke sveze</a:t>
            </a:r>
          </a:p>
          <a:p>
            <a:r>
              <a:rPr lang="ta-IN" sz="2400" dirty="0" smtClean="0">
                <a:latin typeface="Arial"/>
                <a:cs typeface="Arial"/>
              </a:rPr>
              <a:t>sakrouterini ligamenti</a:t>
            </a:r>
          </a:p>
          <a:p>
            <a:r>
              <a:rPr lang="ta-IN" sz="2400" dirty="0" smtClean="0">
                <a:latin typeface="Arial"/>
                <a:cs typeface="Arial"/>
              </a:rPr>
              <a:t>uterus</a:t>
            </a:r>
          </a:p>
          <a:p>
            <a:r>
              <a:rPr lang="ta-IN" sz="2400" dirty="0" smtClean="0">
                <a:latin typeface="Arial"/>
                <a:cs typeface="Arial"/>
              </a:rPr>
              <a:t>jajovodi</a:t>
            </a:r>
            <a:endParaRPr lang="ta-IN" sz="2400" dirty="0">
              <a:latin typeface="Arial"/>
              <a:cs typeface="Arial"/>
            </a:endParaRPr>
          </a:p>
          <a:p>
            <a:endParaRPr lang="ta-IN" sz="2400" dirty="0" smtClean="0"/>
          </a:p>
          <a:p>
            <a:pPr marL="0" indent="0">
              <a:buNone/>
            </a:pPr>
            <a:endParaRPr lang="ta-IN" dirty="0" smtClean="0"/>
          </a:p>
          <a:p>
            <a:endParaRPr lang="ta-IN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19625" y="1509376"/>
            <a:ext cx="37850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a-IN" sz="2400" dirty="0" smtClean="0"/>
          </a:p>
          <a:p>
            <a:r>
              <a:rPr lang="ta-IN" sz="2400" dirty="0" smtClean="0">
                <a:latin typeface="Arial"/>
                <a:cs typeface="Arial"/>
              </a:rPr>
              <a:t>sigma</a:t>
            </a:r>
          </a:p>
          <a:p>
            <a:r>
              <a:rPr lang="ta-IN" sz="2400" dirty="0" smtClean="0">
                <a:latin typeface="Arial"/>
                <a:cs typeface="Arial"/>
              </a:rPr>
              <a:t>apendiks</a:t>
            </a:r>
          </a:p>
          <a:p>
            <a:pPr marL="0" indent="0">
              <a:buFont typeface="Arial"/>
              <a:buNone/>
            </a:pPr>
            <a:endParaRPr lang="ta-IN" dirty="0" smtClean="0"/>
          </a:p>
          <a:p>
            <a:endParaRPr lang="ta-IN" dirty="0" smtClean="0"/>
          </a:p>
        </p:txBody>
      </p:sp>
    </p:spTree>
    <p:extLst>
      <p:ext uri="{BB962C8B-B14F-4D97-AF65-F5344CB8AC3E}">
        <p14:creationId xmlns:p14="http://schemas.microsoft.com/office/powerpoint/2010/main" val="30427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906" y="317402"/>
            <a:ext cx="8229600" cy="1143000"/>
          </a:xfrm>
        </p:spPr>
        <p:txBody>
          <a:bodyPr>
            <a:normAutofit/>
          </a:bodyPr>
          <a:lstStyle/>
          <a:p>
            <a:r>
              <a:rPr lang="ta-IN" sz="3200" dirty="0" smtClean="0"/>
              <a:t>RJEĐA SIJELA ENDOMETRIOZE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692" y="1502412"/>
            <a:ext cx="3785014" cy="4525963"/>
          </a:xfrm>
        </p:spPr>
        <p:txBody>
          <a:bodyPr/>
          <a:lstStyle/>
          <a:p>
            <a:endParaRPr lang="ta-IN" sz="2400" dirty="0" smtClean="0"/>
          </a:p>
          <a:p>
            <a:r>
              <a:rPr lang="ta-IN" sz="2400" dirty="0" smtClean="0">
                <a:latin typeface="Arial"/>
                <a:cs typeface="Arial"/>
              </a:rPr>
              <a:t>rodnica</a:t>
            </a:r>
          </a:p>
          <a:p>
            <a:r>
              <a:rPr lang="ta-IN" sz="2400" dirty="0" smtClean="0">
                <a:latin typeface="Arial"/>
                <a:cs typeface="Arial"/>
              </a:rPr>
              <a:t>cerviks</a:t>
            </a:r>
          </a:p>
          <a:p>
            <a:r>
              <a:rPr lang="ta-IN" sz="2400" dirty="0" smtClean="0">
                <a:latin typeface="Arial"/>
                <a:cs typeface="Arial"/>
              </a:rPr>
              <a:t>rektovaginalni septum</a:t>
            </a:r>
          </a:p>
          <a:p>
            <a:r>
              <a:rPr lang="ta-IN" sz="2400" dirty="0" smtClean="0">
                <a:latin typeface="Arial"/>
                <a:cs typeface="Arial"/>
              </a:rPr>
              <a:t>cekum</a:t>
            </a:r>
          </a:p>
          <a:p>
            <a:r>
              <a:rPr lang="ta-IN" sz="2400" dirty="0" smtClean="0">
                <a:latin typeface="Arial"/>
                <a:cs typeface="Arial"/>
              </a:rPr>
              <a:t>ileum</a:t>
            </a:r>
          </a:p>
          <a:p>
            <a:endParaRPr lang="ta-IN" sz="2400" dirty="0" smtClean="0"/>
          </a:p>
          <a:p>
            <a:pPr marL="0" indent="0">
              <a:buNone/>
            </a:pPr>
            <a:endParaRPr lang="ta-IN" dirty="0" smtClean="0"/>
          </a:p>
          <a:p>
            <a:endParaRPr lang="ta-IN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19625" y="1509376"/>
            <a:ext cx="37850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a-IN" sz="2400" dirty="0" smtClean="0"/>
          </a:p>
          <a:p>
            <a:r>
              <a:rPr lang="ta-IN" sz="2400" dirty="0" smtClean="0">
                <a:latin typeface="Arial"/>
                <a:cs typeface="Arial"/>
              </a:rPr>
              <a:t>ingvinalni kanal</a:t>
            </a:r>
          </a:p>
          <a:p>
            <a:r>
              <a:rPr lang="ta-IN" sz="2400" dirty="0" smtClean="0">
                <a:latin typeface="Arial"/>
                <a:cs typeface="Arial"/>
              </a:rPr>
              <a:t>abdominalni ožiljci</a:t>
            </a:r>
          </a:p>
          <a:p>
            <a:r>
              <a:rPr lang="ta-IN" sz="2400" dirty="0" smtClean="0">
                <a:latin typeface="Arial"/>
                <a:cs typeface="Arial"/>
              </a:rPr>
              <a:t>epiziotomija</a:t>
            </a:r>
          </a:p>
          <a:p>
            <a:r>
              <a:rPr lang="ta-IN" sz="2400" dirty="0" smtClean="0">
                <a:latin typeface="Arial"/>
                <a:cs typeface="Arial"/>
              </a:rPr>
              <a:t>mokraćni mjehur</a:t>
            </a:r>
          </a:p>
          <a:p>
            <a:r>
              <a:rPr lang="ta-IN" sz="2400" dirty="0" smtClean="0">
                <a:latin typeface="Arial"/>
                <a:cs typeface="Arial"/>
              </a:rPr>
              <a:t>ureteri</a:t>
            </a:r>
          </a:p>
          <a:p>
            <a:r>
              <a:rPr lang="ta-IN" sz="2400" dirty="0" smtClean="0">
                <a:latin typeface="Arial"/>
                <a:cs typeface="Arial"/>
              </a:rPr>
              <a:t>pupak</a:t>
            </a:r>
          </a:p>
          <a:p>
            <a:pPr marL="0" indent="0">
              <a:buFont typeface="Arial"/>
              <a:buNone/>
            </a:pPr>
            <a:endParaRPr lang="ta-IN" dirty="0" smtClean="0"/>
          </a:p>
          <a:p>
            <a:endParaRPr lang="ta-IN" dirty="0" smtClean="0"/>
          </a:p>
        </p:txBody>
      </p:sp>
    </p:spTree>
    <p:extLst>
      <p:ext uri="{BB962C8B-B14F-4D97-AF65-F5344CB8AC3E}">
        <p14:creationId xmlns:p14="http://schemas.microsoft.com/office/powerpoint/2010/main" val="9132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906" y="317402"/>
            <a:ext cx="8229600" cy="1143000"/>
          </a:xfrm>
        </p:spPr>
        <p:txBody>
          <a:bodyPr>
            <a:normAutofit/>
          </a:bodyPr>
          <a:lstStyle/>
          <a:p>
            <a:r>
              <a:rPr lang="ta-IN" sz="3200" dirty="0" smtClean="0"/>
              <a:t>RIJETKA SIJELA ENDOMETRIOZE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692" y="1502412"/>
            <a:ext cx="3785014" cy="4525963"/>
          </a:xfrm>
        </p:spPr>
        <p:txBody>
          <a:bodyPr/>
          <a:lstStyle/>
          <a:p>
            <a:endParaRPr lang="ta-IN" sz="2400" dirty="0" smtClean="0"/>
          </a:p>
          <a:p>
            <a:r>
              <a:rPr lang="ta-IN" sz="2400" dirty="0" smtClean="0">
                <a:latin typeface="Arial"/>
                <a:cs typeface="Arial"/>
              </a:rPr>
              <a:t>dojka</a:t>
            </a:r>
          </a:p>
          <a:p>
            <a:r>
              <a:rPr lang="ta-IN" sz="2400" dirty="0" smtClean="0">
                <a:latin typeface="Arial"/>
                <a:cs typeface="Arial"/>
              </a:rPr>
              <a:t>gušterača </a:t>
            </a:r>
          </a:p>
          <a:p>
            <a:r>
              <a:rPr lang="ta-IN" sz="2400" dirty="0" smtClean="0">
                <a:latin typeface="Arial"/>
                <a:cs typeface="Arial"/>
              </a:rPr>
              <a:t>jetra</a:t>
            </a:r>
          </a:p>
          <a:p>
            <a:r>
              <a:rPr lang="ta-IN" sz="2400" dirty="0" smtClean="0">
                <a:latin typeface="Arial"/>
                <a:cs typeface="Arial"/>
              </a:rPr>
              <a:t>bubreg</a:t>
            </a:r>
          </a:p>
          <a:p>
            <a:r>
              <a:rPr lang="ta-IN" sz="2400" dirty="0" smtClean="0">
                <a:latin typeface="Arial"/>
                <a:cs typeface="Arial"/>
              </a:rPr>
              <a:t>mokraćna cijev</a:t>
            </a:r>
          </a:p>
          <a:p>
            <a:r>
              <a:rPr lang="ta-IN" sz="2400" dirty="0" smtClean="0">
                <a:latin typeface="Arial"/>
                <a:cs typeface="Arial"/>
              </a:rPr>
              <a:t>ekstremiteti</a:t>
            </a:r>
          </a:p>
          <a:p>
            <a:pPr marL="0" indent="0">
              <a:buNone/>
            </a:pPr>
            <a:endParaRPr lang="ta-IN" dirty="0" smtClean="0"/>
          </a:p>
          <a:p>
            <a:endParaRPr lang="ta-IN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19625" y="1509376"/>
            <a:ext cx="37850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a-IN" sz="2400" dirty="0" smtClean="0"/>
          </a:p>
          <a:p>
            <a:r>
              <a:rPr lang="ta-IN" sz="2400" dirty="0" smtClean="0">
                <a:latin typeface="Arial"/>
                <a:cs typeface="Arial"/>
              </a:rPr>
              <a:t>kralješci</a:t>
            </a:r>
          </a:p>
          <a:p>
            <a:r>
              <a:rPr lang="ta-IN" sz="2400" dirty="0" smtClean="0">
                <a:latin typeface="Arial"/>
                <a:cs typeface="Arial"/>
              </a:rPr>
              <a:t>kosti</a:t>
            </a:r>
          </a:p>
          <a:p>
            <a:r>
              <a:rPr lang="ta-IN" sz="2400" dirty="0" smtClean="0">
                <a:latin typeface="Arial"/>
                <a:cs typeface="Arial"/>
              </a:rPr>
              <a:t>periferni živci</a:t>
            </a:r>
          </a:p>
          <a:p>
            <a:r>
              <a:rPr lang="ta-IN" sz="2400" dirty="0" smtClean="0">
                <a:latin typeface="Arial"/>
                <a:cs typeface="Arial"/>
              </a:rPr>
              <a:t>pluća</a:t>
            </a:r>
          </a:p>
          <a:p>
            <a:r>
              <a:rPr lang="ta-IN" sz="2400" dirty="0" smtClean="0">
                <a:latin typeface="Arial"/>
                <a:cs typeface="Arial"/>
              </a:rPr>
              <a:t>slezena</a:t>
            </a:r>
          </a:p>
          <a:p>
            <a:r>
              <a:rPr lang="ta-IN" sz="2400" dirty="0" smtClean="0">
                <a:latin typeface="Arial"/>
                <a:cs typeface="Arial"/>
              </a:rPr>
              <a:t>dijafragma</a:t>
            </a:r>
          </a:p>
          <a:p>
            <a:pPr marL="0" indent="0">
              <a:buFont typeface="Arial"/>
              <a:buNone/>
            </a:pPr>
            <a:endParaRPr lang="ta-IN" dirty="0" smtClean="0"/>
          </a:p>
          <a:p>
            <a:endParaRPr lang="ta-IN" dirty="0" smtClean="0"/>
          </a:p>
        </p:txBody>
      </p:sp>
    </p:spTree>
    <p:extLst>
      <p:ext uri="{BB962C8B-B14F-4D97-AF65-F5344CB8AC3E}">
        <p14:creationId xmlns:p14="http://schemas.microsoft.com/office/powerpoint/2010/main" val="208600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6"/>
            <a:ext cx="8229600" cy="4525963"/>
          </a:xfrm>
        </p:spPr>
        <p:txBody>
          <a:bodyPr/>
          <a:lstStyle/>
          <a:p>
            <a:r>
              <a:rPr lang="ta-IN" sz="2000" dirty="0" smtClean="0">
                <a:latin typeface="Arial"/>
                <a:cs typeface="Arial"/>
              </a:rPr>
              <a:t>prisustvo ektopičnog endometralnog tkiva koje odgovara na hormonsku stimulaciju</a:t>
            </a:r>
          </a:p>
          <a:p>
            <a:r>
              <a:rPr lang="ta-IN" sz="2000" dirty="0" smtClean="0">
                <a:latin typeface="Arial"/>
                <a:cs typeface="Arial"/>
              </a:rPr>
              <a:t>8 do15 % slučajeva žena koje menstruiraju</a:t>
            </a:r>
          </a:p>
          <a:p>
            <a:r>
              <a:rPr lang="ta-IN" sz="2000" dirty="0" smtClean="0">
                <a:latin typeface="Arial"/>
                <a:cs typeface="Arial"/>
              </a:rPr>
              <a:t>većinom se javljaju ginekologu</a:t>
            </a:r>
          </a:p>
          <a:p>
            <a:r>
              <a:rPr lang="ta-IN" sz="2000" dirty="0" smtClean="0">
                <a:latin typeface="Arial"/>
                <a:cs typeface="Arial"/>
              </a:rPr>
              <a:t>kirugu se javljaju slučajevi izvanzdjelične i kožne endometrioze</a:t>
            </a:r>
          </a:p>
          <a:p>
            <a:r>
              <a:rPr lang="ta-IN" sz="2000" dirty="0" smtClean="0">
                <a:latin typeface="Arial"/>
                <a:cs typeface="Arial"/>
              </a:rPr>
              <a:t>slučajevi kožne endometrioze većinom su povezani s ožiljcima ili mjestima incizije prethodnih zahvata</a:t>
            </a:r>
          </a:p>
          <a:p>
            <a:r>
              <a:rPr lang="ta-IN" sz="2000" dirty="0" smtClean="0">
                <a:latin typeface="Arial"/>
                <a:cs typeface="Arial"/>
              </a:rPr>
              <a:t>toraks i umbilikalna hernija spadaju u mjesta rijetke pojavnosti endometrioze i predstavljaju dijagnostički problem</a:t>
            </a:r>
            <a:endParaRPr lang="ta-IN" dirty="0" smtClean="0">
              <a:latin typeface="Arial"/>
              <a:cs typeface="Arial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46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a-IN" sz="3600" dirty="0" smtClean="0"/>
              <a:t>CRIJEVNA I REKTOVAGINALNA ENDOMETRIOZA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a-IN" sz="2000" dirty="0" smtClean="0">
                <a:latin typeface="Arial"/>
                <a:cs typeface="Arial"/>
              </a:rPr>
              <a:t>u 5-12% žena s endometriozom</a:t>
            </a:r>
          </a:p>
          <a:p>
            <a:r>
              <a:rPr lang="ta-IN" sz="2000" dirty="0" smtClean="0">
                <a:latin typeface="Arial"/>
                <a:cs typeface="Arial"/>
              </a:rPr>
              <a:t>rektovaginalni septum i rektosigmoidni kolon najčešća mjesta</a:t>
            </a:r>
          </a:p>
          <a:p>
            <a:r>
              <a:rPr lang="ta-IN" sz="2000" dirty="0" smtClean="0">
                <a:latin typeface="Arial"/>
                <a:cs typeface="Arial"/>
              </a:rPr>
              <a:t>najčešće udružena s ostalim češćim sijelima endometrioze</a:t>
            </a:r>
            <a:endParaRPr lang="hr-HR" sz="2000" dirty="0"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457200" y="4648835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Weed </a:t>
            </a:r>
            <a:r>
              <a:rPr lang="en-US" sz="1400" dirty="0"/>
              <a:t>JC, Ray </a:t>
            </a:r>
            <a:r>
              <a:rPr lang="en-US" sz="1400" dirty="0" smtClean="0"/>
              <a:t>JE</a:t>
            </a:r>
            <a:r>
              <a:rPr lang="ta-IN" sz="1400" dirty="0" smtClean="0"/>
              <a:t>. </a:t>
            </a:r>
            <a:r>
              <a:rPr lang="en-US" sz="1400" dirty="0" smtClean="0"/>
              <a:t>Endometriosis </a:t>
            </a:r>
            <a:r>
              <a:rPr lang="en-US" sz="1400" dirty="0"/>
              <a:t>of the </a:t>
            </a:r>
            <a:r>
              <a:rPr lang="en-US" sz="1400" dirty="0" smtClean="0"/>
              <a:t>bowel.</a:t>
            </a:r>
            <a:r>
              <a:rPr lang="ta-IN" sz="1400" dirty="0" smtClean="0"/>
              <a:t> </a:t>
            </a:r>
            <a:r>
              <a:rPr lang="it-IT" sz="1400" dirty="0" err="1" smtClean="0"/>
              <a:t>Obstet</a:t>
            </a:r>
            <a:r>
              <a:rPr lang="it-IT" sz="1400" dirty="0" smtClean="0"/>
              <a:t> </a:t>
            </a:r>
            <a:r>
              <a:rPr lang="it-IT" sz="1400" dirty="0" err="1"/>
              <a:t>Gynecol</a:t>
            </a:r>
            <a:r>
              <a:rPr lang="it-IT" sz="1400" dirty="0"/>
              <a:t>. 1987;69(5):727.</a:t>
            </a:r>
            <a:endParaRPr lang="hr-HR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00200"/>
            <a:ext cx="4299168" cy="471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NAJČEŠĆA SIJELA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853" y="1417638"/>
            <a:ext cx="8229600" cy="4525963"/>
          </a:xfrm>
        </p:spPr>
        <p:txBody>
          <a:bodyPr/>
          <a:lstStyle/>
          <a:p>
            <a:pPr lvl="0"/>
            <a:r>
              <a:rPr lang="hr-HR" sz="2400" dirty="0" smtClean="0">
                <a:latin typeface="Arial"/>
                <a:cs typeface="Arial"/>
              </a:rPr>
              <a:t>Re</a:t>
            </a:r>
            <a:r>
              <a:rPr lang="ta-IN" sz="2400" dirty="0" smtClean="0">
                <a:latin typeface="Arial"/>
                <a:cs typeface="Arial"/>
              </a:rPr>
              <a:t>k</a:t>
            </a:r>
            <a:r>
              <a:rPr lang="hr-HR" sz="2400" dirty="0" smtClean="0">
                <a:latin typeface="Arial"/>
                <a:cs typeface="Arial"/>
              </a:rPr>
              <a:t>tum </a:t>
            </a:r>
            <a:r>
              <a:rPr lang="hr-HR" sz="2400" dirty="0">
                <a:latin typeface="Arial"/>
                <a:cs typeface="Arial"/>
              </a:rPr>
              <a:t>(</a:t>
            </a:r>
            <a:r>
              <a:rPr lang="hr-HR" sz="2400" dirty="0" smtClean="0">
                <a:latin typeface="Arial"/>
                <a:cs typeface="Arial"/>
              </a:rPr>
              <a:t>13</a:t>
            </a:r>
            <a:r>
              <a:rPr lang="ta-IN" sz="2400" dirty="0" smtClean="0">
                <a:latin typeface="Arial"/>
                <a:cs typeface="Arial"/>
              </a:rPr>
              <a:t>-</a:t>
            </a:r>
            <a:r>
              <a:rPr lang="hr-HR" sz="2400" dirty="0" smtClean="0">
                <a:latin typeface="Arial"/>
                <a:cs typeface="Arial"/>
              </a:rPr>
              <a:t>53</a:t>
            </a:r>
            <a:r>
              <a:rPr lang="ta-IN" sz="2400" dirty="0" smtClean="0">
                <a:latin typeface="Arial"/>
                <a:cs typeface="Arial"/>
              </a:rPr>
              <a:t>%</a:t>
            </a:r>
            <a:r>
              <a:rPr lang="hr-HR" sz="2400" dirty="0" smtClean="0">
                <a:latin typeface="Arial"/>
                <a:cs typeface="Arial"/>
              </a:rPr>
              <a:t>)</a:t>
            </a:r>
            <a:endParaRPr lang="en-US" sz="2400" dirty="0">
              <a:latin typeface="Arial"/>
              <a:cs typeface="Arial"/>
            </a:endParaRPr>
          </a:p>
          <a:p>
            <a:pPr lvl="0"/>
            <a:r>
              <a:rPr lang="hr-HR" sz="2400" dirty="0" smtClean="0">
                <a:latin typeface="Arial"/>
                <a:cs typeface="Arial"/>
              </a:rPr>
              <a:t>Sigmoid</a:t>
            </a:r>
            <a:r>
              <a:rPr lang="ta-IN" sz="2400" dirty="0" smtClean="0">
                <a:latin typeface="Arial"/>
                <a:cs typeface="Arial"/>
              </a:rPr>
              <a:t>ni</a:t>
            </a:r>
            <a:r>
              <a:rPr lang="hr-HR" sz="2400" dirty="0" smtClean="0">
                <a:latin typeface="Arial"/>
                <a:cs typeface="Arial"/>
              </a:rPr>
              <a:t> </a:t>
            </a:r>
            <a:r>
              <a:rPr lang="ta-IN" sz="2400" dirty="0" smtClean="0">
                <a:latin typeface="Arial"/>
                <a:cs typeface="Arial"/>
              </a:rPr>
              <a:t>k</a:t>
            </a:r>
            <a:r>
              <a:rPr lang="hr-HR" sz="2400" dirty="0" smtClean="0">
                <a:latin typeface="Arial"/>
                <a:cs typeface="Arial"/>
              </a:rPr>
              <a:t>olon </a:t>
            </a:r>
            <a:r>
              <a:rPr lang="hr-HR" sz="2400" dirty="0">
                <a:latin typeface="Arial"/>
                <a:cs typeface="Arial"/>
              </a:rPr>
              <a:t>(</a:t>
            </a:r>
            <a:r>
              <a:rPr lang="hr-HR" sz="2400" dirty="0" smtClean="0">
                <a:latin typeface="Arial"/>
                <a:cs typeface="Arial"/>
              </a:rPr>
              <a:t>18</a:t>
            </a:r>
            <a:r>
              <a:rPr lang="ta-IN" sz="2400" dirty="0" smtClean="0">
                <a:latin typeface="Arial"/>
                <a:cs typeface="Arial"/>
              </a:rPr>
              <a:t>-</a:t>
            </a:r>
            <a:r>
              <a:rPr lang="hr-HR" sz="2400" dirty="0" smtClean="0">
                <a:latin typeface="Arial"/>
                <a:cs typeface="Arial"/>
              </a:rPr>
              <a:t>47</a:t>
            </a:r>
            <a:r>
              <a:rPr lang="ta-IN" sz="2400" dirty="0" smtClean="0">
                <a:latin typeface="Arial"/>
                <a:cs typeface="Arial"/>
              </a:rPr>
              <a:t>%</a:t>
            </a:r>
            <a:r>
              <a:rPr lang="hr-HR" sz="2400" dirty="0" smtClean="0">
                <a:latin typeface="Arial"/>
                <a:cs typeface="Arial"/>
              </a:rPr>
              <a:t>)</a:t>
            </a:r>
            <a:endParaRPr lang="en-US" sz="2400" dirty="0">
              <a:latin typeface="Arial"/>
              <a:cs typeface="Arial"/>
            </a:endParaRPr>
          </a:p>
          <a:p>
            <a:pPr lvl="0"/>
            <a:r>
              <a:rPr lang="hr-HR" sz="2400" dirty="0">
                <a:latin typeface="Arial"/>
                <a:cs typeface="Arial"/>
              </a:rPr>
              <a:t>Ileum</a:t>
            </a:r>
            <a:r>
              <a:rPr lang="hr-HR" sz="2400" dirty="0" smtClean="0">
                <a:latin typeface="Arial"/>
                <a:cs typeface="Arial"/>
              </a:rPr>
              <a:t> </a:t>
            </a:r>
            <a:r>
              <a:rPr lang="ta-IN" sz="2400" dirty="0" smtClean="0">
                <a:latin typeface="Arial"/>
                <a:cs typeface="Arial"/>
              </a:rPr>
              <a:t>ili jejunum</a:t>
            </a:r>
            <a:r>
              <a:rPr lang="hr-HR" sz="2400" dirty="0" smtClean="0">
                <a:latin typeface="Arial"/>
                <a:cs typeface="Arial"/>
              </a:rPr>
              <a:t> </a:t>
            </a:r>
            <a:r>
              <a:rPr lang="hr-HR" sz="2400" dirty="0">
                <a:latin typeface="Arial"/>
                <a:cs typeface="Arial"/>
              </a:rPr>
              <a:t>(</a:t>
            </a:r>
            <a:r>
              <a:rPr lang="hr-HR" sz="2400" dirty="0" smtClean="0">
                <a:latin typeface="Arial"/>
                <a:cs typeface="Arial"/>
              </a:rPr>
              <a:t>2</a:t>
            </a:r>
            <a:r>
              <a:rPr lang="ta-IN" sz="2400" dirty="0" smtClean="0">
                <a:latin typeface="Arial"/>
                <a:cs typeface="Arial"/>
              </a:rPr>
              <a:t>-</a:t>
            </a:r>
            <a:r>
              <a:rPr lang="hr-HR" sz="2400" dirty="0" smtClean="0">
                <a:latin typeface="Arial"/>
                <a:cs typeface="Arial"/>
              </a:rPr>
              <a:t>5</a:t>
            </a:r>
            <a:r>
              <a:rPr lang="ta-IN" sz="2400" dirty="0" smtClean="0">
                <a:latin typeface="Arial"/>
                <a:cs typeface="Arial"/>
              </a:rPr>
              <a:t>%</a:t>
            </a:r>
            <a:r>
              <a:rPr lang="hr-HR" sz="2400" dirty="0" smtClean="0">
                <a:latin typeface="Arial"/>
                <a:cs typeface="Arial"/>
              </a:rPr>
              <a:t>)</a:t>
            </a:r>
            <a:endParaRPr lang="en-US" sz="2400" dirty="0" smtClean="0">
              <a:latin typeface="Arial"/>
              <a:cs typeface="Arial"/>
            </a:endParaRPr>
          </a:p>
          <a:p>
            <a:pPr lvl="0"/>
            <a:r>
              <a:rPr lang="ta-IN" sz="2400" dirty="0" smtClean="0">
                <a:latin typeface="Arial"/>
                <a:cs typeface="Arial"/>
              </a:rPr>
              <a:t>Slijepo crijevo</a:t>
            </a:r>
            <a:r>
              <a:rPr lang="hr-HR" sz="2400" dirty="0" smtClean="0">
                <a:latin typeface="Arial"/>
                <a:cs typeface="Arial"/>
              </a:rPr>
              <a:t> </a:t>
            </a:r>
            <a:r>
              <a:rPr lang="hr-HR" sz="2400" dirty="0">
                <a:latin typeface="Arial"/>
                <a:cs typeface="Arial"/>
              </a:rPr>
              <a:t>(</a:t>
            </a:r>
            <a:r>
              <a:rPr lang="hr-HR" sz="2400" dirty="0" smtClean="0">
                <a:latin typeface="Arial"/>
                <a:cs typeface="Arial"/>
              </a:rPr>
              <a:t>3</a:t>
            </a:r>
            <a:r>
              <a:rPr lang="ta-IN" sz="2400" dirty="0" smtClean="0">
                <a:latin typeface="Arial"/>
                <a:cs typeface="Arial"/>
              </a:rPr>
              <a:t>-</a:t>
            </a:r>
            <a:r>
              <a:rPr lang="hr-HR" sz="2400" dirty="0" smtClean="0">
                <a:latin typeface="Arial"/>
                <a:cs typeface="Arial"/>
              </a:rPr>
              <a:t>18</a:t>
            </a:r>
            <a:r>
              <a:rPr lang="ta-IN" sz="2400" dirty="0" smtClean="0">
                <a:latin typeface="Arial"/>
                <a:cs typeface="Arial"/>
              </a:rPr>
              <a:t>%</a:t>
            </a:r>
            <a:r>
              <a:rPr lang="hr-HR" sz="2400" dirty="0" smtClean="0">
                <a:latin typeface="Arial"/>
                <a:cs typeface="Arial"/>
              </a:rPr>
              <a:t>)</a:t>
            </a:r>
            <a:endParaRPr lang="ta-IN" sz="2400" dirty="0">
              <a:latin typeface="Arial"/>
              <a:cs typeface="Arial"/>
            </a:endParaRPr>
          </a:p>
          <a:p>
            <a:pPr lvl="0"/>
            <a:r>
              <a:rPr lang="ta-IN" sz="2400" dirty="0" smtClean="0">
                <a:latin typeface="Arial"/>
                <a:cs typeface="Arial"/>
              </a:rPr>
              <a:t>učestale multiple lezije na nekoliko crijevnih segmenata</a:t>
            </a:r>
          </a:p>
          <a:p>
            <a:pPr lvl="0"/>
            <a:r>
              <a:rPr lang="ta-IN" sz="2400" dirty="0" smtClean="0">
                <a:latin typeface="Arial"/>
                <a:cs typeface="Arial"/>
              </a:rPr>
              <a:t>u 6,5% slučajeva duboka crijevna endometrioza bez drugih sijela bolesti</a:t>
            </a:r>
            <a:endParaRPr lang="en-US" sz="2400" dirty="0">
              <a:latin typeface="Arial"/>
              <a:cs typeface="Arial"/>
            </a:endParaRPr>
          </a:p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869853" y="5222058"/>
            <a:ext cx="78169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 smtClean="0"/>
              <a:t>Somigliana</a:t>
            </a:r>
            <a:r>
              <a:rPr lang="it-IT" sz="1400" dirty="0" smtClean="0"/>
              <a:t> </a:t>
            </a:r>
            <a:r>
              <a:rPr lang="it-IT" sz="1400" dirty="0"/>
              <a:t>E, Infantino M, </a:t>
            </a:r>
            <a:r>
              <a:rPr lang="it-IT" sz="1400" dirty="0" err="1"/>
              <a:t>Candiani</a:t>
            </a:r>
            <a:r>
              <a:rPr lang="it-IT" sz="1400" dirty="0"/>
              <a:t> M, Vignali M, Chiodini A, Busacca M, </a:t>
            </a:r>
            <a:r>
              <a:rPr lang="it-IT" sz="1400" dirty="0" err="1"/>
              <a:t>Vignali</a:t>
            </a:r>
            <a:r>
              <a:rPr lang="it-IT" sz="1400" dirty="0"/>
              <a:t> </a:t>
            </a:r>
            <a:r>
              <a:rPr lang="it-IT" sz="1400" dirty="0" err="1" smtClean="0"/>
              <a:t>M</a:t>
            </a:r>
            <a:r>
              <a:rPr lang="ta-IN" sz="1400" dirty="0" smtClean="0"/>
              <a:t>. </a:t>
            </a:r>
            <a:r>
              <a:rPr lang="en-US" sz="1400" dirty="0" smtClean="0"/>
              <a:t>Association rate between deep peritoneal endometriosis and other forms of the disease: </a:t>
            </a:r>
            <a:r>
              <a:rPr lang="en-US" sz="1400" dirty="0" err="1" smtClean="0"/>
              <a:t>pathogenetic</a:t>
            </a:r>
            <a:r>
              <a:rPr lang="en-US" sz="1400" dirty="0" smtClean="0"/>
              <a:t> implications.</a:t>
            </a:r>
            <a:r>
              <a:rPr lang="ta-IN" sz="1400" dirty="0" smtClean="0"/>
              <a:t> </a:t>
            </a:r>
            <a:r>
              <a:rPr lang="de-DE" sz="1400" dirty="0" err="1" smtClean="0"/>
              <a:t>Hum</a:t>
            </a:r>
            <a:r>
              <a:rPr lang="de-DE" sz="1400" dirty="0" smtClean="0"/>
              <a:t> </a:t>
            </a:r>
            <a:r>
              <a:rPr lang="de-DE" sz="1400" dirty="0" err="1"/>
              <a:t>Reprod</a:t>
            </a:r>
            <a:r>
              <a:rPr lang="de-DE" sz="1400" dirty="0"/>
              <a:t>. 2004;19(1):168.</a:t>
            </a:r>
          </a:p>
        </p:txBody>
      </p:sp>
    </p:spTree>
    <p:extLst>
      <p:ext uri="{BB962C8B-B14F-4D97-AF65-F5344CB8AC3E}">
        <p14:creationId xmlns:p14="http://schemas.microsoft.com/office/powerpoint/2010/main" val="22455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6395</TotalTime>
  <Words>927</Words>
  <Application>Microsoft Office PowerPoint</Application>
  <PresentationFormat>On-screen Show (4:3)</PresentationFormat>
  <Paragraphs>163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 RIJETKI SLUČAJEVI ENDOMETRIOZE</vt:lpstr>
      <vt:lpstr>PowerPoint Presentation</vt:lpstr>
      <vt:lpstr>  UČESTALOST IZVANZDJELIČNE ENDOMETRIOZE  </vt:lpstr>
      <vt:lpstr>NAJUČESTALIJA SIJELA ENDOMETRIOZE</vt:lpstr>
      <vt:lpstr>RJEĐA SIJELA ENDOMETRIOZE</vt:lpstr>
      <vt:lpstr>RIJETKA SIJELA ENDOMETRIOZE</vt:lpstr>
      <vt:lpstr>PowerPoint Presentation</vt:lpstr>
      <vt:lpstr>CRIJEVNA I REKTOVAGINALNA ENDOMETRIOZA</vt:lpstr>
      <vt:lpstr>NAJČEŠĆA SIJELA </vt:lpstr>
      <vt:lpstr>Dubina invazije crijevne endometrioze</vt:lpstr>
      <vt:lpstr>SIMPTOMI</vt:lpstr>
      <vt:lpstr>DIJAGNOSTIKA</vt:lpstr>
      <vt:lpstr>ENDOMETRIOZA URINARNOG TRAKTA</vt:lpstr>
      <vt:lpstr>ENDOMETRIOZA MOKRAĆNOG MJEHURA</vt:lpstr>
      <vt:lpstr>DIJAGNOSTIKA</vt:lpstr>
      <vt:lpstr>URETERALNA ENDOMETRIOZA</vt:lpstr>
      <vt:lpstr>PowerPoint Presentation</vt:lpstr>
      <vt:lpstr>SIMPTOMI</vt:lpstr>
      <vt:lpstr>PowerPoint Presentation</vt:lpstr>
      <vt:lpstr>LIJEČENJE PRIMARNO KIRURŠKO</vt:lpstr>
      <vt:lpstr>STOPA RECIDIVA</vt:lpstr>
      <vt:lpstr>TORAKALNA ENDOMETRIOZA</vt:lpstr>
      <vt:lpstr>KLINIČKA SLIKA</vt:lpstr>
      <vt:lpstr>SIMPTOMI</vt:lpstr>
      <vt:lpstr>DIJAGNOZA</vt:lpstr>
      <vt:lpstr>LIJEČENJE </vt:lpstr>
      <vt:lpstr>PRIKAZ SLUČAJA</vt:lpstr>
      <vt:lpstr>PowerPoint Presentation</vt:lpstr>
      <vt:lpstr>PowerPoint Presentation</vt:lpstr>
      <vt:lpstr>PowerPoint Presentation</vt:lpstr>
      <vt:lpstr>PowerPoint Presentation</vt:lpstr>
    </vt:vector>
  </TitlesOfParts>
  <Company>vladimir.banovic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PRIKAZI RIJETKIH SLUČAJEVA ENDOMETRIOZE</dc:title>
  <dc:creator>Vladimir Banovic</dc:creator>
  <cp:lastModifiedBy>Vedrana Biuk Martinovic</cp:lastModifiedBy>
  <cp:revision>47</cp:revision>
  <dcterms:created xsi:type="dcterms:W3CDTF">2014-05-13T18:06:53Z</dcterms:created>
  <dcterms:modified xsi:type="dcterms:W3CDTF">2014-05-28T17:40:11Z</dcterms:modified>
</cp:coreProperties>
</file>