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9" r:id="rId4"/>
    <p:sldId id="258" r:id="rId5"/>
    <p:sldId id="288" r:id="rId6"/>
    <p:sldId id="310" r:id="rId7"/>
    <p:sldId id="281" r:id="rId8"/>
    <p:sldId id="274" r:id="rId9"/>
    <p:sldId id="303" r:id="rId10"/>
    <p:sldId id="319" r:id="rId11"/>
    <p:sldId id="284" r:id="rId12"/>
    <p:sldId id="294" r:id="rId13"/>
    <p:sldId id="293" r:id="rId14"/>
    <p:sldId id="290" r:id="rId15"/>
    <p:sldId id="291" r:id="rId16"/>
    <p:sldId id="295" r:id="rId17"/>
    <p:sldId id="296" r:id="rId18"/>
    <p:sldId id="297" r:id="rId19"/>
    <p:sldId id="298" r:id="rId20"/>
    <p:sldId id="313" r:id="rId21"/>
    <p:sldId id="282" r:id="rId22"/>
    <p:sldId id="299" r:id="rId23"/>
    <p:sldId id="283" r:id="rId24"/>
    <p:sldId id="305" r:id="rId25"/>
    <p:sldId id="314" r:id="rId26"/>
    <p:sldId id="262" r:id="rId27"/>
    <p:sldId id="265" r:id="rId28"/>
    <p:sldId id="301" r:id="rId29"/>
    <p:sldId id="302" r:id="rId30"/>
    <p:sldId id="306" r:id="rId31"/>
    <p:sldId id="308" r:id="rId32"/>
    <p:sldId id="268" r:id="rId33"/>
    <p:sldId id="269" r:id="rId34"/>
    <p:sldId id="318" r:id="rId35"/>
    <p:sldId id="273" r:id="rId36"/>
    <p:sldId id="267" r:id="rId37"/>
    <p:sldId id="315" r:id="rId38"/>
    <p:sldId id="316" r:id="rId3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CDAE1615-4A92-486F-A5F5-DF82AEE9B84F}" type="datetimeFigureOut">
              <a:rPr lang="hr-HR" smtClean="0"/>
              <a:pPr/>
              <a:t>16.5.2014.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DAE1615-4A92-486F-A5F5-DF82AEE9B84F}" type="datetimeFigureOut">
              <a:rPr lang="hr-HR" smtClean="0"/>
              <a:pPr/>
              <a:t>16.5.2014.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DAE1615-4A92-486F-A5F5-DF82AEE9B84F}" type="datetimeFigureOut">
              <a:rPr lang="hr-HR" smtClean="0"/>
              <a:pPr/>
              <a:t>16.5.2014.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DAE1615-4A92-486F-A5F5-DF82AEE9B84F}" type="datetimeFigureOut">
              <a:rPr lang="hr-HR" smtClean="0"/>
              <a:pPr/>
              <a:t>16.5.2014.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E1615-4A92-486F-A5F5-DF82AEE9B84F}" type="datetimeFigureOut">
              <a:rPr lang="hr-HR" smtClean="0"/>
              <a:pPr/>
              <a:t>16.5.2014.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CDAE1615-4A92-486F-A5F5-DF82AEE9B84F}" type="datetimeFigureOut">
              <a:rPr lang="hr-HR" smtClean="0"/>
              <a:pPr/>
              <a:t>16.5.2014.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CDAE1615-4A92-486F-A5F5-DF82AEE9B84F}" type="datetimeFigureOut">
              <a:rPr lang="hr-HR" smtClean="0"/>
              <a:pPr/>
              <a:t>16.5.2014.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CDAE1615-4A92-486F-A5F5-DF82AEE9B84F}" type="datetimeFigureOut">
              <a:rPr lang="hr-HR" smtClean="0"/>
              <a:pPr/>
              <a:t>16.5.2014.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1615-4A92-486F-A5F5-DF82AEE9B84F}" type="datetimeFigureOut">
              <a:rPr lang="hr-HR" smtClean="0"/>
              <a:pPr/>
              <a:t>16.5.2014.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1615-4A92-486F-A5F5-DF82AEE9B84F}" type="datetimeFigureOut">
              <a:rPr lang="hr-HR" smtClean="0"/>
              <a:pPr/>
              <a:t>16.5.2014.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1615-4A92-486F-A5F5-DF82AEE9B84F}" type="datetimeFigureOut">
              <a:rPr lang="hr-HR" smtClean="0"/>
              <a:pPr/>
              <a:t>16.5.2014.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1642323-7B4B-4839-8B49-A310F38EFA74}"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1615-4A92-486F-A5F5-DF82AEE9B84F}" type="datetimeFigureOut">
              <a:rPr lang="hr-HR" smtClean="0"/>
              <a:pPr/>
              <a:t>16.5.2014.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42323-7B4B-4839-8B49-A310F38EFA7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cbi.nlm.nih.gov/pubmed/18035408" TargetMode="External"/><Relationship Id="rId2" Type="http://schemas.openxmlformats.org/officeDocument/2006/relationships/hyperlink" Target="http://www.ncbi.nlm.nih.gov/pubmed/1273049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ncbi.nlm.nih.gov/pubmed/2304229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b="1" u="sng" dirty="0">
                <a:solidFill>
                  <a:srgbClr val="7030A0"/>
                </a:solidFill>
              </a:rPr>
              <a:t>Utjecaj dobi na ishod IVF postupka </a:t>
            </a:r>
          </a:p>
        </p:txBody>
      </p:sp>
      <p:sp>
        <p:nvSpPr>
          <p:cNvPr id="3" name="Subtitle 2"/>
          <p:cNvSpPr>
            <a:spLocks noGrp="1"/>
          </p:cNvSpPr>
          <p:nvPr>
            <p:ph type="subTitle" idx="1"/>
          </p:nvPr>
        </p:nvSpPr>
        <p:spPr/>
        <p:txBody>
          <a:bodyPr/>
          <a:lstStyle/>
          <a:p>
            <a:r>
              <a:rPr lang="hr-HR" dirty="0" smtClean="0">
                <a:solidFill>
                  <a:schemeClr val="tx1"/>
                </a:solidFill>
              </a:rPr>
              <a:t>Jelena Marušić</a:t>
            </a:r>
          </a:p>
          <a:p>
            <a:r>
              <a:rPr lang="hr-HR" dirty="0" smtClean="0">
                <a:solidFill>
                  <a:schemeClr val="tx1"/>
                </a:solidFill>
              </a:rPr>
              <a:t>Šibenik, 2014.</a:t>
            </a:r>
            <a:endParaRPr lang="hr-H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nirane.jpg"/>
          <p:cNvPicPr>
            <a:picLocks noGrp="1" noChangeAspect="1"/>
          </p:cNvPicPr>
          <p:nvPr>
            <p:ph idx="1"/>
          </p:nvPr>
        </p:nvPicPr>
        <p:blipFill>
          <a:blip r:embed="rId2" cstate="print"/>
          <a:stretch>
            <a:fillRect/>
          </a:stretch>
        </p:blipFill>
        <p:spPr>
          <a:xfrm>
            <a:off x="971600" y="1124744"/>
            <a:ext cx="7128792" cy="446449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Ali... </a:t>
            </a:r>
            <a:endParaRPr lang="hr-HR" b="1" u="sng" dirty="0">
              <a:solidFill>
                <a:srgbClr val="7030A0"/>
              </a:solidFill>
            </a:endParaRPr>
          </a:p>
        </p:txBody>
      </p:sp>
      <p:sp>
        <p:nvSpPr>
          <p:cNvPr id="3" name="Content Placeholder 2"/>
          <p:cNvSpPr>
            <a:spLocks noGrp="1"/>
          </p:cNvSpPr>
          <p:nvPr>
            <p:ph idx="1"/>
          </p:nvPr>
        </p:nvSpPr>
        <p:spPr/>
        <p:txBody>
          <a:bodyPr>
            <a:normAutofit lnSpcReduction="10000"/>
          </a:bodyPr>
          <a:lstStyle/>
          <a:p>
            <a:r>
              <a:rPr lang="hr-HR" dirty="0" smtClean="0"/>
              <a:t>Veći udio starijih spasonosno rješenje nalazi u MPO postupcima</a:t>
            </a:r>
          </a:p>
          <a:p>
            <a:pPr algn="ctr">
              <a:buNone/>
            </a:pPr>
            <a:r>
              <a:rPr lang="hr-HR" b="1" u="sng" dirty="0" smtClean="0"/>
              <a:t>15-25% u ukupnom broju liječenih MPO su iznad 40 godina</a:t>
            </a:r>
          </a:p>
          <a:p>
            <a:r>
              <a:rPr lang="hr-HR" dirty="0" smtClean="0"/>
              <a:t>Uspjeh? </a:t>
            </a:r>
          </a:p>
          <a:p>
            <a:r>
              <a:rPr lang="hr-HR" dirty="0" smtClean="0"/>
              <a:t>Nema puno studija koje analiziraju uspijeh iza 40 godina</a:t>
            </a:r>
          </a:p>
          <a:p>
            <a:pPr>
              <a:buNone/>
            </a:pPr>
            <a:endParaRPr lang="hr-HR" sz="1500" dirty="0" smtClean="0"/>
          </a:p>
          <a:p>
            <a:r>
              <a:rPr lang="en-US" sz="1500" dirty="0" err="1" smtClean="0"/>
              <a:t>Balasch</a:t>
            </a:r>
            <a:r>
              <a:rPr lang="en-US" sz="1500" dirty="0" smtClean="0"/>
              <a:t> J. Investigation of the infertile couple: investigation of the infertile couple in the era of assisted reproductive technology: a time for reappraisal. Hum </a:t>
            </a:r>
            <a:r>
              <a:rPr lang="en-US" sz="1500" dirty="0" err="1" smtClean="0"/>
              <a:t>Reprod</a:t>
            </a:r>
            <a:r>
              <a:rPr lang="en-US" sz="1500" dirty="0" smtClean="0"/>
              <a:t>. 2000;15:2251–2257</a:t>
            </a:r>
            <a:endParaRPr lang="hr-HR" sz="1500" dirty="0"/>
          </a:p>
        </p:txBody>
      </p:sp>
      <p:sp>
        <p:nvSpPr>
          <p:cNvPr id="4" name="Rectangle 3"/>
          <p:cNvSpPr/>
          <p:nvPr/>
        </p:nvSpPr>
        <p:spPr>
          <a:xfrm>
            <a:off x="827584" y="2492896"/>
            <a:ext cx="7776864" cy="10801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S dobi...</a:t>
            </a:r>
            <a:endParaRPr lang="hr-HR" b="1" u="sng" dirty="0">
              <a:solidFill>
                <a:srgbClr val="7030A0"/>
              </a:solidFill>
            </a:endParaRPr>
          </a:p>
        </p:txBody>
      </p:sp>
      <p:sp>
        <p:nvSpPr>
          <p:cNvPr id="3" name="Content Placeholder 2"/>
          <p:cNvSpPr>
            <a:spLocks noGrp="1"/>
          </p:cNvSpPr>
          <p:nvPr>
            <p:ph idx="1"/>
          </p:nvPr>
        </p:nvSpPr>
        <p:spPr>
          <a:xfrm>
            <a:off x="457200" y="1484784"/>
            <a:ext cx="8229600" cy="4824536"/>
          </a:xfrm>
        </p:spPr>
        <p:txBody>
          <a:bodyPr>
            <a:normAutofit/>
          </a:bodyPr>
          <a:lstStyle/>
          <a:p>
            <a:r>
              <a:rPr lang="hr-HR" b="1" dirty="0" smtClean="0"/>
              <a:t>Lošiji odgovor jajnika na stimulaciju  </a:t>
            </a:r>
            <a:r>
              <a:rPr lang="hr-HR" dirty="0" smtClean="0"/>
              <a:t>s FSH je češći nakon 35 godine</a:t>
            </a:r>
          </a:p>
          <a:p>
            <a:r>
              <a:rPr lang="hr-HR" b="1" dirty="0" smtClean="0"/>
              <a:t>Vjerojatnost implantacije zametka i rođenja djeteta </a:t>
            </a:r>
            <a:r>
              <a:rPr lang="hr-HR" dirty="0" smtClean="0"/>
              <a:t>nakon MPO postupaka također </a:t>
            </a:r>
            <a:r>
              <a:rPr lang="hr-HR" b="1" dirty="0" smtClean="0"/>
              <a:t>opada</a:t>
            </a:r>
            <a:r>
              <a:rPr lang="hr-HR" dirty="0" smtClean="0"/>
              <a:t> nakon 35 godine</a:t>
            </a:r>
          </a:p>
          <a:p>
            <a:pPr>
              <a:buNone/>
            </a:pPr>
            <a:endParaRPr lang="hr-HR" dirty="0" smtClean="0"/>
          </a:p>
          <a:p>
            <a:r>
              <a:rPr lang="hr-HR" sz="1900" dirty="0" smtClean="0"/>
              <a:t>Templeton A, Morris JK, Parslow W. Factors that affect outcome of in-vitro fertilisation treatment. Lancet. 1996;348:1402–1406. </a:t>
            </a:r>
          </a:p>
          <a:p>
            <a:r>
              <a:rPr lang="hr-HR" sz="1900" dirty="0" smtClean="0"/>
              <a:t>van Kooij RJ, Looman CW, Habbema JD, Dorland M, te Velde ER. Age-dependent decrease in embryo implantation rate after in vitro fertilization. Fertil Steril. 1996;66:769–775.</a:t>
            </a:r>
          </a:p>
          <a:p>
            <a:endParaRPr lang="hr-H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Biološka/kronološka dob</a:t>
            </a:r>
            <a:endParaRPr lang="hr-HR" b="1" u="sng" dirty="0">
              <a:solidFill>
                <a:srgbClr val="7030A0"/>
              </a:solidFill>
            </a:endParaRPr>
          </a:p>
        </p:txBody>
      </p:sp>
      <p:sp>
        <p:nvSpPr>
          <p:cNvPr id="3" name="Content Placeholder 2"/>
          <p:cNvSpPr>
            <a:spLocks noGrp="1"/>
          </p:cNvSpPr>
          <p:nvPr>
            <p:ph idx="1"/>
          </p:nvPr>
        </p:nvSpPr>
        <p:spPr/>
        <p:txBody>
          <a:bodyPr>
            <a:normAutofit/>
          </a:bodyPr>
          <a:lstStyle/>
          <a:p>
            <a:r>
              <a:rPr lang="hr-HR" dirty="0" smtClean="0"/>
              <a:t>starenje jajnika treba gledati zasebno u odnosu na kronološku dob</a:t>
            </a:r>
          </a:p>
          <a:p>
            <a:r>
              <a:rPr lang="hr-HR" dirty="0" smtClean="0"/>
              <a:t>Starenje jajnika ovisi o početnom </a:t>
            </a:r>
            <a:r>
              <a:rPr lang="hr-HR" b="1" u="sng" dirty="0" smtClean="0"/>
              <a:t>broju jajnih stanica stvorenih za vrijeme intrauterinog razvoja</a:t>
            </a:r>
            <a:r>
              <a:rPr lang="hr-HR" dirty="0" smtClean="0"/>
              <a:t> i o </a:t>
            </a:r>
            <a:r>
              <a:rPr lang="hr-HR" b="1" u="sng" dirty="0" smtClean="0"/>
              <a:t>vanjskim čimbenicima tijekom života</a:t>
            </a:r>
          </a:p>
          <a:p>
            <a:endParaRPr lang="hr-HR" sz="1600" dirty="0" smtClean="0"/>
          </a:p>
          <a:p>
            <a:r>
              <a:rPr lang="hr-HR" sz="1600" dirty="0" smtClean="0"/>
              <a:t>Akande VA, Fleming CF, Hunt LP, Keay SD, Jenkins JM. Biological versus chronological ageing of oocytes, distinguishable by raised FSH levels in relation to the success of IVF treatment. Hum Reprod.2002;17(8):101–6</a:t>
            </a:r>
            <a:endParaRPr lang="hr-H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Nažalost...</a:t>
            </a:r>
            <a:endParaRPr lang="hr-HR" b="1" u="sng" dirty="0">
              <a:solidFill>
                <a:srgbClr val="7030A0"/>
              </a:solidFill>
            </a:endParaRPr>
          </a:p>
        </p:txBody>
      </p:sp>
      <p:sp>
        <p:nvSpPr>
          <p:cNvPr id="3" name="Content Placeholder 2"/>
          <p:cNvSpPr>
            <a:spLocks noGrp="1"/>
          </p:cNvSpPr>
          <p:nvPr>
            <p:ph idx="1"/>
          </p:nvPr>
        </p:nvSpPr>
        <p:spPr/>
        <p:txBody>
          <a:bodyPr>
            <a:normAutofit lnSpcReduction="10000"/>
          </a:bodyPr>
          <a:lstStyle/>
          <a:p>
            <a:r>
              <a:rPr lang="hr-HR" dirty="0" smtClean="0"/>
              <a:t>Starenjem žene smanjuje se i uspješnost liječenja MPO postupcima</a:t>
            </a:r>
          </a:p>
          <a:p>
            <a:pPr>
              <a:buNone/>
            </a:pPr>
            <a:r>
              <a:rPr lang="hr-HR" b="1" u="sng" dirty="0" smtClean="0">
                <a:solidFill>
                  <a:srgbClr val="7030A0"/>
                </a:solidFill>
              </a:rPr>
              <a:t>                                  1996  –  2010 LBR</a:t>
            </a:r>
          </a:p>
          <a:p>
            <a:pPr>
              <a:buNone/>
            </a:pPr>
            <a:r>
              <a:rPr lang="hr-HR" dirty="0" smtClean="0"/>
              <a:t>ispod 35 godina       33,6      47,7%</a:t>
            </a:r>
          </a:p>
          <a:p>
            <a:pPr>
              <a:buNone/>
            </a:pPr>
            <a:r>
              <a:rPr lang="hr-HR" dirty="0" smtClean="0"/>
              <a:t>35-37 godina            29,9      38,8%</a:t>
            </a:r>
          </a:p>
          <a:p>
            <a:pPr>
              <a:buNone/>
            </a:pPr>
            <a:r>
              <a:rPr lang="hr-HR" dirty="0" smtClean="0"/>
              <a:t>38-40 godina            </a:t>
            </a:r>
            <a:r>
              <a:rPr lang="hr-HR" dirty="0" smtClean="0"/>
              <a:t>26,0      </a:t>
            </a:r>
            <a:r>
              <a:rPr lang="hr-HR" dirty="0" smtClean="0"/>
              <a:t>29,9%</a:t>
            </a:r>
          </a:p>
          <a:p>
            <a:pPr>
              <a:buNone/>
            </a:pPr>
            <a:r>
              <a:rPr lang="hr-HR" b="1" u="sng" dirty="0" smtClean="0">
                <a:solidFill>
                  <a:srgbClr val="7030A0"/>
                </a:solidFill>
              </a:rPr>
              <a:t>41-42                         11,5      12,5%</a:t>
            </a:r>
          </a:p>
          <a:p>
            <a:pPr>
              <a:buNone/>
            </a:pPr>
            <a:r>
              <a:rPr lang="hr-HR" b="1" u="sng" dirty="0" smtClean="0">
                <a:solidFill>
                  <a:srgbClr val="7030A0"/>
                </a:solidFill>
              </a:rPr>
              <a:t>42-43                           5,4        4,1%</a:t>
            </a:r>
          </a:p>
          <a:p>
            <a:pPr>
              <a:buNone/>
            </a:pPr>
            <a:endParaRPr lang="hr-HR" dirty="0" smtClean="0"/>
          </a:p>
          <a:p>
            <a:pPr>
              <a:buNone/>
            </a:pP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u="sng" dirty="0" smtClean="0">
                <a:solidFill>
                  <a:srgbClr val="7030A0"/>
                </a:solidFill>
              </a:rPr>
              <a:t/>
            </a:r>
            <a:br>
              <a:rPr lang="hr-HR" b="1" u="sng" dirty="0" smtClean="0">
                <a:solidFill>
                  <a:srgbClr val="7030A0"/>
                </a:solidFill>
              </a:rPr>
            </a:br>
            <a:r>
              <a:rPr lang="hr-HR" b="1" u="sng" dirty="0" smtClean="0">
                <a:solidFill>
                  <a:srgbClr val="7030A0"/>
                </a:solidFill>
              </a:rPr>
              <a:t>ŠTO UČINITI?</a:t>
            </a:r>
            <a:br>
              <a:rPr lang="hr-HR" b="1" u="sng" dirty="0" smtClean="0">
                <a:solidFill>
                  <a:srgbClr val="7030A0"/>
                </a:solidFill>
              </a:rPr>
            </a:br>
            <a:endParaRPr lang="hr-HR" b="1" u="sng" dirty="0">
              <a:solidFill>
                <a:srgbClr val="7030A0"/>
              </a:solidFill>
            </a:endParaRPr>
          </a:p>
        </p:txBody>
      </p:sp>
      <p:sp>
        <p:nvSpPr>
          <p:cNvPr id="3" name="Content Placeholder 2"/>
          <p:cNvSpPr>
            <a:spLocks noGrp="1"/>
          </p:cNvSpPr>
          <p:nvPr>
            <p:ph idx="1"/>
          </p:nvPr>
        </p:nvSpPr>
        <p:spPr/>
        <p:txBody>
          <a:bodyPr>
            <a:normAutofit lnSpcReduction="10000"/>
          </a:bodyPr>
          <a:lstStyle/>
          <a:p>
            <a:r>
              <a:rPr lang="hr-HR" b="1" u="sng" dirty="0" smtClean="0"/>
              <a:t>Individualni pristup</a:t>
            </a:r>
            <a:r>
              <a:rPr lang="hr-HR" dirty="0" smtClean="0"/>
              <a:t>/ procjena stanja “plodnosti”/</a:t>
            </a:r>
          </a:p>
          <a:p>
            <a:r>
              <a:rPr lang="hr-HR" dirty="0" smtClean="0"/>
              <a:t>Optimizacija protokola nikada nije bila zahtjevnija</a:t>
            </a:r>
          </a:p>
          <a:p>
            <a:pPr algn="ctr">
              <a:buNone/>
            </a:pPr>
            <a:r>
              <a:rPr lang="hr-HR" b="1" dirty="0" smtClean="0"/>
              <a:t>Unatoč napretku ne postoji MPO postupak kojim možemo kompenzirati prirodni pad plodnosti s dobi!!!</a:t>
            </a:r>
          </a:p>
          <a:p>
            <a:pPr>
              <a:buNone/>
            </a:pPr>
            <a:endParaRPr lang="hr-HR" b="1" dirty="0" smtClean="0"/>
          </a:p>
          <a:p>
            <a:r>
              <a:rPr lang="en-US" sz="1600" dirty="0" err="1" smtClean="0"/>
              <a:t>Leridon</a:t>
            </a:r>
            <a:r>
              <a:rPr lang="en-US" sz="1600" dirty="0" smtClean="0"/>
              <a:t> H. Can assisted reproduction technology compensate for the natural decline in fertility with age? A model assessment. Hum </a:t>
            </a:r>
            <a:r>
              <a:rPr lang="en-US" sz="1600" dirty="0" err="1" smtClean="0"/>
              <a:t>Reprod</a:t>
            </a:r>
            <a:r>
              <a:rPr lang="en-US" sz="1600" dirty="0" smtClean="0"/>
              <a:t>. 2004;19:1548–1553.</a:t>
            </a:r>
            <a:endParaRPr lang="hr-HR" b="1" dirty="0"/>
          </a:p>
        </p:txBody>
      </p:sp>
      <p:sp>
        <p:nvSpPr>
          <p:cNvPr id="4" name="Rectangle 3"/>
          <p:cNvSpPr/>
          <p:nvPr/>
        </p:nvSpPr>
        <p:spPr>
          <a:xfrm>
            <a:off x="755576" y="3501008"/>
            <a:ext cx="7848872" cy="165618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Prognoza postupka/ liječenja</a:t>
            </a:r>
            <a:endParaRPr lang="hr-HR" b="1" u="sng" dirty="0">
              <a:solidFill>
                <a:srgbClr val="7030A0"/>
              </a:solidFill>
            </a:endParaRPr>
          </a:p>
        </p:txBody>
      </p:sp>
      <p:sp>
        <p:nvSpPr>
          <p:cNvPr id="3" name="Content Placeholder 2"/>
          <p:cNvSpPr>
            <a:spLocks noGrp="1"/>
          </p:cNvSpPr>
          <p:nvPr>
            <p:ph idx="1"/>
          </p:nvPr>
        </p:nvSpPr>
        <p:spPr/>
        <p:txBody>
          <a:bodyPr/>
          <a:lstStyle/>
          <a:p>
            <a:pPr algn="ctr"/>
            <a:r>
              <a:rPr lang="hr-HR" u="sng" dirty="0" smtClean="0"/>
              <a:t>Dob (39? / 42? /45?)</a:t>
            </a:r>
          </a:p>
          <a:p>
            <a:pPr algn="ctr"/>
            <a:r>
              <a:rPr lang="hr-HR" u="sng" dirty="0" smtClean="0"/>
              <a:t>FSH</a:t>
            </a:r>
            <a:endParaRPr lang="hr-HR" dirty="0" smtClean="0"/>
          </a:p>
          <a:p>
            <a:pPr algn="ctr"/>
            <a:r>
              <a:rPr lang="hr-HR" u="sng" dirty="0" smtClean="0"/>
              <a:t>AFC</a:t>
            </a:r>
            <a:r>
              <a:rPr lang="hr-HR" dirty="0" smtClean="0"/>
              <a:t> </a:t>
            </a:r>
            <a:endParaRPr lang="hr-HR" dirty="0" smtClean="0"/>
          </a:p>
          <a:p>
            <a:pPr algn="ctr"/>
            <a:r>
              <a:rPr lang="hr-HR" u="sng" dirty="0" smtClean="0"/>
              <a:t>AMH</a:t>
            </a:r>
            <a:endParaRPr lang="hr-HR" u="sng" dirty="0" smtClean="0"/>
          </a:p>
          <a:p>
            <a:pPr algn="ctr"/>
            <a:r>
              <a:rPr lang="hr-HR" u="sng" dirty="0" smtClean="0"/>
              <a:t>Odovor na stimulaciju/ broj dobivenih oocita</a:t>
            </a:r>
            <a:endParaRPr lang="hr-HR"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FSH</a:t>
            </a:r>
            <a:endParaRPr lang="hr-HR" b="1" u="sng" dirty="0">
              <a:solidFill>
                <a:srgbClr val="7030A0"/>
              </a:solidFill>
            </a:endParaRPr>
          </a:p>
        </p:txBody>
      </p:sp>
      <p:sp>
        <p:nvSpPr>
          <p:cNvPr id="3" name="Content Placeholder 2"/>
          <p:cNvSpPr>
            <a:spLocks noGrp="1"/>
          </p:cNvSpPr>
          <p:nvPr>
            <p:ph idx="1"/>
          </p:nvPr>
        </p:nvSpPr>
        <p:spPr/>
        <p:txBody>
          <a:bodyPr>
            <a:normAutofit/>
          </a:bodyPr>
          <a:lstStyle/>
          <a:p>
            <a:r>
              <a:rPr lang="hr-HR" dirty="0" smtClean="0"/>
              <a:t>Starenjem se </a:t>
            </a:r>
            <a:r>
              <a:rPr lang="hr-HR" b="1" u="sng" dirty="0" smtClean="0"/>
              <a:t>smanjuje osjetljivost jajnika </a:t>
            </a:r>
            <a:r>
              <a:rPr lang="hr-HR" dirty="0" smtClean="0"/>
              <a:t>na FSH se očituje porastom bazalnih vrijednosti FSH</a:t>
            </a:r>
          </a:p>
          <a:p>
            <a:pPr>
              <a:buNone/>
            </a:pPr>
            <a:r>
              <a:rPr lang="hr-HR" b="1" dirty="0" smtClean="0"/>
              <a:t>   </a:t>
            </a:r>
            <a:r>
              <a:rPr lang="hr-HR" b="1" u="sng" dirty="0" smtClean="0"/>
              <a:t>Povišene bazalne vrijednosti FSH </a:t>
            </a:r>
            <a:r>
              <a:rPr lang="hr-HR" dirty="0" smtClean="0"/>
              <a:t>su povezane – lošiji odgovor na stimulaciju – manji broj dobivenih oocita – </a:t>
            </a:r>
            <a:r>
              <a:rPr lang="hr-HR" b="1" u="sng" dirty="0" smtClean="0"/>
              <a:t>lošiji rezultat MPO</a:t>
            </a:r>
          </a:p>
          <a:p>
            <a:pPr>
              <a:buNone/>
            </a:pPr>
            <a:endParaRPr lang="hr-HR" dirty="0" smtClean="0"/>
          </a:p>
          <a:p>
            <a:r>
              <a:rPr lang="en-US" sz="1600" dirty="0" err="1" smtClean="0"/>
              <a:t>Abdalla</a:t>
            </a:r>
            <a:r>
              <a:rPr lang="en-US" sz="1600" dirty="0" smtClean="0"/>
              <a:t> H, </a:t>
            </a:r>
            <a:r>
              <a:rPr lang="en-US" sz="1600" dirty="0" err="1" smtClean="0"/>
              <a:t>Thum</a:t>
            </a:r>
            <a:r>
              <a:rPr lang="en-US" sz="1600" dirty="0" smtClean="0"/>
              <a:t> MY. An elevated basal FSH reflects a quantitative rather than qualitative decline of the ovarian reserve. Hum </a:t>
            </a:r>
            <a:r>
              <a:rPr lang="en-US" sz="1600" dirty="0" err="1" smtClean="0"/>
              <a:t>Reprod</a:t>
            </a:r>
            <a:r>
              <a:rPr lang="en-US" sz="1600" dirty="0" smtClean="0"/>
              <a:t>. 2004;19:893–898</a:t>
            </a:r>
            <a:endParaRPr lang="hr-HR" sz="1600" dirty="0"/>
          </a:p>
        </p:txBody>
      </p:sp>
      <p:sp>
        <p:nvSpPr>
          <p:cNvPr id="4" name="Rectangle 3"/>
          <p:cNvSpPr/>
          <p:nvPr/>
        </p:nvSpPr>
        <p:spPr>
          <a:xfrm>
            <a:off x="755576" y="3284984"/>
            <a:ext cx="7704856" cy="14401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hr-HR" b="1" u="sng" dirty="0" smtClean="0">
                <a:solidFill>
                  <a:srgbClr val="7030A0"/>
                </a:solidFill>
              </a:rPr>
              <a:t>AFC</a:t>
            </a:r>
            <a:endParaRPr lang="hr-HR" b="1" u="sng" dirty="0">
              <a:solidFill>
                <a:srgbClr val="7030A0"/>
              </a:solidFill>
            </a:endParaRPr>
          </a:p>
        </p:txBody>
      </p:sp>
      <p:sp>
        <p:nvSpPr>
          <p:cNvPr id="3" name="Content Placeholder 2"/>
          <p:cNvSpPr>
            <a:spLocks noGrp="1"/>
          </p:cNvSpPr>
          <p:nvPr>
            <p:ph idx="1"/>
          </p:nvPr>
        </p:nvSpPr>
        <p:spPr>
          <a:xfrm>
            <a:off x="457200" y="1268760"/>
            <a:ext cx="8229600" cy="5589240"/>
          </a:xfrm>
        </p:spPr>
        <p:txBody>
          <a:bodyPr>
            <a:normAutofit fontScale="77500" lnSpcReduction="20000"/>
          </a:bodyPr>
          <a:lstStyle/>
          <a:p>
            <a:r>
              <a:rPr lang="hr-HR" sz="4000" b="1" u="sng" dirty="0" smtClean="0"/>
              <a:t>Broj antralnih folikula </a:t>
            </a:r>
            <a:r>
              <a:rPr lang="hr-HR" sz="4000" dirty="0" smtClean="0"/>
              <a:t>je bolji pokazatelj uspješnosti MPO </a:t>
            </a:r>
            <a:r>
              <a:rPr lang="hr-HR" sz="4000" dirty="0" smtClean="0"/>
              <a:t>postupaka </a:t>
            </a:r>
            <a:r>
              <a:rPr lang="hr-HR" sz="4000" dirty="0" smtClean="0"/>
              <a:t>od same </a:t>
            </a:r>
            <a:r>
              <a:rPr lang="hr-HR" sz="4000" b="1" dirty="0" smtClean="0"/>
              <a:t>dobi</a:t>
            </a:r>
            <a:r>
              <a:rPr lang="hr-HR" sz="4000" dirty="0" smtClean="0"/>
              <a:t> ili</a:t>
            </a:r>
            <a:r>
              <a:rPr lang="hr-HR" sz="4000" b="1" dirty="0" smtClean="0"/>
              <a:t> FSH </a:t>
            </a:r>
            <a:r>
              <a:rPr lang="hr-HR" sz="4000" dirty="0" smtClean="0"/>
              <a:t>vrijednosti</a:t>
            </a:r>
          </a:p>
          <a:p>
            <a:pPr algn="ctr">
              <a:buNone/>
            </a:pPr>
            <a:r>
              <a:rPr lang="hr-HR" sz="4000" b="1" dirty="0" smtClean="0"/>
              <a:t>    Veći AFC u starijih pacijentica je dobar prognostički čimbenik za ishod MPO-a</a:t>
            </a:r>
          </a:p>
          <a:p>
            <a:pPr>
              <a:buNone/>
            </a:pPr>
            <a:endParaRPr lang="hr-HR" dirty="0" smtClean="0"/>
          </a:p>
          <a:p>
            <a:pPr>
              <a:buNone/>
            </a:pPr>
            <a:endParaRPr lang="hr-HR" dirty="0" smtClean="0"/>
          </a:p>
          <a:p>
            <a:r>
              <a:rPr lang="hr-HR" sz="2100" dirty="0" smtClean="0"/>
              <a:t>Klinkert ER, Broekmans FJ, Looman CW, Habbema JD, te Velde ER. The antral follicle count is a better marker than basal follicle-stimulating hormone for the selection of older patients with acceptable pregnancy prospects after in vitro fertilization. Fertil Steril. 2005;83:811–814.</a:t>
            </a:r>
          </a:p>
          <a:p>
            <a:r>
              <a:rPr lang="hr-HR" sz="2100" dirty="0" smtClean="0"/>
              <a:t>Nahum R, Shifren JL, Chang Y, Leykin L, Isaacson K, Toth TL. Antral follicle assessment as a tool for predicting outcome in IVF--is it a better predictor than age and FSH? J Assist Reprod Genet. 2001;18:151–155. </a:t>
            </a:r>
          </a:p>
          <a:p>
            <a:r>
              <a:rPr lang="hr-HR" sz="2100" dirty="0" smtClean="0"/>
              <a:t>Hansen KR, Morris JL, Thyer AC, Soules MR. Reproductive aging and variability in the ovarian antral follicle count: application in the clinical setting. Fertil Steril. 2003;80:577–583. </a:t>
            </a:r>
          </a:p>
          <a:p>
            <a:r>
              <a:rPr lang="hr-HR" sz="2100" dirty="0" smtClean="0"/>
              <a:t>Bancsi LF, Broekmans FJ, Looman CW, Habbema JD, te Velde ER. Impact of repeated antral follicle counts on the prediction of poor ovarian response in women undergoing in vitro fertilization. Fertil Steril. 2004;81:35–41. </a:t>
            </a:r>
          </a:p>
          <a:p>
            <a:endParaRPr lang="hr-HR" sz="2100" dirty="0"/>
          </a:p>
        </p:txBody>
      </p:sp>
      <p:sp>
        <p:nvSpPr>
          <p:cNvPr id="4" name="Rectangle 3"/>
          <p:cNvSpPr/>
          <p:nvPr/>
        </p:nvSpPr>
        <p:spPr>
          <a:xfrm>
            <a:off x="683568" y="2492896"/>
            <a:ext cx="7560840" cy="10801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AMH</a:t>
            </a:r>
            <a:endParaRPr lang="hr-HR" b="1" u="sng" dirty="0">
              <a:solidFill>
                <a:srgbClr val="7030A0"/>
              </a:solidFill>
            </a:endParaRPr>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r>
              <a:rPr lang="hr-HR" dirty="0" smtClean="0"/>
              <a:t>AMH se </a:t>
            </a:r>
            <a:r>
              <a:rPr lang="hr-HR" dirty="0" smtClean="0"/>
              <a:t>uspješno </a:t>
            </a:r>
            <a:r>
              <a:rPr lang="hr-HR" dirty="0" smtClean="0"/>
              <a:t>koristi za individualizaciju protokola stimulacije ovulacije</a:t>
            </a:r>
          </a:p>
          <a:p>
            <a:pPr algn="ctr">
              <a:buNone/>
            </a:pPr>
            <a:r>
              <a:rPr lang="hr-HR" dirty="0" smtClean="0"/>
              <a:t>    </a:t>
            </a:r>
          </a:p>
          <a:p>
            <a:pPr algn="ctr">
              <a:buNone/>
            </a:pPr>
            <a:r>
              <a:rPr lang="hr-HR" b="1" dirty="0" smtClean="0"/>
              <a:t>Vrijednosti AMH koreliraju s brojem dobivenih jajnih stanica</a:t>
            </a:r>
          </a:p>
          <a:p>
            <a:pPr>
              <a:buNone/>
            </a:pPr>
            <a:r>
              <a:rPr lang="hr-HR" dirty="0" smtClean="0"/>
              <a:t> </a:t>
            </a:r>
          </a:p>
          <a:p>
            <a:r>
              <a:rPr lang="hr-HR" dirty="0" smtClean="0"/>
              <a:t>Cutoff point???     </a:t>
            </a:r>
          </a:p>
          <a:p>
            <a:pPr>
              <a:buNone/>
            </a:pPr>
            <a:endParaRPr lang="hr-HR" dirty="0" smtClean="0"/>
          </a:p>
          <a:p>
            <a:r>
              <a:rPr lang="hr-HR" sz="1600" dirty="0" smtClean="0"/>
              <a:t>van Rooij I, Broekmans FJ, te Velde ER, Fauser BC, Bancsi LF, de Jong FH, Themmen AP. Serum anti-Mullerian hormone levels: a novel measure of ovarian reserve. Hum Reprod.2002;17:3065–3071</a:t>
            </a:r>
          </a:p>
          <a:p>
            <a:r>
              <a:rPr lang="hr-HR" sz="1600" dirty="0" smtClean="0"/>
              <a:t>Ficicioglu C, Kutlu T, Baglam E, Bakacak Z. Early follicular antimullerian hormone as an indicator of ovarian reserve. Fertil Steril. 2006;85:592–596</a:t>
            </a:r>
          </a:p>
          <a:p>
            <a:r>
              <a:rPr lang="hr-HR" sz="1600" dirty="0" smtClean="0"/>
              <a:t> Broekmans FJ, Kwee J, Hendriks DJ, Mol BW, Lambalk CB. A systematic review of tests predicting ovarian reserve and IVF outcome. Hum Reprod Updat. 2006;12:685–718.</a:t>
            </a:r>
          </a:p>
          <a:p>
            <a:endParaRPr lang="hr-HR" dirty="0"/>
          </a:p>
        </p:txBody>
      </p:sp>
      <p:sp>
        <p:nvSpPr>
          <p:cNvPr id="4" name="Rectangle 3"/>
          <p:cNvSpPr/>
          <p:nvPr/>
        </p:nvSpPr>
        <p:spPr>
          <a:xfrm>
            <a:off x="683568" y="2708920"/>
            <a:ext cx="8064896" cy="93610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Problematika</a:t>
            </a:r>
            <a:endParaRPr lang="hr-HR" b="1" u="sng" dirty="0">
              <a:solidFill>
                <a:srgbClr val="7030A0"/>
              </a:solidFill>
            </a:endParaRPr>
          </a:p>
        </p:txBody>
      </p:sp>
      <p:sp>
        <p:nvSpPr>
          <p:cNvPr id="4" name="Content Placeholder 3"/>
          <p:cNvSpPr>
            <a:spLocks noGrp="1"/>
          </p:cNvSpPr>
          <p:nvPr>
            <p:ph idx="1"/>
          </p:nvPr>
        </p:nvSpPr>
        <p:spPr>
          <a:xfrm>
            <a:off x="457200" y="1600200"/>
            <a:ext cx="8229600" cy="4925144"/>
          </a:xfrm>
        </p:spPr>
        <p:txBody>
          <a:bodyPr>
            <a:normAutofit/>
          </a:bodyPr>
          <a:lstStyle/>
          <a:p>
            <a:r>
              <a:rPr lang="hr-HR" dirty="0" smtClean="0"/>
              <a:t>Od  1960-ih i ere kontracepcije ženama je omogućena “elegantna”</a:t>
            </a:r>
            <a:r>
              <a:rPr lang="hr-HR" u="sng" dirty="0" smtClean="0"/>
              <a:t> </a:t>
            </a:r>
            <a:r>
              <a:rPr lang="hr-HR" b="1" u="sng" dirty="0" smtClean="0"/>
              <a:t>kontrola rađanja</a:t>
            </a:r>
          </a:p>
          <a:p>
            <a:r>
              <a:rPr lang="hr-HR" b="1" u="sng" dirty="0" smtClean="0"/>
              <a:t>Karijera, edukacija, financijska sigurnost</a:t>
            </a:r>
          </a:p>
          <a:p>
            <a:r>
              <a:rPr lang="hr-HR" b="1" u="sng" dirty="0" smtClean="0"/>
              <a:t>Posljedica</a:t>
            </a:r>
            <a:r>
              <a:rPr lang="hr-HR" u="sng" dirty="0" smtClean="0"/>
              <a:t>:</a:t>
            </a:r>
            <a:r>
              <a:rPr lang="hr-HR" u="sng" dirty="0"/>
              <a:t> </a:t>
            </a:r>
            <a:r>
              <a:rPr lang="hr-HR" dirty="0" smtClean="0"/>
              <a:t>od 1960-ih do 2000-ih prosječna dob rađanja prvog djeteta se pomakla za otprilike 5 godina</a:t>
            </a:r>
          </a:p>
          <a:p>
            <a:r>
              <a:rPr lang="hr-HR" b="1" u="sng" dirty="0" smtClean="0"/>
              <a:t>Trend odgađanja rađanja </a:t>
            </a:r>
            <a:r>
              <a:rPr lang="hr-HR" dirty="0" smtClean="0"/>
              <a:t>započet kontracepcijom nastavlja se otkrićem IVF-a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Slika rada liječenje iza 40.</a:t>
            </a:r>
            <a:endParaRPr lang="hr-HR" dirty="0"/>
          </a:p>
        </p:txBody>
      </p:sp>
      <p:pic>
        <p:nvPicPr>
          <p:cNvPr id="7170" name="Picture 2" descr="C:\Users\J\Downloads\fotografija.PNG"/>
          <p:cNvPicPr>
            <a:picLocks noChangeAspect="1" noChangeArrowheads="1"/>
          </p:cNvPicPr>
          <p:nvPr/>
        </p:nvPicPr>
        <p:blipFill>
          <a:blip r:embed="rId2" cstate="print"/>
          <a:srcRect/>
          <a:stretch>
            <a:fillRect/>
          </a:stretch>
        </p:blipFill>
        <p:spPr bwMode="auto">
          <a:xfrm>
            <a:off x="539552" y="-1539552"/>
            <a:ext cx="7848872" cy="90730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u="sng" dirty="0" smtClean="0">
                <a:solidFill>
                  <a:srgbClr val="7030A0"/>
                </a:solidFill>
              </a:rPr>
              <a:t>CC +IUI...iza 40. godine</a:t>
            </a:r>
            <a:endParaRPr lang="hr-HR" b="1" u="sng" dirty="0">
              <a:solidFill>
                <a:srgbClr val="7030A0"/>
              </a:solidFill>
            </a:endParaRPr>
          </a:p>
        </p:txBody>
      </p:sp>
      <p:sp>
        <p:nvSpPr>
          <p:cNvPr id="3" name="Content Placeholder 2"/>
          <p:cNvSpPr>
            <a:spLocks noGrp="1"/>
          </p:cNvSpPr>
          <p:nvPr>
            <p:ph idx="1"/>
          </p:nvPr>
        </p:nvSpPr>
        <p:spPr/>
        <p:txBody>
          <a:bodyPr>
            <a:normAutofit/>
          </a:bodyPr>
          <a:lstStyle/>
          <a:p>
            <a:r>
              <a:rPr lang="hr-HR" dirty="0" smtClean="0"/>
              <a:t>CPR/ ciklusu 1-4%......LBR/ ciklusu ispod 1%</a:t>
            </a:r>
          </a:p>
          <a:p>
            <a:endParaRPr lang="hr-HR" dirty="0" smtClean="0"/>
          </a:p>
          <a:p>
            <a:r>
              <a:rPr lang="hr-HR" sz="1600" dirty="0" smtClean="0"/>
              <a:t>Corsan G, Trias A, Trout S, Kemmann E. Ovulation induction combined with intrauterine insemination in women 40 years of age and older: is it worthwhile? Hum Reprod. 1996;11(5):1109–12.</a:t>
            </a:r>
          </a:p>
          <a:p>
            <a:r>
              <a:rPr lang="hr-HR" sz="1600" dirty="0" smtClean="0"/>
              <a:t>29. Dovey S, Sneeringer R, Penzias A. Clomiphene citrate and intrauterine insemination: analysis of more than 4100 cycles. Fertil Steril. 2008;90(6):2281–6. </a:t>
            </a:r>
          </a:p>
          <a:p>
            <a:endParaRPr lang="hr-H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FSH + IUI...iza 40. godine</a:t>
            </a:r>
            <a:endParaRPr lang="hr-HR" b="1" u="sng" dirty="0">
              <a:solidFill>
                <a:srgbClr val="7030A0"/>
              </a:solidFill>
            </a:endParaRPr>
          </a:p>
        </p:txBody>
      </p:sp>
      <p:sp>
        <p:nvSpPr>
          <p:cNvPr id="3" name="Content Placeholder 2"/>
          <p:cNvSpPr>
            <a:spLocks noGrp="1"/>
          </p:cNvSpPr>
          <p:nvPr>
            <p:ph idx="1"/>
          </p:nvPr>
        </p:nvSpPr>
        <p:spPr/>
        <p:txBody>
          <a:bodyPr/>
          <a:lstStyle/>
          <a:p>
            <a:r>
              <a:rPr lang="hr-HR" dirty="0" smtClean="0"/>
              <a:t>CPR/ ciklusu 1-3%......LBR/ ciklusu ispod 1%</a:t>
            </a:r>
          </a:p>
          <a:p>
            <a:endParaRPr lang="hr-HR" dirty="0" smtClean="0"/>
          </a:p>
          <a:p>
            <a:r>
              <a:rPr lang="en-US" sz="1500" dirty="0" err="1" smtClean="0"/>
              <a:t>Tsafrir</a:t>
            </a:r>
            <a:r>
              <a:rPr lang="en-US" sz="1500" dirty="0" smtClean="0"/>
              <a:t> A, Simon A, </a:t>
            </a:r>
            <a:r>
              <a:rPr lang="en-US" sz="1500" dirty="0" err="1" smtClean="0"/>
              <a:t>Margalioth</a:t>
            </a:r>
            <a:r>
              <a:rPr lang="en-US" sz="1500" dirty="0" smtClean="0"/>
              <a:t> E, </a:t>
            </a:r>
            <a:r>
              <a:rPr lang="en-US" sz="1500" dirty="0" err="1" smtClean="0"/>
              <a:t>Laufer</a:t>
            </a:r>
            <a:r>
              <a:rPr lang="en-US" sz="1500" dirty="0" smtClean="0"/>
              <a:t> N. What should be the first-line treatment for unexplained fertility in women over 40 years of age—ovulation induction and IUI or IVF? </a:t>
            </a:r>
            <a:r>
              <a:rPr lang="en-US" sz="1500" dirty="0" err="1" smtClean="0"/>
              <a:t>Reprod</a:t>
            </a:r>
            <a:r>
              <a:rPr lang="en-US" sz="1500" dirty="0" smtClean="0"/>
              <a:t> </a:t>
            </a:r>
            <a:r>
              <a:rPr lang="en-US" sz="1500" dirty="0" err="1" smtClean="0"/>
              <a:t>BioMed</a:t>
            </a:r>
            <a:r>
              <a:rPr lang="hr-HR" sz="1500" dirty="0" smtClean="0"/>
              <a:t>,</a:t>
            </a:r>
            <a:r>
              <a:rPr lang="en-US" sz="1500" dirty="0" smtClean="0"/>
              <a:t>2009.</a:t>
            </a:r>
            <a:endParaRPr lang="hr-HR" sz="1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IVF</a:t>
            </a:r>
            <a:endParaRPr lang="hr-HR" b="1" u="sng" dirty="0">
              <a:solidFill>
                <a:srgbClr val="7030A0"/>
              </a:solidFill>
            </a:endParaRPr>
          </a:p>
        </p:txBody>
      </p:sp>
      <p:sp>
        <p:nvSpPr>
          <p:cNvPr id="3" name="Content Placeholder 2"/>
          <p:cNvSpPr>
            <a:spLocks noGrp="1"/>
          </p:cNvSpPr>
          <p:nvPr>
            <p:ph idx="1"/>
          </p:nvPr>
        </p:nvSpPr>
        <p:spPr/>
        <p:txBody>
          <a:bodyPr/>
          <a:lstStyle/>
          <a:p>
            <a:pPr>
              <a:buNone/>
            </a:pPr>
            <a:endParaRPr lang="hr-HR" dirty="0" smtClean="0"/>
          </a:p>
          <a:p>
            <a:pPr algn="ctr">
              <a:buNone/>
            </a:pPr>
            <a:r>
              <a:rPr lang="hr-HR" b="1" dirty="0" smtClean="0"/>
              <a:t>    </a:t>
            </a:r>
            <a:r>
              <a:rPr lang="hr-HR" b="1" u="sng" dirty="0" smtClean="0"/>
              <a:t>Oko 25% žena u MPO postupcima u Europi je iznad 40. godina</a:t>
            </a:r>
          </a:p>
          <a:p>
            <a:pPr>
              <a:buNone/>
            </a:pPr>
            <a:endParaRPr lang="hr-HR" dirty="0" smtClean="0"/>
          </a:p>
          <a:p>
            <a:r>
              <a:rPr lang="en-US" sz="1500" dirty="0" smtClean="0"/>
              <a:t>Andersen, et al. Assisted reproductive technology in Europe, 2004: results generated from European registers by ESHRE. Hum </a:t>
            </a:r>
            <a:r>
              <a:rPr lang="en-US" sz="1500" dirty="0" err="1" smtClean="0"/>
              <a:t>Reprod</a:t>
            </a:r>
            <a:r>
              <a:rPr lang="en-US" sz="1500" dirty="0" smtClean="0"/>
              <a:t>. 2008;23(4):756–71.</a:t>
            </a:r>
            <a:endParaRPr lang="hr-HR" sz="1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IVF</a:t>
            </a:r>
            <a:endParaRPr lang="hr-HR" b="1" u="sng" dirty="0">
              <a:solidFill>
                <a:srgbClr val="7030A0"/>
              </a:solidFill>
            </a:endParaRPr>
          </a:p>
        </p:txBody>
      </p:sp>
      <p:sp>
        <p:nvSpPr>
          <p:cNvPr id="3" name="Content Placeholder 2"/>
          <p:cNvSpPr>
            <a:spLocks noGrp="1"/>
          </p:cNvSpPr>
          <p:nvPr>
            <p:ph idx="1"/>
          </p:nvPr>
        </p:nvSpPr>
        <p:spPr/>
        <p:txBody>
          <a:bodyPr/>
          <a:lstStyle/>
          <a:p>
            <a:r>
              <a:rPr lang="hr-HR" dirty="0" smtClean="0"/>
              <a:t>Human Fertilisation and Embriology Authority (HEFA) za </a:t>
            </a:r>
            <a:r>
              <a:rPr lang="hr-HR" dirty="0" smtClean="0"/>
              <a:t>2009/ </a:t>
            </a:r>
            <a:r>
              <a:rPr lang="hr-HR" dirty="0" smtClean="0"/>
              <a:t>UK licencirani IVF centri</a:t>
            </a:r>
          </a:p>
          <a:p>
            <a:r>
              <a:rPr lang="hr-HR" b="1" u="sng" dirty="0" smtClean="0">
                <a:solidFill>
                  <a:srgbClr val="7030A0"/>
                </a:solidFill>
              </a:rPr>
              <a:t>38-39 god. – LBR 19,2%</a:t>
            </a:r>
            <a:r>
              <a:rPr lang="hr-HR" b="1" dirty="0" smtClean="0">
                <a:solidFill>
                  <a:srgbClr val="7030A0"/>
                </a:solidFill>
              </a:rPr>
              <a:t> </a:t>
            </a:r>
            <a:r>
              <a:rPr lang="hr-HR" dirty="0" smtClean="0"/>
              <a:t>po ciklusu</a:t>
            </a:r>
          </a:p>
          <a:p>
            <a:r>
              <a:rPr lang="hr-HR" dirty="0" smtClean="0"/>
              <a:t>40-42 god. – LBR 12,7% po ciklusu</a:t>
            </a:r>
          </a:p>
          <a:p>
            <a:r>
              <a:rPr lang="hr-HR" dirty="0" smtClean="0"/>
              <a:t>43-44 god. – LBR 5,1% po ciklusu</a:t>
            </a:r>
          </a:p>
          <a:p>
            <a:r>
              <a:rPr lang="hr-HR" b="1" u="sng" dirty="0" smtClean="0">
                <a:solidFill>
                  <a:srgbClr val="7030A0"/>
                </a:solidFill>
              </a:rPr>
              <a:t>cca 45 god. – LBR 1,5% </a:t>
            </a:r>
            <a:r>
              <a:rPr lang="hr-HR" dirty="0" smtClean="0"/>
              <a:t>po ciklusu</a:t>
            </a:r>
          </a:p>
          <a:p>
            <a:pPr>
              <a:buNone/>
            </a:pPr>
            <a:endParaRPr lang="hr-HR" dirty="0" smtClean="0"/>
          </a:p>
          <a:p>
            <a:r>
              <a:rPr lang="en-US" sz="1500" dirty="0" smtClean="0"/>
              <a:t>Fertility treatment in 2010: trends and figures. London: HFEA; 2010</a:t>
            </a:r>
            <a:endParaRPr lang="hr-HR" sz="1500" dirty="0" smtClean="0"/>
          </a:p>
          <a:p>
            <a:pPr>
              <a:buNone/>
            </a:pPr>
            <a:endParaRPr lang="hr-H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IVF</a:t>
            </a:r>
            <a:endParaRPr lang="hr-HR" dirty="0"/>
          </a:p>
        </p:txBody>
      </p:sp>
      <p:pic>
        <p:nvPicPr>
          <p:cNvPr id="6146" name="Picture 2" descr="C:\Users\J\Desktop\fotografija 3.PNG"/>
          <p:cNvPicPr>
            <a:picLocks noGrp="1" noChangeAspect="1" noChangeArrowheads="1"/>
          </p:cNvPicPr>
          <p:nvPr>
            <p:ph idx="1"/>
          </p:nvPr>
        </p:nvPicPr>
        <p:blipFill>
          <a:blip r:embed="rId2" cstate="print"/>
          <a:srcRect/>
          <a:stretch>
            <a:fillRect/>
          </a:stretch>
        </p:blipFill>
        <p:spPr bwMode="auto">
          <a:xfrm>
            <a:off x="4499992" y="-1179512"/>
            <a:ext cx="4644008" cy="9001000"/>
          </a:xfrm>
          <a:prstGeom prst="rect">
            <a:avLst/>
          </a:prstGeom>
          <a:noFill/>
        </p:spPr>
      </p:pic>
      <p:pic>
        <p:nvPicPr>
          <p:cNvPr id="6148" name="Picture 4" descr="C:\Users\J\Desktop\fotografija 2.PNG"/>
          <p:cNvPicPr>
            <a:picLocks noChangeAspect="1" noChangeArrowheads="1"/>
          </p:cNvPicPr>
          <p:nvPr/>
        </p:nvPicPr>
        <p:blipFill>
          <a:blip r:embed="rId3" cstate="print"/>
          <a:srcRect/>
          <a:stretch>
            <a:fillRect/>
          </a:stretch>
        </p:blipFill>
        <p:spPr bwMode="auto">
          <a:xfrm>
            <a:off x="0" y="-1179512"/>
            <a:ext cx="4499991" cy="89289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Individualizacija protokola</a:t>
            </a:r>
            <a:endParaRPr lang="hr-HR" b="1" u="sng" dirty="0">
              <a:solidFill>
                <a:srgbClr val="7030A0"/>
              </a:solidFill>
            </a:endParaRPr>
          </a:p>
        </p:txBody>
      </p:sp>
      <p:sp>
        <p:nvSpPr>
          <p:cNvPr id="3" name="Content Placeholder 2"/>
          <p:cNvSpPr>
            <a:spLocks noGrp="1"/>
          </p:cNvSpPr>
          <p:nvPr>
            <p:ph idx="1"/>
          </p:nvPr>
        </p:nvSpPr>
        <p:spPr>
          <a:xfrm>
            <a:off x="457200" y="1916832"/>
            <a:ext cx="8229600" cy="4209331"/>
          </a:xfrm>
        </p:spPr>
        <p:txBody>
          <a:bodyPr/>
          <a:lstStyle/>
          <a:p>
            <a:r>
              <a:rPr lang="hr-HR" dirty="0" smtClean="0"/>
              <a:t>Antagonisti GnRH (</a:t>
            </a:r>
            <a:r>
              <a:rPr lang="hr-HR" i="1" dirty="0" smtClean="0"/>
              <a:t>fleksibilni protokol</a:t>
            </a:r>
            <a:r>
              <a:rPr lang="hr-HR" dirty="0" smtClean="0"/>
              <a:t>)</a:t>
            </a:r>
          </a:p>
          <a:p>
            <a:r>
              <a:rPr lang="hr-HR" dirty="0" smtClean="0"/>
              <a:t>Agonisti GnRH (</a:t>
            </a:r>
            <a:r>
              <a:rPr lang="hr-HR" i="1" dirty="0" smtClean="0"/>
              <a:t>kratki i ultrakratki protokol</a:t>
            </a:r>
            <a:r>
              <a:rPr lang="hr-HR" dirty="0" smtClean="0"/>
              <a:t>)</a:t>
            </a:r>
          </a:p>
          <a:p>
            <a:r>
              <a:rPr lang="hr-HR" dirty="0" smtClean="0"/>
              <a:t>Velike doze </a:t>
            </a:r>
            <a:r>
              <a:rPr lang="hr-HR" dirty="0" smtClean="0"/>
              <a:t>gonadotropina</a:t>
            </a:r>
            <a:endParaRPr lang="hr-HR" dirty="0" smtClean="0"/>
          </a:p>
          <a:p>
            <a:r>
              <a:rPr lang="hr-HR" dirty="0" smtClean="0"/>
              <a:t>Prirodni ciklus</a:t>
            </a:r>
          </a:p>
          <a:p>
            <a:r>
              <a:rPr lang="hr-HR" dirty="0" smtClean="0"/>
              <a:t>Inhibitori aromataze</a:t>
            </a:r>
          </a:p>
          <a:p>
            <a:pPr>
              <a:buNone/>
            </a:pPr>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Predtretman/Koterapija</a:t>
            </a:r>
            <a:endParaRPr lang="hr-HR" b="1" u="sng" dirty="0">
              <a:solidFill>
                <a:srgbClr val="7030A0"/>
              </a:solidFill>
            </a:endParaRPr>
          </a:p>
        </p:txBody>
      </p:sp>
      <p:sp>
        <p:nvSpPr>
          <p:cNvPr id="3" name="Content Placeholder 2"/>
          <p:cNvSpPr>
            <a:spLocks noGrp="1"/>
          </p:cNvSpPr>
          <p:nvPr>
            <p:ph idx="1"/>
          </p:nvPr>
        </p:nvSpPr>
        <p:spPr/>
        <p:txBody>
          <a:bodyPr/>
          <a:lstStyle/>
          <a:p>
            <a:r>
              <a:rPr lang="hr-HR" dirty="0" smtClean="0"/>
              <a:t>LH </a:t>
            </a:r>
          </a:p>
          <a:p>
            <a:r>
              <a:rPr lang="hr-HR" dirty="0" smtClean="0"/>
              <a:t>HR – hormon rasta </a:t>
            </a:r>
          </a:p>
          <a:p>
            <a:r>
              <a:rPr lang="hr-HR" dirty="0" smtClean="0"/>
              <a:t>DHEAS</a:t>
            </a:r>
          </a:p>
          <a:p>
            <a:r>
              <a:rPr lang="hr-HR" dirty="0" smtClean="0"/>
              <a:t>Letrozol</a:t>
            </a:r>
          </a:p>
          <a:p>
            <a:r>
              <a:rPr lang="hr-HR" dirty="0" smtClean="0"/>
              <a:t>Estrogen</a:t>
            </a:r>
            <a:endParaRPr lang="hr-H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LH</a:t>
            </a:r>
            <a:endParaRPr lang="hr-HR" b="1" u="sng" dirty="0">
              <a:solidFill>
                <a:srgbClr val="7030A0"/>
              </a:solidFill>
            </a:endParaRPr>
          </a:p>
        </p:txBody>
      </p:sp>
      <p:sp>
        <p:nvSpPr>
          <p:cNvPr id="3" name="Content Placeholder 2"/>
          <p:cNvSpPr>
            <a:spLocks noGrp="1"/>
          </p:cNvSpPr>
          <p:nvPr>
            <p:ph idx="1"/>
          </p:nvPr>
        </p:nvSpPr>
        <p:spPr>
          <a:xfrm>
            <a:off x="457200" y="1484784"/>
            <a:ext cx="8229600" cy="5112568"/>
          </a:xfrm>
        </p:spPr>
        <p:txBody>
          <a:bodyPr>
            <a:normAutofit fontScale="85000" lnSpcReduction="20000"/>
          </a:bodyPr>
          <a:lstStyle/>
          <a:p>
            <a:r>
              <a:rPr lang="hr-HR" dirty="0" smtClean="0"/>
              <a:t>Važnost LH u folikulogenezi tj</a:t>
            </a:r>
            <a:r>
              <a:rPr lang="hr-HR" dirty="0" smtClean="0"/>
              <a:t>. preovulacijskom </a:t>
            </a:r>
            <a:r>
              <a:rPr lang="hr-HR" dirty="0" smtClean="0"/>
              <a:t>razvoju folikula</a:t>
            </a:r>
          </a:p>
          <a:p>
            <a:r>
              <a:rPr lang="hr-HR" dirty="0" smtClean="0"/>
              <a:t>Izraziti manjak LH – može umanjiti odgovor na FSH  </a:t>
            </a:r>
          </a:p>
          <a:p>
            <a:pPr>
              <a:buNone/>
            </a:pPr>
            <a:endParaRPr lang="hr-HR" dirty="0" smtClean="0"/>
          </a:p>
          <a:p>
            <a:pPr algn="ctr">
              <a:buNone/>
            </a:pPr>
            <a:r>
              <a:rPr lang="hr-HR" b="1" dirty="0" smtClean="0"/>
              <a:t>    Dodatak r-hLH je povećao CPR kod pacijentica iznad 35 godina, ali ne i kod mlađih pacijentica</a:t>
            </a:r>
          </a:p>
          <a:p>
            <a:pPr algn="ctr">
              <a:buNone/>
            </a:pPr>
            <a:r>
              <a:rPr lang="hr-HR" dirty="0" smtClean="0"/>
              <a:t>    </a:t>
            </a:r>
            <a:r>
              <a:rPr lang="hr-HR" u="sng" dirty="0" smtClean="0"/>
              <a:t>Najveći benefit kod starijih pacijentica </a:t>
            </a:r>
            <a:r>
              <a:rPr lang="hr-HR" dirty="0" smtClean="0"/>
              <a:t>- </a:t>
            </a:r>
            <a:r>
              <a:rPr lang="hr-HR" u="sng" dirty="0" smtClean="0"/>
              <a:t>Cochrane Database </a:t>
            </a:r>
          </a:p>
          <a:p>
            <a:pPr>
              <a:buNone/>
            </a:pPr>
            <a:endParaRPr lang="hr-HR" u="sng" dirty="0" smtClean="0"/>
          </a:p>
          <a:p>
            <a:r>
              <a:rPr lang="hr-HR" sz="1900" dirty="0" smtClean="0"/>
              <a:t>Mochtar MH, van der Veen F, Ziech M, van Wely M. Recombinant luteinizing hormone (rLH) for controlled ovarian hyperstimulation in assisted reproductive cycles. Cochrane Database Syst Rev. 2007. </a:t>
            </a:r>
          </a:p>
          <a:p>
            <a:r>
              <a:rPr lang="hr-HR" sz="1900" dirty="0" smtClean="0"/>
              <a:t>Bosch E, Labarta E, Simón C, Remohi J, Pellicer A. The impact of luteinizing hormone supplementation in gonadotropin releasing hormone antagonist cycles. An age adjusted randomized trial. Fertil Steril. 2008;90:S41</a:t>
            </a:r>
          </a:p>
          <a:p>
            <a:endParaRPr lang="hr-HR" sz="1900" dirty="0"/>
          </a:p>
        </p:txBody>
      </p:sp>
      <p:sp>
        <p:nvSpPr>
          <p:cNvPr id="4" name="Rectangle 3"/>
          <p:cNvSpPr/>
          <p:nvPr/>
        </p:nvSpPr>
        <p:spPr>
          <a:xfrm>
            <a:off x="395536" y="2780928"/>
            <a:ext cx="8496944" cy="187220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LH</a:t>
            </a:r>
            <a:endParaRPr lang="hr-HR" b="1" u="sng"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r>
              <a:rPr lang="hr-HR" dirty="0" smtClean="0"/>
              <a:t>Jedan od učinaka je direktni učinak na stanice kumulusa</a:t>
            </a:r>
          </a:p>
          <a:p>
            <a:r>
              <a:rPr lang="hr-HR" dirty="0" smtClean="0"/>
              <a:t>Stanice kumulusa igraju ključnu ulogu u maturaciji oocita za vrijeme folikulogeneze</a:t>
            </a:r>
          </a:p>
          <a:p>
            <a:r>
              <a:rPr lang="hr-HR" b="1" u="sng" dirty="0" smtClean="0"/>
              <a:t>LH  štiti stanice kumulusa od apoptoze – a one čine adekvatnu potporu sazrijevanju oocite</a:t>
            </a:r>
          </a:p>
          <a:p>
            <a:r>
              <a:rPr lang="hr-HR" dirty="0" smtClean="0"/>
              <a:t>Dodatne studije???</a:t>
            </a:r>
          </a:p>
          <a:p>
            <a:pPr>
              <a:buNone/>
            </a:pPr>
            <a:endParaRPr lang="hr-HR" dirty="0" smtClean="0"/>
          </a:p>
          <a:p>
            <a:r>
              <a:rPr lang="hr-HR" sz="1900" dirty="0" smtClean="0"/>
              <a:t>Ruvolo G, Bosco L, Pane A, Morici G, Cittadini E, Roccheri MC. Lower apoptosis rate in human cumulus cells after administration of recombinant luteinizing hormone to women undergoing ovarian stimulation for in vitro fertilization procedures. Fertil Steril. 2007;87:542–546.</a:t>
            </a:r>
          </a:p>
          <a:p>
            <a:endParaRPr lang="hr-H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Demografski trend</a:t>
            </a:r>
            <a:endParaRPr lang="hr-HR" b="1" u="sng" dirty="0">
              <a:solidFill>
                <a:srgbClr val="7030A0"/>
              </a:solidFill>
            </a:endParaRPr>
          </a:p>
        </p:txBody>
      </p:sp>
      <p:pic>
        <p:nvPicPr>
          <p:cNvPr id="2050" name="Picture 2" descr="C:\Users\J\Desktop\Slika 1.jpg"/>
          <p:cNvPicPr>
            <a:picLocks noGrp="1" noChangeAspect="1" noChangeArrowheads="1"/>
          </p:cNvPicPr>
          <p:nvPr>
            <p:ph idx="1"/>
          </p:nvPr>
        </p:nvPicPr>
        <p:blipFill>
          <a:blip r:embed="rId2" cstate="print"/>
          <a:srcRect/>
          <a:stretch>
            <a:fillRect/>
          </a:stretch>
        </p:blipFill>
        <p:spPr bwMode="auto">
          <a:xfrm>
            <a:off x="755576" y="1412776"/>
            <a:ext cx="7632848" cy="5257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HR – hormon rasta</a:t>
            </a:r>
            <a:endParaRPr lang="hr-HR" b="1" u="sng" dirty="0">
              <a:solidFill>
                <a:srgbClr val="7030A0"/>
              </a:solidFill>
            </a:endParaRPr>
          </a:p>
        </p:txBody>
      </p:sp>
      <p:sp>
        <p:nvSpPr>
          <p:cNvPr id="3" name="Content Placeholder 2"/>
          <p:cNvSpPr>
            <a:spLocks noGrp="1"/>
          </p:cNvSpPr>
          <p:nvPr>
            <p:ph idx="1"/>
          </p:nvPr>
        </p:nvSpPr>
        <p:spPr/>
        <p:txBody>
          <a:bodyPr>
            <a:normAutofit fontScale="92500"/>
          </a:bodyPr>
          <a:lstStyle/>
          <a:p>
            <a:r>
              <a:rPr lang="hr-HR" dirty="0" smtClean="0"/>
              <a:t>HR ima važnu ulogu u završnom sazrijevanju</a:t>
            </a:r>
          </a:p>
          <a:p>
            <a:r>
              <a:rPr lang="hr-HR" dirty="0" smtClean="0"/>
              <a:t>90-ih/ kontroverzna primjena</a:t>
            </a:r>
          </a:p>
          <a:p>
            <a:r>
              <a:rPr lang="hr-HR" b="1" dirty="0" smtClean="0"/>
              <a:t>Stanice kumulusa i same </a:t>
            </a:r>
            <a:r>
              <a:rPr lang="hr-HR" b="1" u="sng" dirty="0" smtClean="0"/>
              <a:t>oocite imaju receptore za GH</a:t>
            </a:r>
          </a:p>
          <a:p>
            <a:r>
              <a:rPr lang="hr-HR" b="1" dirty="0" smtClean="0"/>
              <a:t>Direktan učinak na </a:t>
            </a:r>
            <a:r>
              <a:rPr lang="hr-HR" b="1" u="sng" dirty="0" smtClean="0"/>
              <a:t>razvoj embrija i preko IGF-1</a:t>
            </a:r>
          </a:p>
          <a:p>
            <a:r>
              <a:rPr lang="hr-HR" b="1" dirty="0" smtClean="0"/>
              <a:t>Dodatak GH u medij pomaže </a:t>
            </a:r>
            <a:r>
              <a:rPr lang="hr-HR" b="1" u="sng" dirty="0" smtClean="0"/>
              <a:t>in vitro maturaciji oocita</a:t>
            </a:r>
          </a:p>
          <a:p>
            <a:r>
              <a:rPr lang="hr-HR" sz="1800" dirty="0" smtClean="0"/>
              <a:t>Ménézo YJ, el Mouatassim S, Chavrier M, Servy EJ, Nicolet B. Human oocytes and preimplantation embryos express mRNA for growth hormone receptor. Zygote. 2003;11:293–297</a:t>
            </a:r>
          </a:p>
          <a:p>
            <a:endParaRPr lang="hr-HR" dirty="0" smtClean="0"/>
          </a:p>
          <a:p>
            <a:pPr>
              <a:buNone/>
            </a:pPr>
            <a:endParaRPr lang="hr-HR" dirty="0" smtClean="0"/>
          </a:p>
          <a:p>
            <a:endParaRPr lang="hr-H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HR – hormon rasta</a:t>
            </a:r>
            <a:endParaRPr lang="hr-HR" b="1" u="sng" dirty="0">
              <a:solidFill>
                <a:srgbClr val="7030A0"/>
              </a:solidFill>
            </a:endParaRPr>
          </a:p>
        </p:txBody>
      </p:sp>
      <p:sp>
        <p:nvSpPr>
          <p:cNvPr id="3" name="Content Placeholder 2"/>
          <p:cNvSpPr>
            <a:spLocks noGrp="1"/>
          </p:cNvSpPr>
          <p:nvPr>
            <p:ph idx="1"/>
          </p:nvPr>
        </p:nvSpPr>
        <p:spPr/>
        <p:txBody>
          <a:bodyPr>
            <a:normAutofit/>
          </a:bodyPr>
          <a:lstStyle/>
          <a:p>
            <a:r>
              <a:rPr lang="hr-HR" dirty="0" smtClean="0"/>
              <a:t>Novije studije pokazuju kako dodatak GH </a:t>
            </a:r>
            <a:r>
              <a:rPr lang="hr-HR" dirty="0" smtClean="0"/>
              <a:t>stimulacijskim </a:t>
            </a:r>
            <a:r>
              <a:rPr lang="hr-HR" dirty="0" smtClean="0"/>
              <a:t>protokolima </a:t>
            </a:r>
            <a:r>
              <a:rPr lang="hr-HR" b="1" u="sng" dirty="0" smtClean="0"/>
              <a:t>značajno povećava CPR i LBR u žena sa slabim odgovorom jajnika </a:t>
            </a:r>
            <a:r>
              <a:rPr lang="hr-HR" u="sng" dirty="0" smtClean="0"/>
              <a:t>– Cochrane Database!!!</a:t>
            </a:r>
          </a:p>
          <a:p>
            <a:pPr>
              <a:buNone/>
            </a:pPr>
            <a:endParaRPr lang="hr-HR" dirty="0" smtClean="0"/>
          </a:p>
          <a:p>
            <a:r>
              <a:rPr lang="hr-HR" sz="1500" dirty="0" smtClean="0"/>
              <a:t>Kotarba D, Kotarba J, Hughes E. Growth hormone for in vitro fertilization. Cochrane Database Syst Rev. 2000. p. CD000099</a:t>
            </a:r>
          </a:p>
          <a:p>
            <a:r>
              <a:rPr lang="hr-HR" sz="1500" dirty="0" smtClean="0"/>
              <a:t>Kyrou D, Kolibianakis EM, Venetis CA, Papanikolaou EG, Bontis J, Tarlatzis BC. How to improve the probability of pregnancy in poor responders undergoing in vitro fertilization: a systematic review and meta-analysis. Fertil Steril. 2009;91:749–766</a:t>
            </a:r>
          </a:p>
          <a:p>
            <a:pPr>
              <a:buNone/>
            </a:pPr>
            <a:endParaRPr lang="hr-HR" dirty="0" smtClean="0"/>
          </a:p>
          <a:p>
            <a:endParaRPr lang="hr-H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DHES- dehidroepiandrosteron</a:t>
            </a:r>
            <a:r>
              <a:rPr lang="hr-HR" dirty="0" smtClean="0"/>
              <a:t> </a:t>
            </a:r>
            <a:endParaRPr lang="hr-HR" b="1" u="sng"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r>
              <a:rPr lang="hr-HR" dirty="0" smtClean="0"/>
              <a:t>Androgen / proizvod nadbubrežne žljezde</a:t>
            </a:r>
          </a:p>
          <a:p>
            <a:r>
              <a:rPr lang="hr-HR" dirty="0" smtClean="0"/>
              <a:t>Dehidroepiandrosteron  3x25 mg/1-4 mj.</a:t>
            </a:r>
          </a:p>
          <a:p>
            <a:r>
              <a:rPr lang="hr-HR" dirty="0" smtClean="0"/>
              <a:t>Povećava koncentraciju AMH</a:t>
            </a:r>
          </a:p>
          <a:p>
            <a:r>
              <a:rPr lang="hr-HR" dirty="0" smtClean="0"/>
              <a:t>Povećava kvalitetu zametaka, smanjuje broj pobačaja i LBR</a:t>
            </a:r>
          </a:p>
          <a:p>
            <a:pPr>
              <a:buNone/>
            </a:pPr>
            <a:endParaRPr lang="hr-HR" dirty="0" smtClean="0"/>
          </a:p>
          <a:p>
            <a:pPr fontAlgn="base"/>
            <a:r>
              <a:rPr lang="hr-HR" sz="1600" dirty="0" smtClean="0"/>
              <a:t>Gleicher et al., 2010 </a:t>
            </a:r>
            <a:r>
              <a:rPr lang="hr-HR" sz="1600" b="1" dirty="0" smtClean="0"/>
              <a:t>Improvement in diminished ovarian reserve after dehydroepiandrosterone supplementation </a:t>
            </a:r>
            <a:r>
              <a:rPr lang="hr-HR" sz="1600" dirty="0" smtClean="0"/>
              <a:t>Reprod. Biomed. Online, 21 (3) (2010), pp. 360–365</a:t>
            </a:r>
          </a:p>
          <a:p>
            <a:pPr fontAlgn="base"/>
            <a:r>
              <a:rPr lang="hr-HR" sz="1600" dirty="0" smtClean="0"/>
              <a:t>Wiser et al., 2010 </a:t>
            </a:r>
            <a:r>
              <a:rPr lang="hr-HR" sz="1600" b="1" dirty="0" smtClean="0"/>
              <a:t>Addition of dehydroepiandrosterone (DHEA) for poor-responder patients before and during IVF treatment improves the pregnancy rate: a randomized prospective study </a:t>
            </a:r>
            <a:r>
              <a:rPr lang="hr-HR" sz="1600" dirty="0" smtClean="0"/>
              <a:t>Hum. Reprod., 25 (10) (2010), pp. 2496–2500</a:t>
            </a:r>
          </a:p>
          <a:p>
            <a:pPr fontAlgn="base"/>
            <a:endParaRPr lang="hr-HR" sz="1500" dirty="0" smtClean="0"/>
          </a:p>
          <a:p>
            <a:pPr>
              <a:buNone/>
            </a:pPr>
            <a:r>
              <a:rPr lang="hr-HR" dirty="0" smtClean="0"/>
              <a:t/>
            </a:r>
            <a:br>
              <a:rPr lang="hr-HR" dirty="0" smtClean="0"/>
            </a:br>
            <a:endParaRPr lang="hr-H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u="sng" dirty="0" smtClean="0">
                <a:solidFill>
                  <a:srgbClr val="7030A0"/>
                </a:solidFill>
              </a:rPr>
              <a:t>Selekcija oocita, spermija, selekcija zametaka</a:t>
            </a:r>
            <a:r>
              <a:rPr lang="hr-HR" dirty="0" smtClean="0"/>
              <a:t> </a:t>
            </a:r>
            <a:endParaRPr lang="hr-HR"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hr-HR" b="1" u="sng" dirty="0" smtClean="0"/>
              <a:t>Odabir kompetentnih gameta</a:t>
            </a:r>
            <a:r>
              <a:rPr lang="hr-HR" dirty="0" smtClean="0"/>
              <a:t>( zona pelucida, diobeno vreteno, organele)</a:t>
            </a:r>
          </a:p>
          <a:p>
            <a:r>
              <a:rPr lang="hr-HR" b="1" u="sng" dirty="0" smtClean="0"/>
              <a:t>PGS</a:t>
            </a:r>
            <a:r>
              <a:rPr lang="hr-HR" dirty="0" smtClean="0"/>
              <a:t> (</a:t>
            </a:r>
            <a:r>
              <a:rPr lang="hr-HR" sz="3100" i="1" dirty="0" smtClean="0"/>
              <a:t>preimplantation genetic screening</a:t>
            </a:r>
            <a:r>
              <a:rPr lang="hr-HR" dirty="0" smtClean="0"/>
              <a:t>) mozaicizam, lošiji rezultati , RCT – nema rezultata</a:t>
            </a:r>
          </a:p>
          <a:p>
            <a:r>
              <a:rPr lang="hr-HR" b="1" u="sng" dirty="0" smtClean="0"/>
              <a:t>PGD </a:t>
            </a:r>
            <a:r>
              <a:rPr lang="hr-HR" dirty="0" smtClean="0"/>
              <a:t>(</a:t>
            </a:r>
            <a:r>
              <a:rPr lang="hr-HR" sz="3100" i="1" dirty="0" smtClean="0"/>
              <a:t>preimplantation genetic diagnosis</a:t>
            </a:r>
            <a:r>
              <a:rPr lang="hr-HR" dirty="0" smtClean="0"/>
              <a:t>)</a:t>
            </a:r>
          </a:p>
          <a:p>
            <a:r>
              <a:rPr lang="hr-HR" b="1" u="sng" dirty="0" smtClean="0">
                <a:solidFill>
                  <a:srgbClr val="7030A0"/>
                </a:solidFill>
              </a:rPr>
              <a:t>CHG/ </a:t>
            </a:r>
            <a:r>
              <a:rPr lang="hr-HR" b="1" u="sng" dirty="0" smtClean="0">
                <a:solidFill>
                  <a:srgbClr val="7030A0"/>
                </a:solidFill>
              </a:rPr>
              <a:t>SNP, PCR </a:t>
            </a:r>
            <a:r>
              <a:rPr lang="hr-HR" sz="2400" b="1" u="sng" dirty="0" smtClean="0">
                <a:solidFill>
                  <a:srgbClr val="7030A0"/>
                </a:solidFill>
              </a:rPr>
              <a:t>(</a:t>
            </a:r>
            <a:r>
              <a:rPr lang="hr-HR" b="1" i="1" dirty="0" smtClean="0">
                <a:solidFill>
                  <a:srgbClr val="7030A0"/>
                </a:solidFill>
              </a:rPr>
              <a:t>Comapartive genomic hybridization/Single nucleotide polimorphysm)</a:t>
            </a:r>
            <a:r>
              <a:rPr lang="hr-HR" b="1" dirty="0" smtClean="0">
                <a:solidFill>
                  <a:srgbClr val="7030A0"/>
                </a:solidFill>
              </a:rPr>
              <a:t> </a:t>
            </a:r>
          </a:p>
          <a:p>
            <a:pPr>
              <a:buNone/>
            </a:pPr>
            <a:r>
              <a:rPr lang="hr-HR" dirty="0" smtClean="0"/>
              <a:t>     (blastomere, polarnog tijela, trofoektoderma...)</a:t>
            </a:r>
          </a:p>
          <a:p>
            <a:r>
              <a:rPr lang="hr-HR" b="1" u="sng" dirty="0" smtClean="0">
                <a:solidFill>
                  <a:srgbClr val="7030A0"/>
                </a:solidFill>
              </a:rPr>
              <a:t>OMICS</a:t>
            </a:r>
            <a:r>
              <a:rPr lang="hr-HR" dirty="0" smtClean="0">
                <a:solidFill>
                  <a:srgbClr val="7030A0"/>
                </a:solidFill>
              </a:rPr>
              <a:t> </a:t>
            </a:r>
            <a:r>
              <a:rPr lang="hr-HR" dirty="0" smtClean="0"/>
              <a:t>– atraktivna metoda za neinvazivno ocjenjivanje vitalnosti embrija </a:t>
            </a:r>
            <a:r>
              <a:rPr lang="hr-HR" b="1" dirty="0" smtClean="0">
                <a:solidFill>
                  <a:srgbClr val="7030A0"/>
                </a:solidFill>
              </a:rPr>
              <a:t>“mirna embrionalna hipoteza”</a:t>
            </a:r>
          </a:p>
          <a:p>
            <a:r>
              <a:rPr lang="hr-HR" b="1" u="sng" dirty="0" smtClean="0">
                <a:solidFill>
                  <a:srgbClr val="7030A0"/>
                </a:solidFill>
              </a:rPr>
              <a:t>Embryoscope</a:t>
            </a:r>
            <a:r>
              <a:rPr lang="hr-HR" b="1" u="sng" dirty="0" smtClean="0"/>
              <a:t> </a:t>
            </a:r>
            <a:r>
              <a:rPr lang="hr-HR" u="sng" dirty="0" smtClean="0"/>
              <a:t>(</a:t>
            </a:r>
            <a:r>
              <a:rPr lang="hr-HR" dirty="0" smtClean="0"/>
              <a:t>pravodobnost singamije/ pravodobnost 1. diobe)</a:t>
            </a:r>
            <a:endParaRPr lang="hr-H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Preporuke:</a:t>
            </a:r>
            <a:endParaRPr lang="hr-HR" b="1" u="sng" dirty="0">
              <a:solidFill>
                <a:srgbClr val="7030A0"/>
              </a:solidFill>
            </a:endParaRPr>
          </a:p>
        </p:txBody>
      </p:sp>
      <p:sp>
        <p:nvSpPr>
          <p:cNvPr id="3" name="Content Placeholder 2"/>
          <p:cNvSpPr>
            <a:spLocks noGrp="1"/>
          </p:cNvSpPr>
          <p:nvPr>
            <p:ph idx="1"/>
          </p:nvPr>
        </p:nvSpPr>
        <p:spPr/>
        <p:txBody>
          <a:bodyPr/>
          <a:lstStyle/>
          <a:p>
            <a:r>
              <a:rPr lang="hr-HR" dirty="0" smtClean="0"/>
              <a:t>ŠTO RANIJE ...</a:t>
            </a:r>
          </a:p>
          <a:p>
            <a:r>
              <a:rPr lang="hr-HR" dirty="0" smtClean="0"/>
              <a:t>IVF </a:t>
            </a:r>
          </a:p>
          <a:p>
            <a:r>
              <a:rPr lang="hr-HR" dirty="0" smtClean="0"/>
              <a:t>PROTOKOLI</a:t>
            </a:r>
          </a:p>
          <a:p>
            <a:r>
              <a:rPr lang="hr-HR" dirty="0" smtClean="0"/>
              <a:t>PREDTRETMAN/KOTERAPIJA</a:t>
            </a:r>
            <a:endParaRPr lang="hr-HR" dirty="0" smtClean="0"/>
          </a:p>
          <a:p>
            <a:r>
              <a:rPr lang="hr-HR" dirty="0" smtClean="0"/>
              <a:t>DONACIJA</a:t>
            </a:r>
          </a:p>
          <a:p>
            <a:r>
              <a:rPr lang="hr-HR" dirty="0" smtClean="0"/>
              <a:t>“PROIZVODNJA” VLASTITIH OOCITA</a:t>
            </a:r>
            <a:endParaRPr lang="hr-H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Budućnost: </a:t>
            </a:r>
            <a:endParaRPr lang="hr-HR" b="1" u="sng" dirty="0">
              <a:solidFill>
                <a:srgbClr val="7030A0"/>
              </a:solidFill>
            </a:endParaRPr>
          </a:p>
        </p:txBody>
      </p:sp>
      <p:sp>
        <p:nvSpPr>
          <p:cNvPr id="3" name="Content Placeholder 2"/>
          <p:cNvSpPr>
            <a:spLocks noGrp="1"/>
          </p:cNvSpPr>
          <p:nvPr>
            <p:ph idx="1"/>
          </p:nvPr>
        </p:nvSpPr>
        <p:spPr/>
        <p:txBody>
          <a:bodyPr>
            <a:normAutofit/>
          </a:bodyPr>
          <a:lstStyle/>
          <a:p>
            <a:pPr algn="ctr">
              <a:buNone/>
            </a:pPr>
            <a:r>
              <a:rPr lang="hr-HR" dirty="0" smtClean="0">
                <a:hlinkClick r:id="rId2"/>
              </a:rPr>
              <a:t>Derivation of oocytes from mouse embryonic stem cells.</a:t>
            </a:r>
            <a:endParaRPr lang="hr-HR" dirty="0" smtClean="0"/>
          </a:p>
          <a:p>
            <a:pPr algn="ctr">
              <a:buNone/>
            </a:pPr>
            <a:r>
              <a:rPr lang="hr-HR" dirty="0" smtClean="0"/>
              <a:t>Hübner K et al. /</a:t>
            </a:r>
            <a:r>
              <a:rPr lang="hr-HR" b="1" dirty="0" smtClean="0"/>
              <a:t>Science 2003.</a:t>
            </a:r>
          </a:p>
          <a:p>
            <a:pPr algn="ctr">
              <a:buNone/>
            </a:pPr>
            <a:r>
              <a:rPr lang="hr-HR" b="1" dirty="0" smtClean="0"/>
              <a:t> </a:t>
            </a:r>
          </a:p>
          <a:p>
            <a:pPr algn="ctr">
              <a:buNone/>
            </a:pPr>
            <a:r>
              <a:rPr lang="hr-HR" dirty="0" smtClean="0">
                <a:hlinkClick r:id="rId3"/>
              </a:rPr>
              <a:t>Induction of pluripotent stem cells from adult human fibroblasts by defined factors.</a:t>
            </a:r>
            <a:endParaRPr lang="hr-HR" dirty="0" smtClean="0"/>
          </a:p>
          <a:p>
            <a:pPr algn="ctr">
              <a:buNone/>
            </a:pPr>
            <a:r>
              <a:rPr lang="hr-HR" dirty="0" smtClean="0"/>
              <a:t>Takahashi K et al. /</a:t>
            </a:r>
            <a:r>
              <a:rPr lang="hr-HR" b="1" dirty="0" smtClean="0"/>
              <a:t>Cell 2007.</a:t>
            </a:r>
            <a:endParaRPr lang="hr-HR"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Budućnost: </a:t>
            </a:r>
            <a:endParaRPr lang="hr-HR" b="1" u="sng"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hr-HR" dirty="0" smtClean="0">
                <a:hlinkClick r:id="rId2"/>
              </a:rPr>
              <a:t>Offspring from oocytes derived from in vitro primordial germ cell-like cells in mice.</a:t>
            </a:r>
            <a:endParaRPr lang="hr-HR" dirty="0" smtClean="0"/>
          </a:p>
          <a:p>
            <a:pPr algn="ctr">
              <a:buNone/>
            </a:pPr>
            <a:r>
              <a:rPr lang="hr-HR" b="1" dirty="0" smtClean="0"/>
              <a:t>Hayashi</a:t>
            </a:r>
            <a:r>
              <a:rPr lang="hr-HR" dirty="0" smtClean="0"/>
              <a:t> K, </a:t>
            </a:r>
            <a:r>
              <a:rPr lang="hr-HR" b="1" dirty="0" smtClean="0"/>
              <a:t>Ogushi</a:t>
            </a:r>
            <a:r>
              <a:rPr lang="hr-HR" dirty="0" smtClean="0"/>
              <a:t> S et al./Science 2012</a:t>
            </a:r>
          </a:p>
          <a:p>
            <a:pPr algn="ctr">
              <a:buNone/>
            </a:pPr>
            <a:endParaRPr lang="hr-HR" dirty="0" smtClean="0"/>
          </a:p>
          <a:p>
            <a:pPr algn="ctr">
              <a:buNone/>
            </a:pPr>
            <a:r>
              <a:rPr lang="hr-HR" b="1" dirty="0" smtClean="0"/>
              <a:t> </a:t>
            </a:r>
            <a:r>
              <a:rPr lang="hr-HR" sz="4000" b="1" u="sng" dirty="0" smtClean="0"/>
              <a:t>REVOLUCIJA U REPRODUKTIVNOJ MEDICINI!</a:t>
            </a:r>
            <a:r>
              <a:rPr lang="hr-HR" b="1" dirty="0" smtClean="0"/>
              <a:t/>
            </a:r>
            <a:br>
              <a:rPr lang="hr-HR" b="1" dirty="0" smtClean="0"/>
            </a:br>
            <a:endParaRPr lang="hr-HR" b="1" dirty="0" smtClean="0"/>
          </a:p>
          <a:p>
            <a:pPr algn="ctr">
              <a:buNone/>
            </a:pPr>
            <a:endParaRPr lang="hr-HR" b="1" dirty="0" smtClean="0"/>
          </a:p>
          <a:p>
            <a:pPr algn="ctr">
              <a:buNone/>
            </a:pPr>
            <a:r>
              <a:rPr lang="hr-HR" b="1" u="sng" dirty="0" smtClean="0"/>
              <a:t>Nobelova nagrada 2012 </a:t>
            </a:r>
            <a:r>
              <a:rPr lang="hr-HR" u="sng" dirty="0" smtClean="0"/>
              <a:t>za medicinu </a:t>
            </a:r>
            <a:r>
              <a:rPr lang="hr-HR" u="sng" smtClean="0"/>
              <a:t>i fiziologiju!</a:t>
            </a:r>
            <a:endParaRPr lang="hr-HR" u="sng" dirty="0" smtClean="0"/>
          </a:p>
        </p:txBody>
      </p:sp>
      <p:sp>
        <p:nvSpPr>
          <p:cNvPr id="4" name="Rectangle 3"/>
          <p:cNvSpPr/>
          <p:nvPr/>
        </p:nvSpPr>
        <p:spPr>
          <a:xfrm>
            <a:off x="827584" y="3284984"/>
            <a:ext cx="7632848" cy="172819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564904"/>
            <a:ext cx="8229600" cy="3345235"/>
          </a:xfrm>
        </p:spPr>
        <p:txBody>
          <a:bodyPr>
            <a:normAutofit/>
          </a:bodyPr>
          <a:lstStyle/>
          <a:p>
            <a:pPr algn="ctr">
              <a:buNone/>
            </a:pPr>
            <a:r>
              <a:rPr lang="hr-HR" sz="7200" b="1" dirty="0" smtClean="0">
                <a:solidFill>
                  <a:srgbClr val="7030A0"/>
                </a:solidFill>
              </a:rPr>
              <a:t>Hvala!</a:t>
            </a:r>
            <a:endParaRPr lang="hr-HR" sz="7200" b="1"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Pad plodnosti s godinama</a:t>
            </a:r>
            <a:endParaRPr lang="hr-HR" b="1" u="sng" dirty="0">
              <a:solidFill>
                <a:srgbClr val="7030A0"/>
              </a:solidFill>
            </a:endParaRPr>
          </a:p>
        </p:txBody>
      </p:sp>
      <p:sp>
        <p:nvSpPr>
          <p:cNvPr id="3" name="Content Placeholder 2"/>
          <p:cNvSpPr>
            <a:spLocks noGrp="1"/>
          </p:cNvSpPr>
          <p:nvPr>
            <p:ph idx="1"/>
          </p:nvPr>
        </p:nvSpPr>
        <p:spPr/>
        <p:txBody>
          <a:bodyPr>
            <a:normAutofit/>
          </a:bodyPr>
          <a:lstStyle/>
          <a:p>
            <a:pPr algn="ctr">
              <a:buNone/>
            </a:pPr>
            <a:r>
              <a:rPr lang="hr-HR" b="1" u="sng" dirty="0" smtClean="0"/>
              <a:t>S dobi opada plodnost žene zbog:</a:t>
            </a:r>
          </a:p>
          <a:p>
            <a:pPr algn="ctr">
              <a:buNone/>
            </a:pPr>
            <a:endParaRPr lang="hr-HR" b="1" u="sng" dirty="0" smtClean="0"/>
          </a:p>
          <a:p>
            <a:r>
              <a:rPr lang="hr-HR" b="1" u="sng" dirty="0" smtClean="0"/>
              <a:t>Propadanja folikula </a:t>
            </a:r>
            <a:r>
              <a:rPr lang="hr-HR" dirty="0" smtClean="0"/>
              <a:t>u jajnicima</a:t>
            </a:r>
          </a:p>
          <a:p>
            <a:r>
              <a:rPr lang="hr-HR" b="1" u="sng" dirty="0" smtClean="0"/>
              <a:t>Lošije kvalitete jajnih stanica</a:t>
            </a:r>
          </a:p>
          <a:p>
            <a:r>
              <a:rPr lang="hr-HR" b="1" u="sng" dirty="0" smtClean="0"/>
              <a:t>Pridruženih bolesti</a:t>
            </a:r>
            <a:r>
              <a:rPr lang="hr-HR" dirty="0" smtClean="0"/>
              <a:t>: </a:t>
            </a:r>
          </a:p>
          <a:p>
            <a:pPr>
              <a:buNone/>
            </a:pPr>
            <a:r>
              <a:rPr lang="hr-HR" dirty="0" smtClean="0"/>
              <a:t>   - ginekoloških (miomi, endometrioza...)</a:t>
            </a:r>
          </a:p>
          <a:p>
            <a:pPr>
              <a:buNone/>
            </a:pPr>
            <a:r>
              <a:rPr lang="hr-HR" dirty="0" smtClean="0"/>
              <a:t>   - drugih (debljina, dijabetes, bolesti štitnjače...)</a:t>
            </a:r>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Opadanje broja folikula</a:t>
            </a:r>
            <a:endParaRPr lang="hr-HR" b="1" u="sng" dirty="0">
              <a:solidFill>
                <a:srgbClr val="7030A0"/>
              </a:solidFill>
            </a:endParaRPr>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hr-HR" b="1" dirty="0" smtClean="0"/>
              <a:t>Konačan broj jajnih stanica </a:t>
            </a:r>
            <a:r>
              <a:rPr lang="hr-HR" dirty="0" smtClean="0"/>
              <a:t>– 20. tjedan</a:t>
            </a:r>
          </a:p>
          <a:p>
            <a:r>
              <a:rPr lang="hr-HR" dirty="0" smtClean="0"/>
              <a:t>1-2 mil oocita zaustavljenih u profazi prve mejotičke diobe</a:t>
            </a:r>
          </a:p>
          <a:p>
            <a:r>
              <a:rPr lang="hr-HR" dirty="0" smtClean="0"/>
              <a:t>400 000 na početku puberteta/25 000 ubrzan pad</a:t>
            </a:r>
          </a:p>
          <a:p>
            <a:r>
              <a:rPr lang="hr-HR" b="1" u="sng" dirty="0" smtClean="0"/>
              <a:t>99,9% oocita propada atezijom - apoptozom</a:t>
            </a:r>
          </a:p>
          <a:p>
            <a:r>
              <a:rPr lang="hr-HR" dirty="0" smtClean="0"/>
              <a:t>400 oocita – LH skok – metafazu druge mejotičke diobe</a:t>
            </a:r>
          </a:p>
          <a:p>
            <a:pPr>
              <a:buNone/>
            </a:pPr>
            <a:endParaRPr lang="hr-HR" dirty="0" smtClean="0"/>
          </a:p>
          <a:p>
            <a:r>
              <a:rPr lang="en-US" sz="1600" dirty="0" smtClean="0"/>
              <a:t>Lobo RA. Early ovarian ageing: a hypothesis. What is early ovarian ageing? Hum Reprod.2003;18:1762–1764</a:t>
            </a:r>
            <a:endParaRPr lang="hr-HR" sz="1600" dirty="0" smtClean="0"/>
          </a:p>
          <a:p>
            <a:r>
              <a:rPr lang="hr-HR" sz="1600" dirty="0" smtClean="0"/>
              <a:t>Perez GI, Robles R, Knudson CM, Flaws JA, Korsmeyer SJ, Tilly JL. Prolongation of ovarian lifespan into advanced chronological age by Bax-deficiency. Nat Genet. 1999;21:200–203.</a:t>
            </a:r>
          </a:p>
          <a:p>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Desktop\Slika 2.jpg"/>
          <p:cNvPicPr>
            <a:picLocks noGrp="1" noChangeAspect="1" noChangeArrowheads="1"/>
          </p:cNvPicPr>
          <p:nvPr>
            <p:ph idx="1"/>
          </p:nvPr>
        </p:nvPicPr>
        <p:blipFill>
          <a:blip r:embed="rId2" cstate="print"/>
          <a:srcRect/>
          <a:stretch>
            <a:fillRect/>
          </a:stretch>
        </p:blipFill>
        <p:spPr bwMode="auto">
          <a:xfrm>
            <a:off x="539552" y="404664"/>
            <a:ext cx="7992888" cy="61206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Kvaliteta oocite</a:t>
            </a:r>
            <a:endParaRPr lang="hr-HR" b="1" u="sng" dirty="0">
              <a:solidFill>
                <a:srgbClr val="7030A0"/>
              </a:solidFill>
            </a:endParaRPr>
          </a:p>
        </p:txBody>
      </p:sp>
      <p:sp>
        <p:nvSpPr>
          <p:cNvPr id="3" name="Content Placeholder 2"/>
          <p:cNvSpPr>
            <a:spLocks noGrp="1"/>
          </p:cNvSpPr>
          <p:nvPr>
            <p:ph idx="1"/>
          </p:nvPr>
        </p:nvSpPr>
        <p:spPr/>
        <p:txBody>
          <a:bodyPr/>
          <a:lstStyle/>
          <a:p>
            <a:r>
              <a:rPr lang="hr-HR" dirty="0" smtClean="0"/>
              <a:t>Pad kvalitete jajne stanice se očituje i </a:t>
            </a:r>
            <a:r>
              <a:rPr lang="hr-HR" b="1" u="sng" dirty="0" smtClean="0"/>
              <a:t>povećanim brojem pobačaja </a:t>
            </a:r>
            <a:r>
              <a:rPr lang="hr-HR" dirty="0" smtClean="0"/>
              <a:t>i </a:t>
            </a:r>
          </a:p>
          <a:p>
            <a:pPr>
              <a:buNone/>
            </a:pPr>
            <a:r>
              <a:rPr lang="hr-HR" b="1" dirty="0" smtClean="0"/>
              <a:t>   </a:t>
            </a:r>
            <a:r>
              <a:rPr lang="hr-HR" b="1" u="sng" dirty="0" smtClean="0"/>
              <a:t>povećanim brojem kromosomskih aberacija</a:t>
            </a:r>
            <a:r>
              <a:rPr lang="hr-HR" dirty="0" smtClean="0"/>
              <a:t> iza 35. godine</a:t>
            </a:r>
          </a:p>
          <a:p>
            <a:pPr>
              <a:buNone/>
            </a:pPr>
            <a:endParaRPr lang="hr-HR" dirty="0" smtClean="0"/>
          </a:p>
          <a:p>
            <a:r>
              <a:rPr lang="hr-HR" dirty="0" smtClean="0"/>
              <a:t>20god-10% pobačaja/ 1/500 kromosomopatiju</a:t>
            </a:r>
          </a:p>
          <a:p>
            <a:r>
              <a:rPr lang="hr-HR" dirty="0" smtClean="0"/>
              <a:t>40 god-40% pobačaja/ 1/40 kromosomopatiju</a:t>
            </a:r>
            <a:endParaRPr lang="hr-HR" dirty="0"/>
          </a:p>
        </p:txBody>
      </p:sp>
      <p:sp>
        <p:nvSpPr>
          <p:cNvPr id="5" name="Oval 4"/>
          <p:cNvSpPr/>
          <p:nvPr/>
        </p:nvSpPr>
        <p:spPr>
          <a:xfrm>
            <a:off x="1979712" y="4869160"/>
            <a:ext cx="986408" cy="84239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1907704" y="4221088"/>
            <a:ext cx="1008112" cy="8640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Rast pobačaja</a:t>
            </a:r>
            <a:endParaRPr lang="hr-HR" b="1" u="sng" dirty="0">
              <a:solidFill>
                <a:srgbClr val="7030A0"/>
              </a:solidFill>
            </a:endParaRPr>
          </a:p>
        </p:txBody>
      </p:sp>
      <p:sp>
        <p:nvSpPr>
          <p:cNvPr id="3" name="Content Placeholder 2"/>
          <p:cNvSpPr>
            <a:spLocks noGrp="1"/>
          </p:cNvSpPr>
          <p:nvPr>
            <p:ph idx="1"/>
          </p:nvPr>
        </p:nvSpPr>
        <p:spPr/>
        <p:txBody>
          <a:bodyPr/>
          <a:lstStyle/>
          <a:p>
            <a:pPr>
              <a:buNone/>
            </a:pPr>
            <a:endParaRPr lang="hr-HR" dirty="0"/>
          </a:p>
        </p:txBody>
      </p:sp>
      <p:pic>
        <p:nvPicPr>
          <p:cNvPr id="4" name="Picture 3" descr="C:\Users\J\Desktop\pobačaji.gif"/>
          <p:cNvPicPr>
            <a:picLocks noChangeAspect="1" noChangeArrowheads="1"/>
          </p:cNvPicPr>
          <p:nvPr/>
        </p:nvPicPr>
        <p:blipFill>
          <a:blip r:embed="rId2" cstate="print"/>
          <a:srcRect/>
          <a:stretch>
            <a:fillRect/>
          </a:stretch>
        </p:blipFill>
        <p:spPr bwMode="auto">
          <a:xfrm>
            <a:off x="467544" y="1556792"/>
            <a:ext cx="8208912" cy="482453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u="sng" dirty="0" smtClean="0">
                <a:solidFill>
                  <a:srgbClr val="7030A0"/>
                </a:solidFill>
              </a:rPr>
              <a:t>Kvaliteta oocite</a:t>
            </a:r>
            <a:endParaRPr lang="hr-HR" b="1" u="sng" dirty="0">
              <a:solidFill>
                <a:srgbClr val="7030A0"/>
              </a:solidFill>
            </a:endParaRPr>
          </a:p>
        </p:txBody>
      </p:sp>
      <p:sp>
        <p:nvSpPr>
          <p:cNvPr id="3" name="Content Placeholder 2"/>
          <p:cNvSpPr>
            <a:spLocks noGrp="1"/>
          </p:cNvSpPr>
          <p:nvPr>
            <p:ph idx="1"/>
          </p:nvPr>
        </p:nvSpPr>
        <p:spPr/>
        <p:txBody>
          <a:bodyPr>
            <a:normAutofit/>
          </a:bodyPr>
          <a:lstStyle/>
          <a:p>
            <a:r>
              <a:rPr lang="hr-HR" dirty="0" smtClean="0"/>
              <a:t>Pad plodnosti s dobi žene najvećim djelom je </a:t>
            </a:r>
            <a:r>
              <a:rPr lang="hr-HR" b="1" u="sng" dirty="0" smtClean="0"/>
              <a:t>odraz pada kvalitete jajnih stanica</a:t>
            </a:r>
            <a:r>
              <a:rPr lang="hr-HR" dirty="0" smtClean="0"/>
              <a:t>, što je vidljivo porastom uspijeha u MPO postupcima s </a:t>
            </a:r>
            <a:r>
              <a:rPr lang="hr-HR" b="1" u="sng" dirty="0" smtClean="0"/>
              <a:t>doniranim jajnim stanicama</a:t>
            </a:r>
          </a:p>
          <a:p>
            <a:pPr>
              <a:buNone/>
            </a:pPr>
            <a:endParaRPr lang="hr-HR" dirty="0" smtClean="0"/>
          </a:p>
          <a:p>
            <a:r>
              <a:rPr lang="en-US" sz="1500" dirty="0" err="1" smtClean="0"/>
              <a:t>Navot</a:t>
            </a:r>
            <a:r>
              <a:rPr lang="en-US" sz="1500" dirty="0" smtClean="0"/>
              <a:t> D, Bergh PA, Williams MA, et al. Poor </a:t>
            </a:r>
            <a:r>
              <a:rPr lang="en-US" sz="1500" dirty="0" err="1" smtClean="0"/>
              <a:t>oocyte</a:t>
            </a:r>
            <a:r>
              <a:rPr lang="en-US" sz="1500" dirty="0" smtClean="0"/>
              <a:t> quality rather than implantation failure as a cause of age-related decline in female fertility. Lancet. 1991;337:1375–7</a:t>
            </a:r>
            <a:r>
              <a:rPr lang="hr-HR" sz="1500" dirty="0" smtClean="0"/>
              <a:t>.</a:t>
            </a:r>
            <a:endParaRPr lang="hr-HR"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1457</Words>
  <Application>Microsoft Office PowerPoint</Application>
  <PresentationFormat>On-screen Show (4:3)</PresentationFormat>
  <Paragraphs>203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Utjecaj dobi na ishod IVF postupka </vt:lpstr>
      <vt:lpstr>Problematika</vt:lpstr>
      <vt:lpstr>Demografski trend</vt:lpstr>
      <vt:lpstr>Pad plodnosti s godinama</vt:lpstr>
      <vt:lpstr>Opadanje broja folikula</vt:lpstr>
      <vt:lpstr>Slide 6</vt:lpstr>
      <vt:lpstr>Kvaliteta oocite</vt:lpstr>
      <vt:lpstr>Rast pobačaja</vt:lpstr>
      <vt:lpstr>Kvaliteta oocite</vt:lpstr>
      <vt:lpstr>Slide 10</vt:lpstr>
      <vt:lpstr>Ali... </vt:lpstr>
      <vt:lpstr>S dobi...</vt:lpstr>
      <vt:lpstr>Biološka/kronološka dob</vt:lpstr>
      <vt:lpstr>Nažalost...</vt:lpstr>
      <vt:lpstr> ŠTO UČINITI? </vt:lpstr>
      <vt:lpstr>Prognoza postupka/ liječenja</vt:lpstr>
      <vt:lpstr>FSH</vt:lpstr>
      <vt:lpstr>AFC</vt:lpstr>
      <vt:lpstr>AMH</vt:lpstr>
      <vt:lpstr>Slide 20</vt:lpstr>
      <vt:lpstr>CC +IUI...iza 40. godine</vt:lpstr>
      <vt:lpstr>FSH + IUI...iza 40. godine</vt:lpstr>
      <vt:lpstr>IVF</vt:lpstr>
      <vt:lpstr>IVF</vt:lpstr>
      <vt:lpstr>IVF</vt:lpstr>
      <vt:lpstr>Individualizacija protokola</vt:lpstr>
      <vt:lpstr>Predtretman/Koterapija</vt:lpstr>
      <vt:lpstr>LH</vt:lpstr>
      <vt:lpstr>LH</vt:lpstr>
      <vt:lpstr>HR – hormon rasta</vt:lpstr>
      <vt:lpstr>HR – hormon rasta</vt:lpstr>
      <vt:lpstr>DHES- dehidroepiandrosteron </vt:lpstr>
      <vt:lpstr>Selekcija oocita, spermija, selekcija zametaka </vt:lpstr>
      <vt:lpstr>Slide 34</vt:lpstr>
      <vt:lpstr>Preporuke:</vt:lpstr>
      <vt:lpstr>Budućnost: </vt:lpstr>
      <vt:lpstr>Budućnost: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c:creator>
  <cp:lastModifiedBy>MMV-Auris4</cp:lastModifiedBy>
  <cp:revision>67</cp:revision>
  <dcterms:created xsi:type="dcterms:W3CDTF">2014-05-10T19:49:14Z</dcterms:created>
  <dcterms:modified xsi:type="dcterms:W3CDTF">2014-05-16T14:21:04Z</dcterms:modified>
</cp:coreProperties>
</file>