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85" r:id="rId11"/>
    <p:sldId id="266" r:id="rId12"/>
    <p:sldId id="267" r:id="rId13"/>
    <p:sldId id="268" r:id="rId14"/>
    <p:sldId id="269" r:id="rId15"/>
    <p:sldId id="270" r:id="rId16"/>
    <p:sldId id="287" r:id="rId17"/>
    <p:sldId id="271" r:id="rId18"/>
    <p:sldId id="280" r:id="rId19"/>
    <p:sldId id="286" r:id="rId20"/>
    <p:sldId id="272" r:id="rId21"/>
    <p:sldId id="273" r:id="rId22"/>
    <p:sldId id="275" r:id="rId23"/>
    <p:sldId id="276" r:id="rId24"/>
    <p:sldId id="277" r:id="rId25"/>
    <p:sldId id="274" r:id="rId26"/>
    <p:sldId id="278" r:id="rId27"/>
    <p:sldId id="279" r:id="rId28"/>
    <p:sldId id="281" r:id="rId29"/>
    <p:sldId id="282" r:id="rId30"/>
    <p:sldId id="283" r:id="rId31"/>
    <p:sldId id="284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C88BAA-1C18-44D9-ADC4-4A9EEA3DDED2}" type="datetimeFigureOut">
              <a:rPr lang="en-US" smtClean="0"/>
              <a:pPr/>
              <a:t>11/18/2013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A46DA9-1DB9-47A6-9FE3-25871224997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Paradoksalno jer je reprodukcija kritičan korak za održanje vrste..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46DA9-1DB9-47A6-9FE3-25871224997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76400" y="2895600"/>
            <a:ext cx="7391400" cy="914400"/>
          </a:xfrm>
        </p:spPr>
        <p:txBody>
          <a:bodyPr anchor="b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3733800"/>
            <a:ext cx="7391400" cy="7493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78532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7C5482D5-0CB7-4244-8E03-7DC4FC5D4E1B}" type="datetimeFigureOut">
              <a:rPr lang="en-US" smtClean="0"/>
              <a:pPr/>
              <a:t>11/18/2013</a:t>
            </a:fld>
            <a:endParaRPr lang="en-US"/>
          </a:p>
        </p:txBody>
      </p:sp>
      <p:sp>
        <p:nvSpPr>
          <p:cNvPr id="27853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7853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5E52605-1C50-43D9-8368-342408BBF6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5482D5-0CB7-4244-8E03-7DC4FC5D4E1B}" type="datetimeFigureOut">
              <a:rPr lang="en-US" smtClean="0"/>
              <a:pPr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E52605-1C50-43D9-8368-342408BBF6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152400"/>
            <a:ext cx="184785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152400"/>
            <a:ext cx="539115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5482D5-0CB7-4244-8E03-7DC4FC5D4E1B}" type="datetimeFigureOut">
              <a:rPr lang="en-US" smtClean="0"/>
              <a:pPr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E52605-1C50-43D9-8368-342408BBF6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5482D5-0CB7-4244-8E03-7DC4FC5D4E1B}" type="datetimeFigureOut">
              <a:rPr lang="en-US" smtClean="0"/>
              <a:pPr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E52605-1C50-43D9-8368-342408BBF6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5482D5-0CB7-4244-8E03-7DC4FC5D4E1B}" type="datetimeFigureOut">
              <a:rPr lang="en-US" smtClean="0"/>
              <a:pPr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E52605-1C50-43D9-8368-342408BBF6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676400"/>
            <a:ext cx="36195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1100" y="1676400"/>
            <a:ext cx="36195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5482D5-0CB7-4244-8E03-7DC4FC5D4E1B}" type="datetimeFigureOut">
              <a:rPr lang="en-US" smtClean="0"/>
              <a:pPr/>
              <a:t>11/18/2013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E52605-1C50-43D9-8368-342408BBF6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5482D5-0CB7-4244-8E03-7DC4FC5D4E1B}" type="datetimeFigureOut">
              <a:rPr lang="en-US" smtClean="0"/>
              <a:pPr/>
              <a:t>11/18/2013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E52605-1C50-43D9-8368-342408BBF6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5482D5-0CB7-4244-8E03-7DC4FC5D4E1B}" type="datetimeFigureOut">
              <a:rPr lang="en-US" smtClean="0"/>
              <a:pPr/>
              <a:t>11/18/2013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E52605-1C50-43D9-8368-342408BBF6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5482D5-0CB7-4244-8E03-7DC4FC5D4E1B}" type="datetimeFigureOut">
              <a:rPr lang="en-US" smtClean="0"/>
              <a:pPr/>
              <a:t>11/18/2013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E52605-1C50-43D9-8368-342408BBF6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5482D5-0CB7-4244-8E03-7DC4FC5D4E1B}" type="datetimeFigureOut">
              <a:rPr lang="en-US" smtClean="0"/>
              <a:pPr/>
              <a:t>11/18/2013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E52605-1C50-43D9-8368-342408BBF6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5482D5-0CB7-4244-8E03-7DC4FC5D4E1B}" type="datetimeFigureOut">
              <a:rPr lang="en-US" smtClean="0"/>
              <a:pPr/>
              <a:t>11/18/2013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E52605-1C50-43D9-8368-342408BBF6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52400"/>
            <a:ext cx="7391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title style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76400"/>
            <a:ext cx="7391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751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/>
            </a:lvl1pPr>
          </a:lstStyle>
          <a:p>
            <a:fld id="{7C5482D5-0CB7-4244-8E03-7DC4FC5D4E1B}" type="datetimeFigureOut">
              <a:rPr lang="en-US" smtClean="0"/>
              <a:pPr/>
              <a:t>11/18/2013</a:t>
            </a:fld>
            <a:endParaRPr lang="en-US"/>
          </a:p>
        </p:txBody>
      </p:sp>
      <p:sp>
        <p:nvSpPr>
          <p:cNvPr id="27751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27751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fld id="{55E52605-1C50-43D9-8368-342408BBF6F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5621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1981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438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895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352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10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3608" y="1196752"/>
            <a:ext cx="73914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 smtClean="0">
                <a:solidFill>
                  <a:srgbClr val="002060"/>
                </a:solidFill>
                <a:effectLst/>
              </a:rPr>
              <a:t>Ponavljani implantacijski neuspjeh poslije IVF-ET: klinički pristup</a:t>
            </a:r>
            <a:endParaRPr lang="en-US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4149080"/>
            <a:ext cx="7391400" cy="749300"/>
          </a:xfrm>
        </p:spPr>
        <p:txBody>
          <a:bodyPr/>
          <a:lstStyle/>
          <a:p>
            <a:pPr algn="ctr"/>
            <a:r>
              <a:rPr lang="hr-HR" dirty="0" err="1" smtClean="0">
                <a:solidFill>
                  <a:srgbClr val="002060"/>
                </a:solidFill>
                <a:effectLst/>
              </a:rPr>
              <a:t>prof</a:t>
            </a:r>
            <a:r>
              <a:rPr lang="hr-HR" dirty="0" smtClean="0">
                <a:solidFill>
                  <a:srgbClr val="002060"/>
                </a:solidFill>
                <a:effectLst/>
              </a:rPr>
              <a:t>. dr. </a:t>
            </a:r>
            <a:r>
              <a:rPr lang="hr-HR" dirty="0" err="1" smtClean="0">
                <a:solidFill>
                  <a:srgbClr val="002060"/>
                </a:solidFill>
                <a:effectLst/>
              </a:rPr>
              <a:t>sc</a:t>
            </a:r>
            <a:r>
              <a:rPr lang="hr-HR" dirty="0" smtClean="0">
                <a:solidFill>
                  <a:srgbClr val="002060"/>
                </a:solidFill>
                <a:effectLst/>
              </a:rPr>
              <a:t>. Branko Radaković</a:t>
            </a:r>
          </a:p>
          <a:p>
            <a:pPr algn="ctr"/>
            <a:endParaRPr lang="hr-HR" dirty="0" smtClean="0">
              <a:solidFill>
                <a:srgbClr val="002060"/>
              </a:solidFill>
              <a:effectLst/>
            </a:endParaRPr>
          </a:p>
          <a:p>
            <a:pPr algn="ctr"/>
            <a:r>
              <a:rPr lang="hr-HR" sz="2800" dirty="0" smtClean="0">
                <a:solidFill>
                  <a:srgbClr val="002060"/>
                </a:solidFill>
                <a:effectLst/>
              </a:rPr>
              <a:t>Klinika za ženske bolesti i porode KBC-a Zagreb i Medicinskog fakulteta u Zagrebu</a:t>
            </a:r>
          </a:p>
          <a:p>
            <a:pPr algn="ctr"/>
            <a:r>
              <a:rPr lang="hr-HR" sz="2800" dirty="0" smtClean="0">
                <a:solidFill>
                  <a:srgbClr val="002060"/>
                </a:solidFill>
                <a:effectLst/>
              </a:rPr>
              <a:t>Humana reprodukcija,Beograd 2013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2060"/>
                </a:solidFill>
                <a:effectLst/>
              </a:rPr>
              <a:t>Pušenje i RIF</a:t>
            </a:r>
            <a:endParaRPr lang="en-US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76400"/>
            <a:ext cx="7999040" cy="4724400"/>
          </a:xfrm>
        </p:spPr>
        <p:txBody>
          <a:bodyPr>
            <a:normAutofit fontScale="92500" lnSpcReduction="20000"/>
          </a:bodyPr>
          <a:lstStyle/>
          <a:p>
            <a:r>
              <a:rPr lang="hr-HR" dirty="0" smtClean="0">
                <a:solidFill>
                  <a:srgbClr val="002060"/>
                </a:solidFill>
                <a:effectLst/>
              </a:rPr>
              <a:t>Debljina i pušenje imaju negativan učinak na LBR – odgovara učinku 10 g u žena od 20-30 g.</a:t>
            </a:r>
          </a:p>
          <a:p>
            <a:pPr lvl="1">
              <a:buNone/>
            </a:pPr>
            <a:r>
              <a:rPr lang="hr-HR" dirty="0" smtClean="0">
                <a:solidFill>
                  <a:srgbClr val="002060"/>
                </a:solidFill>
                <a:effectLst/>
              </a:rPr>
              <a:t>                                                    </a:t>
            </a:r>
            <a:r>
              <a:rPr lang="hr-HR" sz="2100" dirty="0" err="1" smtClean="0">
                <a:solidFill>
                  <a:srgbClr val="002060"/>
                </a:solidFill>
                <a:effectLst/>
              </a:rPr>
              <a:t>Lintsen</a:t>
            </a:r>
            <a:r>
              <a:rPr lang="hr-HR" sz="2100" dirty="0" smtClean="0">
                <a:solidFill>
                  <a:srgbClr val="002060"/>
                </a:solidFill>
                <a:effectLst/>
              </a:rPr>
              <a:t>, HR, 2005.</a:t>
            </a: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Značajno niži LBR i više spontanih pobačaja u pušačica, ali i pasivno pušenje povisuje rizik IF (52%) i smanjuje rizik LBR (25%)</a:t>
            </a:r>
          </a:p>
          <a:p>
            <a:pPr lvl="1">
              <a:buNone/>
            </a:pPr>
            <a:r>
              <a:rPr lang="hr-HR" dirty="0" smtClean="0">
                <a:solidFill>
                  <a:srgbClr val="002060"/>
                </a:solidFill>
                <a:effectLst/>
              </a:rPr>
              <a:t>                             </a:t>
            </a:r>
            <a:r>
              <a:rPr lang="hr-HR" sz="2100" dirty="0" err="1" smtClean="0">
                <a:solidFill>
                  <a:srgbClr val="002060"/>
                </a:solidFill>
                <a:effectLst/>
              </a:rPr>
              <a:t>Waylen</a:t>
            </a:r>
            <a:r>
              <a:rPr lang="hr-HR" sz="2100" dirty="0" smtClean="0">
                <a:solidFill>
                  <a:srgbClr val="002060"/>
                </a:solidFill>
                <a:effectLst/>
              </a:rPr>
              <a:t>, HR, 2009., </a:t>
            </a:r>
            <a:r>
              <a:rPr lang="hr-HR" sz="2100" dirty="0" err="1" smtClean="0">
                <a:solidFill>
                  <a:srgbClr val="002060"/>
                </a:solidFill>
                <a:effectLst/>
              </a:rPr>
              <a:t>Benedict</a:t>
            </a:r>
            <a:r>
              <a:rPr lang="hr-HR" sz="2100" dirty="0" smtClean="0">
                <a:solidFill>
                  <a:srgbClr val="002060"/>
                </a:solidFill>
                <a:effectLst/>
              </a:rPr>
              <a:t>, HR, 2011.</a:t>
            </a:r>
          </a:p>
          <a:p>
            <a:pPr lvl="1">
              <a:buNone/>
            </a:pPr>
            <a:endParaRPr lang="hr-HR" sz="2100" dirty="0" smtClean="0">
              <a:solidFill>
                <a:srgbClr val="002060"/>
              </a:solidFill>
              <a:effectLst/>
            </a:endParaRP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Prestati pušiti prije IVF (aktivno i pasivno)!!!</a:t>
            </a:r>
          </a:p>
          <a:p>
            <a:pPr lvl="1">
              <a:buNone/>
            </a:pPr>
            <a:r>
              <a:rPr lang="hr-HR" dirty="0" smtClean="0">
                <a:solidFill>
                  <a:srgbClr val="002060"/>
                </a:solidFill>
                <a:effectLst/>
              </a:rPr>
              <a:t>                                                    </a:t>
            </a:r>
            <a:r>
              <a:rPr lang="hr-HR" sz="2100" dirty="0" err="1" smtClean="0">
                <a:solidFill>
                  <a:srgbClr val="002060"/>
                </a:solidFill>
                <a:effectLst/>
              </a:rPr>
              <a:t>Penzias</a:t>
            </a:r>
            <a:r>
              <a:rPr lang="hr-HR" sz="2100" dirty="0" smtClean="0">
                <a:solidFill>
                  <a:srgbClr val="002060"/>
                </a:solidFill>
                <a:effectLst/>
              </a:rPr>
              <a:t>, FS, 2012.</a:t>
            </a:r>
          </a:p>
          <a:p>
            <a:endParaRPr lang="en-US" dirty="0">
              <a:effectLst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2060"/>
                </a:solidFill>
                <a:effectLst/>
              </a:rPr>
              <a:t>Psihološki stres i RIF</a:t>
            </a:r>
            <a:endParaRPr lang="en-US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76400"/>
            <a:ext cx="7927032" cy="4724400"/>
          </a:xfrm>
        </p:spPr>
        <p:txBody>
          <a:bodyPr>
            <a:normAutofit fontScale="85000" lnSpcReduction="10000"/>
          </a:bodyPr>
          <a:lstStyle/>
          <a:p>
            <a:r>
              <a:rPr lang="hr-HR" dirty="0" smtClean="0">
                <a:solidFill>
                  <a:srgbClr val="002060"/>
                </a:solidFill>
                <a:effectLst/>
              </a:rPr>
              <a:t>“Systematic Review” literatura 25 g. – negativne emocije, slabiji uspjeh IVF, razina negativnih emocija raste s brojem neuspjelih pokušaja </a:t>
            </a:r>
          </a:p>
          <a:p>
            <a:pPr lvl="1">
              <a:buNone/>
            </a:pPr>
            <a:r>
              <a:rPr lang="hr-HR" dirty="0" smtClean="0">
                <a:solidFill>
                  <a:srgbClr val="002060"/>
                </a:solidFill>
                <a:effectLst/>
              </a:rPr>
              <a:t>                                                      </a:t>
            </a:r>
            <a:r>
              <a:rPr lang="hr-HR" sz="2100" dirty="0" err="1" smtClean="0">
                <a:solidFill>
                  <a:srgbClr val="002060"/>
                </a:solidFill>
                <a:effectLst/>
              </a:rPr>
              <a:t>Verhaak</a:t>
            </a:r>
            <a:r>
              <a:rPr lang="hr-HR" sz="2100" dirty="0" smtClean="0">
                <a:solidFill>
                  <a:srgbClr val="002060"/>
                </a:solidFill>
                <a:effectLst/>
              </a:rPr>
              <a:t>, HRU, 2007.</a:t>
            </a: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Kroz različite psihobiološke mehanizme stres smanjuje uspješnost IVF</a:t>
            </a:r>
          </a:p>
          <a:p>
            <a:pPr lvl="1">
              <a:buNone/>
            </a:pPr>
            <a:r>
              <a:rPr lang="hr-HR" dirty="0" smtClean="0">
                <a:solidFill>
                  <a:srgbClr val="002060"/>
                </a:solidFill>
                <a:effectLst/>
              </a:rPr>
              <a:t>                                                       </a:t>
            </a:r>
            <a:r>
              <a:rPr lang="hr-HR" sz="2100" dirty="0" err="1" smtClean="0">
                <a:solidFill>
                  <a:srgbClr val="002060"/>
                </a:solidFill>
                <a:effectLst/>
              </a:rPr>
              <a:t>Ebbesen</a:t>
            </a:r>
            <a:r>
              <a:rPr lang="hr-HR" sz="2100" dirty="0" smtClean="0">
                <a:solidFill>
                  <a:srgbClr val="002060"/>
                </a:solidFill>
                <a:effectLst/>
              </a:rPr>
              <a:t>, HR, 2009.</a:t>
            </a: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 Značajno visoka negativna veza stresa i uspješnosti IVF (meta-analiza)</a:t>
            </a:r>
          </a:p>
          <a:p>
            <a:pPr lvl="1">
              <a:buNone/>
            </a:pPr>
            <a:r>
              <a:rPr lang="hr-HR" dirty="0" smtClean="0">
                <a:solidFill>
                  <a:srgbClr val="002060"/>
                </a:solidFill>
                <a:effectLst/>
              </a:rPr>
              <a:t>                                                    </a:t>
            </a:r>
            <a:r>
              <a:rPr lang="hr-HR" sz="2100" dirty="0" err="1" smtClean="0">
                <a:solidFill>
                  <a:srgbClr val="002060"/>
                </a:solidFill>
                <a:effectLst/>
              </a:rPr>
              <a:t>Matthiesen</a:t>
            </a:r>
            <a:r>
              <a:rPr lang="hr-HR" sz="2100" dirty="0" smtClean="0">
                <a:solidFill>
                  <a:srgbClr val="002060"/>
                </a:solidFill>
                <a:effectLst/>
              </a:rPr>
              <a:t>, HR, 2011. </a:t>
            </a:r>
            <a:r>
              <a:rPr lang="hr-HR" dirty="0" smtClean="0">
                <a:solidFill>
                  <a:srgbClr val="002060"/>
                </a:solidFill>
                <a:effectLst/>
              </a:rPr>
              <a:t> </a:t>
            </a:r>
            <a:endParaRPr lang="en-US" dirty="0">
              <a:solidFill>
                <a:srgbClr val="002060"/>
              </a:solidFill>
              <a:effectLst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152400"/>
            <a:ext cx="7350968" cy="1066800"/>
          </a:xfrm>
        </p:spPr>
        <p:txBody>
          <a:bodyPr/>
          <a:lstStyle/>
          <a:p>
            <a:r>
              <a:rPr lang="hr-HR" dirty="0" smtClean="0">
                <a:solidFill>
                  <a:srgbClr val="002060"/>
                </a:solidFill>
                <a:effectLst/>
              </a:rPr>
              <a:t>Disfunkcija štitne žlijezde i RIF</a:t>
            </a:r>
            <a:endParaRPr lang="en-US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676400"/>
            <a:ext cx="7855024" cy="4724400"/>
          </a:xfrm>
        </p:spPr>
        <p:txBody>
          <a:bodyPr>
            <a:normAutofit fontScale="85000" lnSpcReduction="10000"/>
          </a:bodyPr>
          <a:lstStyle/>
          <a:p>
            <a:r>
              <a:rPr lang="hr-HR" dirty="0" smtClean="0">
                <a:solidFill>
                  <a:srgbClr val="002060"/>
                </a:solidFill>
                <a:effectLst/>
              </a:rPr>
              <a:t>Koncentracija TSH u serumu može porasti tokom ili u mjesec dana poslije OS/IVF i prijeći 2.5 mU/L, posebno u žena sa </a:t>
            </a:r>
            <a:r>
              <a:rPr lang="hr-HR" dirty="0" err="1" smtClean="0">
                <a:solidFill>
                  <a:srgbClr val="002060"/>
                </a:solidFill>
                <a:effectLst/>
              </a:rPr>
              <a:t>subkliničkim</a:t>
            </a:r>
            <a:r>
              <a:rPr lang="hr-HR" dirty="0" smtClean="0">
                <a:solidFill>
                  <a:srgbClr val="002060"/>
                </a:solidFill>
                <a:effectLst/>
              </a:rPr>
              <a:t> </a:t>
            </a:r>
            <a:r>
              <a:rPr lang="hr-HR" dirty="0" err="1" smtClean="0">
                <a:solidFill>
                  <a:srgbClr val="002060"/>
                </a:solidFill>
                <a:effectLst/>
              </a:rPr>
              <a:t>hipotireoidizmom</a:t>
            </a:r>
            <a:r>
              <a:rPr lang="hr-HR" dirty="0" smtClean="0">
                <a:solidFill>
                  <a:srgbClr val="002060"/>
                </a:solidFill>
                <a:effectLst/>
              </a:rPr>
              <a:t> - razina preporučena za 1. </a:t>
            </a:r>
            <a:r>
              <a:rPr lang="hr-HR" dirty="0" err="1" smtClean="0">
                <a:solidFill>
                  <a:srgbClr val="002060"/>
                </a:solidFill>
                <a:effectLst/>
              </a:rPr>
              <a:t>trimestar</a:t>
            </a:r>
            <a:r>
              <a:rPr lang="hr-HR" dirty="0" smtClean="0">
                <a:solidFill>
                  <a:srgbClr val="002060"/>
                </a:solidFill>
                <a:effectLst/>
              </a:rPr>
              <a:t> trudnoće</a:t>
            </a:r>
          </a:p>
          <a:p>
            <a:pPr lvl="1">
              <a:buNone/>
            </a:pPr>
            <a:r>
              <a:rPr lang="hr-HR" dirty="0" smtClean="0">
                <a:solidFill>
                  <a:srgbClr val="002060"/>
                </a:solidFill>
                <a:effectLst/>
              </a:rPr>
              <a:t>                                   </a:t>
            </a:r>
            <a:r>
              <a:rPr lang="hr-HR" sz="2100" dirty="0" err="1" smtClean="0">
                <a:solidFill>
                  <a:srgbClr val="002060"/>
                </a:solidFill>
                <a:effectLst/>
              </a:rPr>
              <a:t>Minztiori</a:t>
            </a:r>
            <a:r>
              <a:rPr lang="hr-HR" sz="2100" dirty="0" smtClean="0">
                <a:solidFill>
                  <a:srgbClr val="002060"/>
                </a:solidFill>
                <a:effectLst/>
              </a:rPr>
              <a:t>, FS, 2011., Gracia, FS, 2012.</a:t>
            </a: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Autoimune bolesti štitne žlijezde – veći rizik za spontani pobačaj poslije IVF</a:t>
            </a: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Suplementacija levotiroksina – više CPR/IVF (“Systematic Review “, meta-analiza RTC)</a:t>
            </a:r>
          </a:p>
          <a:p>
            <a:pPr lvl="1">
              <a:buNone/>
            </a:pPr>
            <a:r>
              <a:rPr lang="hr-HR" dirty="0" smtClean="0">
                <a:solidFill>
                  <a:srgbClr val="002060"/>
                </a:solidFill>
                <a:effectLst/>
              </a:rPr>
              <a:t>                              </a:t>
            </a:r>
            <a:r>
              <a:rPr lang="hr-HR" sz="2100" dirty="0" err="1" smtClean="0">
                <a:solidFill>
                  <a:srgbClr val="002060"/>
                </a:solidFill>
                <a:effectLst/>
              </a:rPr>
              <a:t>Toulis</a:t>
            </a:r>
            <a:r>
              <a:rPr lang="hr-HR" sz="2100" dirty="0" smtClean="0">
                <a:solidFill>
                  <a:srgbClr val="002060"/>
                </a:solidFill>
                <a:effectLst/>
              </a:rPr>
              <a:t>, EJE, 2010., </a:t>
            </a:r>
            <a:r>
              <a:rPr lang="hr-HR" sz="2100" dirty="0" err="1" smtClean="0">
                <a:solidFill>
                  <a:srgbClr val="002060"/>
                </a:solidFill>
                <a:effectLst/>
              </a:rPr>
              <a:t>Velkeniers</a:t>
            </a:r>
            <a:r>
              <a:rPr lang="hr-HR" sz="2100" dirty="0" smtClean="0">
                <a:solidFill>
                  <a:srgbClr val="002060"/>
                </a:solidFill>
                <a:effectLst/>
              </a:rPr>
              <a:t>, HRU, 2013. </a:t>
            </a:r>
          </a:p>
          <a:p>
            <a:endParaRPr lang="en-US" dirty="0">
              <a:effectLst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smtClean="0">
                <a:solidFill>
                  <a:srgbClr val="002060"/>
                </a:solidFill>
                <a:effectLst/>
              </a:rPr>
              <a:t>Trombofilije (TRF) i RIF</a:t>
            </a:r>
            <a:endParaRPr lang="en-US" sz="4000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676400"/>
            <a:ext cx="7855024" cy="4724400"/>
          </a:xfrm>
        </p:spPr>
        <p:txBody>
          <a:bodyPr>
            <a:normAutofit fontScale="77500" lnSpcReduction="20000"/>
          </a:bodyPr>
          <a:lstStyle/>
          <a:p>
            <a:r>
              <a:rPr lang="hr-HR" dirty="0" smtClean="0">
                <a:solidFill>
                  <a:srgbClr val="002060"/>
                </a:solidFill>
                <a:effectLst/>
              </a:rPr>
              <a:t>TRF nasljedne i stečene – negativna veza s brojem pobačaja, ali i RIF (poremećen protok krvi u endometriju i posteljici oštećuje receptivnost endometrija i dovodi do pobačaja)</a:t>
            </a:r>
          </a:p>
          <a:p>
            <a:pPr lvl="1">
              <a:buNone/>
            </a:pPr>
            <a:r>
              <a:rPr lang="hr-HR" dirty="0" smtClean="0">
                <a:solidFill>
                  <a:srgbClr val="002060"/>
                </a:solidFill>
                <a:effectLst/>
              </a:rPr>
              <a:t>                                                          </a:t>
            </a:r>
            <a:r>
              <a:rPr lang="hr-HR" sz="2300" dirty="0" err="1" smtClean="0">
                <a:solidFill>
                  <a:srgbClr val="002060"/>
                </a:solidFill>
                <a:effectLst/>
              </a:rPr>
              <a:t>Grandone</a:t>
            </a:r>
            <a:r>
              <a:rPr lang="hr-HR" sz="2300" dirty="0" smtClean="0">
                <a:solidFill>
                  <a:srgbClr val="002060"/>
                </a:solidFill>
                <a:effectLst/>
              </a:rPr>
              <a:t>, FS, 2001.</a:t>
            </a:r>
          </a:p>
          <a:p>
            <a:pPr lvl="1">
              <a:buNone/>
            </a:pPr>
            <a:endParaRPr lang="hr-HR" sz="2300" dirty="0" smtClean="0">
              <a:solidFill>
                <a:srgbClr val="002060"/>
              </a:solidFill>
              <a:effectLst/>
            </a:endParaRP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TRF nasljedne i stečene - češće u žena s RIF/IVF</a:t>
            </a:r>
          </a:p>
          <a:p>
            <a:pPr>
              <a:buNone/>
            </a:pPr>
            <a:endParaRPr lang="hr-HR" dirty="0" smtClean="0">
              <a:solidFill>
                <a:srgbClr val="002060"/>
              </a:solidFill>
              <a:effectLst/>
            </a:endParaRP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TRF nasljedne (mutacije gena za-FVL, </a:t>
            </a:r>
            <a:r>
              <a:rPr lang="hr-HR" dirty="0" err="1" smtClean="0">
                <a:solidFill>
                  <a:srgbClr val="002060"/>
                </a:solidFill>
                <a:effectLst/>
              </a:rPr>
              <a:t>protrombin</a:t>
            </a:r>
            <a:r>
              <a:rPr lang="hr-HR" dirty="0" smtClean="0">
                <a:solidFill>
                  <a:srgbClr val="002060"/>
                </a:solidFill>
                <a:effectLst/>
              </a:rPr>
              <a:t> G20210A i MTHFR  C677T, deficit proteina C, S i ant-T III) i stečene (AFS) - veza s ponavljanim spontanim pobačajima - češće i u žena s RIF</a:t>
            </a:r>
          </a:p>
          <a:p>
            <a:pPr lvl="1">
              <a:buNone/>
            </a:pPr>
            <a:r>
              <a:rPr lang="hr-HR" dirty="0" smtClean="0">
                <a:solidFill>
                  <a:srgbClr val="002060"/>
                </a:solidFill>
                <a:effectLst/>
              </a:rPr>
              <a:t>                                </a:t>
            </a:r>
            <a:r>
              <a:rPr lang="hr-HR" sz="2300" dirty="0" err="1" smtClean="0">
                <a:solidFill>
                  <a:srgbClr val="002060"/>
                </a:solidFill>
                <a:effectLst/>
              </a:rPr>
              <a:t>Qublan</a:t>
            </a:r>
            <a:r>
              <a:rPr lang="hr-HR" sz="2300" dirty="0" smtClean="0">
                <a:solidFill>
                  <a:srgbClr val="002060"/>
                </a:solidFill>
                <a:effectLst/>
              </a:rPr>
              <a:t>, HR, 2006., </a:t>
            </a:r>
            <a:r>
              <a:rPr lang="hr-HR" sz="2300" dirty="0" err="1" smtClean="0">
                <a:solidFill>
                  <a:srgbClr val="002060"/>
                </a:solidFill>
                <a:effectLst/>
              </a:rPr>
              <a:t>Toth</a:t>
            </a:r>
            <a:r>
              <a:rPr lang="hr-HR" sz="2300" dirty="0" smtClean="0">
                <a:solidFill>
                  <a:srgbClr val="002060"/>
                </a:solidFill>
                <a:effectLst/>
              </a:rPr>
              <a:t>, JRI, 2010. i 2011.</a:t>
            </a:r>
            <a:endParaRPr lang="en-US" sz="2300" dirty="0">
              <a:solidFill>
                <a:srgbClr val="002060"/>
              </a:solidFill>
              <a:effectLst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mtClean="0">
                <a:solidFill>
                  <a:srgbClr val="002060"/>
                </a:solidFill>
                <a:effectLst/>
              </a:rPr>
              <a:t>TRF </a:t>
            </a:r>
            <a:r>
              <a:rPr lang="hr-HR" dirty="0" smtClean="0">
                <a:solidFill>
                  <a:srgbClr val="002060"/>
                </a:solidFill>
                <a:effectLst/>
              </a:rPr>
              <a:t>i RIF-terapijski pristup</a:t>
            </a:r>
            <a:endParaRPr lang="en-US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76400"/>
            <a:ext cx="7999040" cy="4724400"/>
          </a:xfrm>
        </p:spPr>
        <p:txBody>
          <a:bodyPr>
            <a:normAutofit fontScale="25000" lnSpcReduction="20000"/>
          </a:bodyPr>
          <a:lstStyle/>
          <a:p>
            <a:r>
              <a:rPr lang="hr-HR" sz="9600" dirty="0" smtClean="0">
                <a:solidFill>
                  <a:srgbClr val="002060"/>
                </a:solidFill>
                <a:effectLst/>
              </a:rPr>
              <a:t>Klinička heterogenost i metodološka raznolikost u studijama - konfliktni rezultati</a:t>
            </a:r>
          </a:p>
          <a:p>
            <a:pPr>
              <a:buNone/>
            </a:pPr>
            <a:r>
              <a:rPr lang="hr-HR" sz="9600" dirty="0" smtClean="0">
                <a:solidFill>
                  <a:srgbClr val="002060"/>
                </a:solidFill>
                <a:effectLst/>
              </a:rPr>
              <a:t>                                                           </a:t>
            </a:r>
            <a:r>
              <a:rPr lang="hr-HR" sz="7200" dirty="0" err="1" smtClean="0">
                <a:solidFill>
                  <a:srgbClr val="002060"/>
                </a:solidFill>
                <a:effectLst/>
              </a:rPr>
              <a:t>Fatemi</a:t>
            </a:r>
            <a:r>
              <a:rPr lang="hr-HR" sz="7200" dirty="0" smtClean="0">
                <a:solidFill>
                  <a:srgbClr val="002060"/>
                </a:solidFill>
                <a:effectLst/>
              </a:rPr>
              <a:t>, RBMO, 2013.</a:t>
            </a:r>
          </a:p>
          <a:p>
            <a:r>
              <a:rPr lang="hr-HR" sz="9600" dirty="0" smtClean="0">
                <a:solidFill>
                  <a:srgbClr val="002060"/>
                </a:solidFill>
                <a:effectLst/>
              </a:rPr>
              <a:t>Heparin mijenja hemostatski odgovor na OS, modulira rizik tromboze i temeljne fiziološke reprodukcijske procese (apozicija,adherencija i implantacija) - viši PR, bolji ishodi trudnoća </a:t>
            </a:r>
          </a:p>
          <a:p>
            <a:pPr>
              <a:buNone/>
            </a:pPr>
            <a:r>
              <a:rPr lang="hr-HR" sz="9600" dirty="0" smtClean="0">
                <a:solidFill>
                  <a:srgbClr val="002060"/>
                </a:solidFill>
                <a:effectLst/>
              </a:rPr>
              <a:t>                                                              </a:t>
            </a:r>
            <a:r>
              <a:rPr lang="hr-HR" sz="7200" dirty="0" smtClean="0">
                <a:solidFill>
                  <a:srgbClr val="002060"/>
                </a:solidFill>
                <a:effectLst/>
              </a:rPr>
              <a:t>Nelson, HRU,2008.</a:t>
            </a:r>
          </a:p>
          <a:p>
            <a:r>
              <a:rPr lang="hr-HR" sz="9600" dirty="0" smtClean="0">
                <a:solidFill>
                  <a:srgbClr val="002060"/>
                </a:solidFill>
                <a:effectLst/>
              </a:rPr>
              <a:t>RIF+TRF+LMWH - viši IR,PR i CPR</a:t>
            </a:r>
          </a:p>
          <a:p>
            <a:pPr>
              <a:buNone/>
            </a:pPr>
            <a:r>
              <a:rPr lang="hr-HR" sz="9600" dirty="0" smtClean="0">
                <a:solidFill>
                  <a:srgbClr val="002060"/>
                </a:solidFill>
                <a:effectLst/>
              </a:rPr>
              <a:t>                                                    </a:t>
            </a:r>
            <a:r>
              <a:rPr lang="hr-HR" sz="7200" dirty="0" err="1" smtClean="0">
                <a:solidFill>
                  <a:srgbClr val="002060"/>
                </a:solidFill>
                <a:effectLst/>
              </a:rPr>
              <a:t>Quablan</a:t>
            </a:r>
            <a:r>
              <a:rPr lang="hr-HR" sz="7200" dirty="0" smtClean="0">
                <a:solidFill>
                  <a:srgbClr val="002060"/>
                </a:solidFill>
                <a:effectLst/>
              </a:rPr>
              <a:t>, HF(</a:t>
            </a:r>
            <a:r>
              <a:rPr lang="hr-HR" sz="7200" dirty="0" err="1" smtClean="0">
                <a:solidFill>
                  <a:srgbClr val="002060"/>
                </a:solidFill>
                <a:effectLst/>
              </a:rPr>
              <a:t>Camb</a:t>
            </a:r>
            <a:r>
              <a:rPr lang="hr-HR" sz="7200" dirty="0" smtClean="0">
                <a:solidFill>
                  <a:srgbClr val="002060"/>
                </a:solidFill>
                <a:effectLst/>
              </a:rPr>
              <a:t>.), 2008.</a:t>
            </a:r>
          </a:p>
          <a:p>
            <a:endParaRPr lang="hr-HR" sz="9600" dirty="0" smtClean="0">
              <a:solidFill>
                <a:srgbClr val="002060"/>
              </a:solidFill>
              <a:effectLst/>
            </a:endParaRPr>
          </a:p>
          <a:p>
            <a:pPr>
              <a:buNone/>
            </a:pPr>
            <a:r>
              <a:rPr lang="hr-HR" sz="9600" dirty="0" smtClean="0">
                <a:solidFill>
                  <a:srgbClr val="002060"/>
                </a:solidFill>
                <a:effectLst/>
              </a:rPr>
              <a:t> TRF/IVF i RIF, 33 studije - neuvjerljivi dokazi o vezi(!!?)</a:t>
            </a:r>
          </a:p>
          <a:p>
            <a:pPr>
              <a:buNone/>
            </a:pPr>
            <a:r>
              <a:rPr lang="hr-HR" sz="9600" dirty="0" smtClean="0">
                <a:solidFill>
                  <a:srgbClr val="002060"/>
                </a:solidFill>
                <a:effectLst/>
              </a:rPr>
              <a:t>                                                               </a:t>
            </a:r>
            <a:r>
              <a:rPr lang="hr-HR" sz="7200" dirty="0" err="1" smtClean="0">
                <a:solidFill>
                  <a:srgbClr val="002060"/>
                </a:solidFill>
                <a:effectLst/>
              </a:rPr>
              <a:t>Di</a:t>
            </a:r>
            <a:r>
              <a:rPr lang="hr-HR" sz="7200" dirty="0" smtClean="0">
                <a:solidFill>
                  <a:srgbClr val="002060"/>
                </a:solidFill>
                <a:effectLst/>
              </a:rPr>
              <a:t> </a:t>
            </a:r>
            <a:r>
              <a:rPr lang="hr-HR" sz="7200" dirty="0" err="1" smtClean="0">
                <a:solidFill>
                  <a:srgbClr val="002060"/>
                </a:solidFill>
                <a:effectLst/>
              </a:rPr>
              <a:t>Nisio</a:t>
            </a:r>
            <a:r>
              <a:rPr lang="hr-HR" sz="7200" dirty="0" smtClean="0">
                <a:solidFill>
                  <a:srgbClr val="002060"/>
                </a:solidFill>
                <a:effectLst/>
              </a:rPr>
              <a:t>, B, 2011.</a:t>
            </a:r>
          </a:p>
          <a:p>
            <a:endParaRPr lang="hr-HR" dirty="0" smtClean="0">
              <a:effectLst/>
            </a:endParaRPr>
          </a:p>
          <a:p>
            <a:endParaRPr lang="en-US" dirty="0">
              <a:effectLst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76400"/>
            <a:ext cx="7999040" cy="4724400"/>
          </a:xfrm>
        </p:spPr>
        <p:txBody>
          <a:bodyPr>
            <a:normAutofit fontScale="70000" lnSpcReduction="20000"/>
          </a:bodyPr>
          <a:lstStyle/>
          <a:p>
            <a:r>
              <a:rPr lang="hr-HR" dirty="0" smtClean="0">
                <a:solidFill>
                  <a:srgbClr val="002060"/>
                </a:solidFill>
                <a:effectLst/>
              </a:rPr>
              <a:t>U pacijentica s prethodnim RIF/IVF + LMWH – značajno viši PR</a:t>
            </a:r>
          </a:p>
          <a:p>
            <a:pPr>
              <a:buNone/>
            </a:pPr>
            <a:r>
              <a:rPr lang="hr-HR" sz="2600" dirty="0" smtClean="0">
                <a:solidFill>
                  <a:srgbClr val="002060"/>
                </a:solidFill>
                <a:effectLst/>
              </a:rPr>
              <a:t>                                                   </a:t>
            </a:r>
            <a:r>
              <a:rPr lang="hr-HR" sz="2600" dirty="0" err="1" smtClean="0">
                <a:solidFill>
                  <a:srgbClr val="002060"/>
                </a:solidFill>
                <a:effectLst/>
              </a:rPr>
              <a:t>Lodigiani</a:t>
            </a:r>
            <a:r>
              <a:rPr lang="hr-HR" sz="2600" dirty="0" smtClean="0">
                <a:solidFill>
                  <a:srgbClr val="002060"/>
                </a:solidFill>
                <a:effectLst/>
              </a:rPr>
              <a:t>, </a:t>
            </a:r>
            <a:r>
              <a:rPr lang="hr-HR" sz="2600" dirty="0" err="1" smtClean="0">
                <a:solidFill>
                  <a:srgbClr val="002060"/>
                </a:solidFill>
                <a:effectLst/>
              </a:rPr>
              <a:t>Womens</a:t>
            </a:r>
            <a:r>
              <a:rPr lang="hr-HR" sz="2600" dirty="0" smtClean="0">
                <a:solidFill>
                  <a:srgbClr val="002060"/>
                </a:solidFill>
                <a:effectLst/>
              </a:rPr>
              <a:t> Health (</a:t>
            </a:r>
            <a:r>
              <a:rPr lang="hr-HR" sz="2600" dirty="0" err="1" smtClean="0">
                <a:solidFill>
                  <a:srgbClr val="002060"/>
                </a:solidFill>
                <a:effectLst/>
              </a:rPr>
              <a:t>Lond</a:t>
            </a:r>
            <a:r>
              <a:rPr lang="hr-HR" sz="2600" dirty="0" smtClean="0">
                <a:solidFill>
                  <a:srgbClr val="002060"/>
                </a:solidFill>
                <a:effectLst/>
              </a:rPr>
              <a:t>.), 2011.</a:t>
            </a:r>
          </a:p>
          <a:p>
            <a:pPr>
              <a:buNone/>
            </a:pPr>
            <a:endParaRPr lang="hr-HR" sz="2600" dirty="0" smtClean="0">
              <a:solidFill>
                <a:srgbClr val="002060"/>
              </a:solidFill>
              <a:effectLst/>
            </a:endParaRP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Učinak heparina (adjuvantna th.) na ishode IVF (10 studija): ”Systematic Review and meta-analysis”</a:t>
            </a: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RCT (5) - nema razlike u IR, CPR iLBR</a:t>
            </a: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Opservacijske  studije (5) - značajno više CPR i LBR</a:t>
            </a:r>
          </a:p>
          <a:p>
            <a:pPr>
              <a:buNone/>
            </a:pPr>
            <a:r>
              <a:rPr lang="hr-HR" dirty="0" smtClean="0">
                <a:solidFill>
                  <a:srgbClr val="002060"/>
                </a:solidFill>
                <a:effectLst/>
              </a:rPr>
              <a:t>                                                              </a:t>
            </a:r>
            <a:r>
              <a:rPr lang="hr-HR" sz="2600" dirty="0" err="1" smtClean="0">
                <a:solidFill>
                  <a:srgbClr val="002060"/>
                </a:solidFill>
                <a:effectLst/>
              </a:rPr>
              <a:t>Seshadri</a:t>
            </a:r>
            <a:r>
              <a:rPr lang="hr-HR" sz="2600" dirty="0" smtClean="0">
                <a:solidFill>
                  <a:srgbClr val="002060"/>
                </a:solidFill>
                <a:effectLst/>
              </a:rPr>
              <a:t>, RBMO, 2012.</a:t>
            </a:r>
          </a:p>
          <a:p>
            <a:pPr>
              <a:buNone/>
            </a:pPr>
            <a:endParaRPr lang="hr-HR" sz="2600" dirty="0" smtClean="0">
              <a:solidFill>
                <a:srgbClr val="002060"/>
              </a:solidFill>
              <a:effectLst/>
            </a:endParaRP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Današnji stav (?!): RIF+TRF - LMWH da, empirijski ne</a:t>
            </a:r>
          </a:p>
          <a:p>
            <a:pPr>
              <a:buNone/>
            </a:pPr>
            <a:r>
              <a:rPr lang="hr-HR" dirty="0" smtClean="0">
                <a:solidFill>
                  <a:srgbClr val="002060"/>
                </a:solidFill>
                <a:effectLst/>
              </a:rPr>
              <a:t>                                                                 </a:t>
            </a:r>
            <a:r>
              <a:rPr lang="hr-HR" sz="2600" dirty="0" err="1" smtClean="0">
                <a:solidFill>
                  <a:srgbClr val="002060"/>
                </a:solidFill>
                <a:effectLst/>
              </a:rPr>
              <a:t>Urman</a:t>
            </a:r>
            <a:r>
              <a:rPr lang="hr-HR" sz="2600" dirty="0" smtClean="0">
                <a:solidFill>
                  <a:srgbClr val="002060"/>
                </a:solidFill>
                <a:effectLst/>
              </a:rPr>
              <a:t>, RBMO, 2005.                           </a:t>
            </a:r>
            <a:endParaRPr lang="en-US" sz="2600" dirty="0">
              <a:solidFill>
                <a:srgbClr val="002060"/>
              </a:solidFill>
              <a:effectLst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 žena s tri ili više RIF primjena LMWH povisuje LBR za 79% !!!, u odnosu  na kontrolnu grupu</a:t>
            </a:r>
          </a:p>
          <a:p>
            <a:r>
              <a:rPr lang="hr-HR" dirty="0" smtClean="0"/>
              <a:t>Prigovor: mali broj pacijentica !</a:t>
            </a:r>
          </a:p>
          <a:p>
            <a:r>
              <a:rPr lang="hr-HR" dirty="0" smtClean="0"/>
              <a:t>Potrebna: multicentrična RCT…</a:t>
            </a:r>
          </a:p>
          <a:p>
            <a:pPr lvl="1">
              <a:buNone/>
            </a:pPr>
            <a:r>
              <a:rPr lang="hr-HR" dirty="0" smtClean="0"/>
              <a:t>(a systematic review + </a:t>
            </a:r>
            <a:r>
              <a:rPr lang="hr-HR" dirty="0" smtClean="0"/>
              <a:t>meta-analysis)</a:t>
            </a:r>
            <a:endParaRPr lang="hr-HR" dirty="0" smtClean="0"/>
          </a:p>
          <a:p>
            <a:pPr lvl="1">
              <a:buNone/>
            </a:pPr>
            <a:r>
              <a:rPr lang="hr-HR" dirty="0" smtClean="0"/>
              <a:t> </a:t>
            </a:r>
          </a:p>
          <a:p>
            <a:pPr lvl="1">
              <a:buNone/>
            </a:pPr>
            <a:r>
              <a:rPr lang="hr-HR" dirty="0" smtClean="0"/>
              <a:t>            Podtar,Hum Reprod Update,2013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2060"/>
                </a:solidFill>
                <a:effectLst/>
              </a:rPr>
              <a:t>Anatomski faktori i RIF</a:t>
            </a:r>
            <a:endParaRPr lang="en-US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676400"/>
            <a:ext cx="7711008" cy="4724400"/>
          </a:xfrm>
        </p:spPr>
        <p:txBody>
          <a:bodyPr/>
          <a:lstStyle/>
          <a:p>
            <a:r>
              <a:rPr lang="hr-HR" dirty="0" err="1" smtClean="0">
                <a:solidFill>
                  <a:srgbClr val="002060"/>
                </a:solidFill>
                <a:effectLst/>
              </a:rPr>
              <a:t>Septate</a:t>
            </a:r>
            <a:r>
              <a:rPr lang="hr-HR" dirty="0" smtClean="0">
                <a:solidFill>
                  <a:srgbClr val="002060"/>
                </a:solidFill>
                <a:effectLst/>
              </a:rPr>
              <a:t>, </a:t>
            </a:r>
            <a:r>
              <a:rPr lang="hr-HR" dirty="0" err="1" smtClean="0">
                <a:solidFill>
                  <a:srgbClr val="002060"/>
                </a:solidFill>
                <a:effectLst/>
              </a:rPr>
              <a:t>subseptate</a:t>
            </a:r>
            <a:r>
              <a:rPr lang="hr-HR" dirty="0" smtClean="0">
                <a:solidFill>
                  <a:srgbClr val="002060"/>
                </a:solidFill>
                <a:effectLst/>
              </a:rPr>
              <a:t> and arcuate uterus – manji PR i LBR poslije IVF/ICSI                     					   </a:t>
            </a:r>
            <a:r>
              <a:rPr lang="hr-HR" sz="1800" dirty="0" err="1" smtClean="0">
                <a:solidFill>
                  <a:srgbClr val="002060"/>
                </a:solidFill>
                <a:effectLst/>
              </a:rPr>
              <a:t>Tomaževič</a:t>
            </a:r>
            <a:r>
              <a:rPr lang="hr-HR" sz="1800" dirty="0" smtClean="0">
                <a:solidFill>
                  <a:srgbClr val="002060"/>
                </a:solidFill>
                <a:effectLst/>
              </a:rPr>
              <a:t>, RBMO, 2010.</a:t>
            </a:r>
          </a:p>
          <a:p>
            <a:pPr>
              <a:buNone/>
            </a:pPr>
            <a:endParaRPr lang="hr-HR" sz="1800" dirty="0" smtClean="0">
              <a:solidFill>
                <a:srgbClr val="002060"/>
              </a:solidFill>
              <a:effectLst/>
            </a:endParaRP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HSC metroplastika septuma – veća uspješnost IVF/ET - (“Review and meta-</a:t>
            </a:r>
            <a:r>
              <a:rPr lang="hr-HR" dirty="0" err="1" smtClean="0">
                <a:solidFill>
                  <a:srgbClr val="002060"/>
                </a:solidFill>
                <a:effectLst/>
              </a:rPr>
              <a:t>analysis</a:t>
            </a:r>
            <a:r>
              <a:rPr lang="hr-HR" dirty="0" smtClean="0">
                <a:solidFill>
                  <a:srgbClr val="002060"/>
                </a:solidFill>
                <a:effectLst/>
              </a:rPr>
              <a:t>”)                    </a:t>
            </a:r>
            <a:r>
              <a:rPr lang="hr-HR" sz="1800" dirty="0" err="1" smtClean="0">
                <a:solidFill>
                  <a:srgbClr val="002060"/>
                </a:solidFill>
                <a:effectLst/>
              </a:rPr>
              <a:t>Valle</a:t>
            </a:r>
            <a:r>
              <a:rPr lang="hr-HR" sz="1800" dirty="0" smtClean="0">
                <a:solidFill>
                  <a:srgbClr val="002060"/>
                </a:solidFill>
                <a:effectLst/>
              </a:rPr>
              <a:t>, JMIG, 2013.</a:t>
            </a:r>
            <a:endParaRPr lang="en-US" sz="1800" dirty="0">
              <a:solidFill>
                <a:srgbClr val="002060"/>
              </a:solidFill>
              <a:effectLst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2060"/>
                </a:solidFill>
                <a:effectLst/>
              </a:rPr>
              <a:t>Imunološki faktori i RIF</a:t>
            </a:r>
            <a:endParaRPr lang="en-US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676400"/>
            <a:ext cx="7855024" cy="4724400"/>
          </a:xfrm>
        </p:spPr>
        <p:txBody>
          <a:bodyPr>
            <a:normAutofit fontScale="85000" lnSpcReduction="10000"/>
          </a:bodyPr>
          <a:lstStyle/>
          <a:p>
            <a:r>
              <a:rPr lang="hr-HR" dirty="0" smtClean="0">
                <a:effectLst/>
              </a:rPr>
              <a:t>I</a:t>
            </a:r>
            <a:r>
              <a:rPr lang="hr-HR" dirty="0" smtClean="0">
                <a:solidFill>
                  <a:srgbClr val="002060"/>
                </a:solidFill>
                <a:effectLst/>
              </a:rPr>
              <a:t>munološki sistem ima važnu ulogu u procesu implantacije i održanju trudnoće</a:t>
            </a:r>
          </a:p>
          <a:p>
            <a:pPr lvl="1">
              <a:buNone/>
            </a:pPr>
            <a:r>
              <a:rPr lang="hr-HR" dirty="0" smtClean="0">
                <a:solidFill>
                  <a:srgbClr val="002060"/>
                </a:solidFill>
                <a:effectLst/>
              </a:rPr>
              <a:t>                                                          </a:t>
            </a:r>
            <a:r>
              <a:rPr lang="hr-HR" sz="2100" dirty="0" err="1" smtClean="0">
                <a:solidFill>
                  <a:srgbClr val="002060"/>
                </a:solidFill>
                <a:effectLst/>
              </a:rPr>
              <a:t>Singh</a:t>
            </a:r>
            <a:r>
              <a:rPr lang="hr-HR" sz="2100" dirty="0" smtClean="0">
                <a:solidFill>
                  <a:srgbClr val="002060"/>
                </a:solidFill>
                <a:effectLst/>
              </a:rPr>
              <a:t>, JE, 2011.</a:t>
            </a: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Parovi koji </a:t>
            </a:r>
            <a:r>
              <a:rPr lang="hr-HR" dirty="0" smtClean="0">
                <a:solidFill>
                  <a:srgbClr val="002060"/>
                </a:solidFill>
                <a:effectLst/>
              </a:rPr>
              <a:t>imaju povišen HLA </a:t>
            </a:r>
            <a:r>
              <a:rPr lang="hr-HR" dirty="0" smtClean="0">
                <a:solidFill>
                  <a:srgbClr val="002060"/>
                </a:solidFill>
                <a:effectLst/>
              </a:rPr>
              <a:t>- više RIF poslije IVF (uloga citokina, disbalans TH-1 i TH-2 odgovora…)</a:t>
            </a: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Preporučena terapija: modulacija majčinskog  T-staničnog </a:t>
            </a:r>
            <a:r>
              <a:rPr lang="hr-HR" dirty="0" smtClean="0">
                <a:solidFill>
                  <a:srgbClr val="002060"/>
                </a:solidFill>
                <a:effectLst/>
              </a:rPr>
              <a:t>odgovora </a:t>
            </a:r>
            <a:r>
              <a:rPr lang="hr-HR" dirty="0" smtClean="0">
                <a:solidFill>
                  <a:srgbClr val="002060"/>
                </a:solidFill>
                <a:effectLst/>
              </a:rPr>
              <a:t>-  i.v. </a:t>
            </a:r>
            <a:r>
              <a:rPr lang="hr-HR" dirty="0" err="1" smtClean="0">
                <a:solidFill>
                  <a:srgbClr val="002060"/>
                </a:solidFill>
                <a:effectLst/>
              </a:rPr>
              <a:t>Ig</a:t>
            </a:r>
            <a:r>
              <a:rPr lang="hr-HR" dirty="0" smtClean="0">
                <a:solidFill>
                  <a:srgbClr val="002060"/>
                </a:solidFill>
                <a:effectLst/>
              </a:rPr>
              <a:t>, 30 g. prije ET+30 g. kada su KČS poz.- bolji rezultati IVF</a:t>
            </a:r>
          </a:p>
          <a:p>
            <a:pPr lvl="1">
              <a:buNone/>
            </a:pPr>
            <a:r>
              <a:rPr lang="hr-HR" dirty="0" smtClean="0">
                <a:solidFill>
                  <a:srgbClr val="002060"/>
                </a:solidFill>
                <a:effectLst/>
              </a:rPr>
              <a:t>                                                        </a:t>
            </a:r>
            <a:r>
              <a:rPr lang="hr-HR" sz="2100" dirty="0" err="1" smtClean="0">
                <a:solidFill>
                  <a:srgbClr val="002060"/>
                </a:solidFill>
                <a:effectLst/>
              </a:rPr>
              <a:t>Elram</a:t>
            </a:r>
            <a:r>
              <a:rPr lang="hr-HR" sz="2100" dirty="0" smtClean="0">
                <a:solidFill>
                  <a:srgbClr val="002060"/>
                </a:solidFill>
                <a:effectLst/>
              </a:rPr>
              <a:t>, RBO, 2005.</a:t>
            </a:r>
            <a:endParaRPr lang="en-US" sz="2100" dirty="0">
              <a:solidFill>
                <a:srgbClr val="002060"/>
              </a:solidFill>
              <a:effectLst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556792"/>
            <a:ext cx="7855024" cy="4724400"/>
          </a:xfrm>
        </p:spPr>
        <p:txBody>
          <a:bodyPr/>
          <a:lstStyle/>
          <a:p>
            <a:r>
              <a:rPr lang="hr-HR" dirty="0" smtClean="0">
                <a:solidFill>
                  <a:srgbClr val="002060"/>
                </a:solidFill>
                <a:effectLst/>
              </a:rPr>
              <a:t>Abnormalna razina ili funkcija NK-stanica – infuzija 20% intralipidne otopine i.v. – može povisiti IR i PR</a:t>
            </a: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U žena s RIF i povišenim </a:t>
            </a:r>
            <a:r>
              <a:rPr lang="hr-HR" smtClean="0">
                <a:solidFill>
                  <a:srgbClr val="002060"/>
                </a:solidFill>
                <a:effectLst/>
              </a:rPr>
              <a:t>TH-1 </a:t>
            </a:r>
            <a:r>
              <a:rPr lang="hr-HR" smtClean="0">
                <a:solidFill>
                  <a:srgbClr val="002060"/>
                </a:solidFill>
                <a:effectLst/>
              </a:rPr>
              <a:t>odgovorom, nakon </a:t>
            </a:r>
            <a:r>
              <a:rPr lang="hr-HR" dirty="0" smtClean="0">
                <a:solidFill>
                  <a:srgbClr val="002060"/>
                </a:solidFill>
                <a:effectLst/>
              </a:rPr>
              <a:t>terapije s intralipidnom infuzijom (4. i 9. dan OS, i hCG+,+ 7.dan 5O% PR i 46% CPR (smanjena aktivnost odgovora TH-1?!)  </a:t>
            </a:r>
          </a:p>
          <a:p>
            <a:pPr lvl="1">
              <a:buNone/>
            </a:pPr>
            <a:r>
              <a:rPr lang="hr-HR" dirty="0" smtClean="0">
                <a:solidFill>
                  <a:srgbClr val="002060"/>
                </a:solidFill>
                <a:effectLst/>
              </a:rPr>
              <a:t>                                </a:t>
            </a:r>
            <a:r>
              <a:rPr lang="hr-HR" sz="1800" dirty="0" err="1" smtClean="0">
                <a:solidFill>
                  <a:srgbClr val="002060"/>
                </a:solidFill>
                <a:effectLst/>
              </a:rPr>
              <a:t>Ndukwe</a:t>
            </a:r>
            <a:r>
              <a:rPr lang="hr-HR" sz="1800" dirty="0" smtClean="0">
                <a:solidFill>
                  <a:srgbClr val="002060"/>
                </a:solidFill>
                <a:effectLst/>
              </a:rPr>
              <a:t>, Hum </a:t>
            </a:r>
            <a:r>
              <a:rPr lang="hr-HR" sz="1800" dirty="0" err="1" smtClean="0">
                <a:solidFill>
                  <a:srgbClr val="002060"/>
                </a:solidFill>
                <a:effectLst/>
              </a:rPr>
              <a:t>Fertil</a:t>
            </a:r>
            <a:r>
              <a:rPr lang="hr-HR" sz="1800" dirty="0" smtClean="0">
                <a:solidFill>
                  <a:srgbClr val="002060"/>
                </a:solidFill>
                <a:effectLst/>
              </a:rPr>
              <a:t> (</a:t>
            </a:r>
            <a:r>
              <a:rPr lang="hr-HR" sz="1800" dirty="0" err="1" smtClean="0">
                <a:solidFill>
                  <a:srgbClr val="002060"/>
                </a:solidFill>
                <a:effectLst/>
              </a:rPr>
              <a:t>Camb</a:t>
            </a:r>
            <a:r>
              <a:rPr lang="hr-HR" sz="1800" dirty="0" smtClean="0">
                <a:solidFill>
                  <a:srgbClr val="002060"/>
                </a:solidFill>
                <a:effectLst/>
              </a:rPr>
              <a:t>.), 2011.</a:t>
            </a:r>
            <a:endParaRPr lang="en-US" sz="1800" dirty="0">
              <a:solidFill>
                <a:srgbClr val="002060"/>
              </a:solidFill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76400"/>
            <a:ext cx="8215064" cy="4724400"/>
          </a:xfrm>
        </p:spPr>
        <p:txBody>
          <a:bodyPr>
            <a:normAutofit fontScale="92500" lnSpcReduction="20000"/>
          </a:bodyPr>
          <a:lstStyle/>
          <a:p>
            <a:r>
              <a:rPr lang="hr-HR" dirty="0" smtClean="0">
                <a:solidFill>
                  <a:srgbClr val="002060"/>
                </a:solidFill>
                <a:effectLst/>
              </a:rPr>
              <a:t>Humana reprodukcija je relativno neučinkovita:  </a:t>
            </a:r>
          </a:p>
          <a:p>
            <a:pPr lvl="1"/>
            <a:r>
              <a:rPr lang="hr-HR" dirty="0" smtClean="0">
                <a:solidFill>
                  <a:srgbClr val="002060"/>
                </a:solidFill>
                <a:effectLst/>
              </a:rPr>
              <a:t>25-30%  -  vjerojatnost koncepcije po ciklusu</a:t>
            </a:r>
          </a:p>
          <a:p>
            <a:pPr lvl="1"/>
            <a:r>
              <a:rPr lang="hr-HR" dirty="0" smtClean="0">
                <a:solidFill>
                  <a:srgbClr val="002060"/>
                </a:solidFill>
                <a:effectLst/>
              </a:rPr>
              <a:t>50% trudnoća  -  više od 20 tj. gestacije</a:t>
            </a:r>
          </a:p>
          <a:p>
            <a:pPr lvl="1"/>
            <a:r>
              <a:rPr lang="hr-HR" dirty="0" smtClean="0">
                <a:solidFill>
                  <a:srgbClr val="002060"/>
                </a:solidFill>
                <a:effectLst/>
              </a:rPr>
              <a:t>75%  neuspjelih trudnoća  -  neuspjela implantacija</a:t>
            </a: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Nizak stupanj implantacija (IR) - i ponavljani implantacijski neuspjeh (RIF) - glavni razlog neuspjelih pokušaja IVF/ICSI</a:t>
            </a:r>
          </a:p>
          <a:p>
            <a:pPr lvl="1">
              <a:buNone/>
            </a:pPr>
            <a:r>
              <a:rPr lang="hr-HR" dirty="0" smtClean="0">
                <a:solidFill>
                  <a:srgbClr val="002060"/>
                </a:solidFill>
                <a:effectLst/>
              </a:rPr>
              <a:t>                                                      L</a:t>
            </a:r>
            <a:r>
              <a:rPr lang="hr-HR" sz="2300" dirty="0" smtClean="0">
                <a:solidFill>
                  <a:srgbClr val="002060"/>
                </a:solidFill>
                <a:effectLst/>
              </a:rPr>
              <a:t>aufer FS, 2012.</a:t>
            </a: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25% je IR poslije IVF</a:t>
            </a:r>
          </a:p>
          <a:p>
            <a:pPr lvl="1">
              <a:buNone/>
            </a:pPr>
            <a:r>
              <a:rPr lang="hr-HR" sz="2300" dirty="0" smtClean="0">
                <a:solidFill>
                  <a:srgbClr val="002060"/>
                </a:solidFill>
                <a:effectLst/>
              </a:rPr>
              <a:t>                                               De los </a:t>
            </a:r>
            <a:r>
              <a:rPr lang="hr-HR" sz="2300" dirty="0" err="1" smtClean="0">
                <a:solidFill>
                  <a:srgbClr val="002060"/>
                </a:solidFill>
                <a:effectLst/>
              </a:rPr>
              <a:t>Santos</a:t>
            </a:r>
            <a:r>
              <a:rPr lang="hr-HR" sz="2300" dirty="0" smtClean="0">
                <a:solidFill>
                  <a:srgbClr val="002060"/>
                </a:solidFill>
                <a:effectLst/>
              </a:rPr>
              <a:t>, Placenta, 2003.                       </a:t>
            </a:r>
            <a:endParaRPr lang="en-US" sz="2300" dirty="0">
              <a:solidFill>
                <a:srgbClr val="002060"/>
              </a:solidFill>
              <a:effectLst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76400"/>
            <a:ext cx="7999040" cy="4724400"/>
          </a:xfrm>
        </p:spPr>
        <p:txBody>
          <a:bodyPr>
            <a:normAutofit fontScale="92500" lnSpcReduction="10000"/>
          </a:bodyPr>
          <a:lstStyle/>
          <a:p>
            <a:r>
              <a:rPr lang="hr-HR" dirty="0" smtClean="0">
                <a:solidFill>
                  <a:srgbClr val="002060"/>
                </a:solidFill>
                <a:effectLst/>
              </a:rPr>
              <a:t>Intramuralni i submukozni miomi značajno smanjuju IR i PR poslije IVF/ICSI</a:t>
            </a:r>
          </a:p>
          <a:p>
            <a:pPr lvl="1">
              <a:buNone/>
            </a:pPr>
            <a:r>
              <a:rPr lang="hr-HR" dirty="0" smtClean="0">
                <a:solidFill>
                  <a:srgbClr val="002060"/>
                </a:solidFill>
                <a:effectLst/>
              </a:rPr>
              <a:t>                            </a:t>
            </a:r>
            <a:r>
              <a:rPr lang="hr-HR" sz="2100" dirty="0" err="1" smtClean="0">
                <a:solidFill>
                  <a:srgbClr val="002060"/>
                </a:solidFill>
                <a:effectLst/>
              </a:rPr>
              <a:t>Eldar</a:t>
            </a:r>
            <a:r>
              <a:rPr lang="hr-HR" sz="2100" dirty="0" smtClean="0">
                <a:solidFill>
                  <a:srgbClr val="002060"/>
                </a:solidFill>
                <a:effectLst/>
              </a:rPr>
              <a:t>-</a:t>
            </a:r>
            <a:r>
              <a:rPr lang="hr-HR" sz="2100" dirty="0" err="1" smtClean="0">
                <a:solidFill>
                  <a:srgbClr val="002060"/>
                </a:solidFill>
                <a:effectLst/>
              </a:rPr>
              <a:t>Geva</a:t>
            </a:r>
            <a:r>
              <a:rPr lang="hr-HR" sz="2100" dirty="0" smtClean="0">
                <a:solidFill>
                  <a:srgbClr val="002060"/>
                </a:solidFill>
                <a:effectLst/>
              </a:rPr>
              <a:t>, FS, 1998., </a:t>
            </a:r>
            <a:r>
              <a:rPr lang="hr-HR" sz="2100" dirty="0" err="1" smtClean="0">
                <a:solidFill>
                  <a:srgbClr val="002060"/>
                </a:solidFill>
                <a:effectLst/>
              </a:rPr>
              <a:t>Stovall</a:t>
            </a:r>
            <a:r>
              <a:rPr lang="hr-HR" sz="2100" dirty="0" smtClean="0">
                <a:solidFill>
                  <a:srgbClr val="002060"/>
                </a:solidFill>
                <a:effectLst/>
              </a:rPr>
              <a:t>, HR, 1998.</a:t>
            </a: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Intramuralni miomi (i mali) imaju negativan učinak na ishode IVF (50% manje PR)</a:t>
            </a:r>
          </a:p>
          <a:p>
            <a:pPr lvl="1">
              <a:buNone/>
            </a:pPr>
            <a:r>
              <a:rPr lang="hr-HR" dirty="0" smtClean="0">
                <a:solidFill>
                  <a:srgbClr val="002060"/>
                </a:solidFill>
                <a:effectLst/>
              </a:rPr>
              <a:t>                                   </a:t>
            </a:r>
            <a:r>
              <a:rPr lang="hr-HR" sz="2100" dirty="0" err="1" smtClean="0">
                <a:solidFill>
                  <a:srgbClr val="002060"/>
                </a:solidFill>
                <a:effectLst/>
              </a:rPr>
              <a:t>Hart</a:t>
            </a:r>
            <a:r>
              <a:rPr lang="hr-HR" sz="2100" dirty="0" smtClean="0">
                <a:solidFill>
                  <a:srgbClr val="002060"/>
                </a:solidFill>
                <a:effectLst/>
              </a:rPr>
              <a:t>, HR, 2001., </a:t>
            </a:r>
            <a:r>
              <a:rPr lang="hr-HR" sz="2100" dirty="0" err="1" smtClean="0">
                <a:solidFill>
                  <a:srgbClr val="002060"/>
                </a:solidFill>
                <a:effectLst/>
              </a:rPr>
              <a:t>Check</a:t>
            </a:r>
            <a:r>
              <a:rPr lang="hr-HR" sz="2100" dirty="0" smtClean="0">
                <a:solidFill>
                  <a:srgbClr val="002060"/>
                </a:solidFill>
                <a:effectLst/>
              </a:rPr>
              <a:t>, HR, 2002.</a:t>
            </a: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Intramuralni miomi (ne “remete” </a:t>
            </a:r>
            <a:r>
              <a:rPr lang="hr-HR" dirty="0" err="1" smtClean="0">
                <a:solidFill>
                  <a:srgbClr val="002060"/>
                </a:solidFill>
                <a:effectLst/>
              </a:rPr>
              <a:t>kavum</a:t>
            </a:r>
            <a:r>
              <a:rPr lang="hr-HR" dirty="0" smtClean="0">
                <a:solidFill>
                  <a:srgbClr val="002060"/>
                </a:solidFill>
                <a:effectLst/>
              </a:rPr>
              <a:t>) -negativan učinak na ishode IVF (“Systematic review and meta-analysis”)</a:t>
            </a:r>
          </a:p>
          <a:p>
            <a:pPr lvl="1">
              <a:buNone/>
            </a:pPr>
            <a:r>
              <a:rPr lang="hr-HR" dirty="0" smtClean="0">
                <a:solidFill>
                  <a:srgbClr val="002060"/>
                </a:solidFill>
                <a:effectLst/>
              </a:rPr>
              <a:t>                                                   </a:t>
            </a:r>
            <a:r>
              <a:rPr lang="hr-HR" sz="2100" dirty="0" err="1" smtClean="0">
                <a:solidFill>
                  <a:srgbClr val="002060"/>
                </a:solidFill>
                <a:effectLst/>
              </a:rPr>
              <a:t>Sunkara</a:t>
            </a:r>
            <a:r>
              <a:rPr lang="hr-HR" sz="2100" dirty="0" smtClean="0">
                <a:solidFill>
                  <a:srgbClr val="002060"/>
                </a:solidFill>
                <a:effectLst/>
              </a:rPr>
              <a:t>, HR, 2010.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676400"/>
            <a:ext cx="7855024" cy="4724400"/>
          </a:xfrm>
        </p:spPr>
        <p:txBody>
          <a:bodyPr>
            <a:normAutofit fontScale="92500"/>
          </a:bodyPr>
          <a:lstStyle/>
          <a:p>
            <a:r>
              <a:rPr lang="hr-HR" dirty="0" smtClean="0">
                <a:solidFill>
                  <a:srgbClr val="002060"/>
                </a:solidFill>
                <a:effectLst/>
              </a:rPr>
              <a:t>Hidrosalpinks - značajno niži IR, PR, LBR, a više ranih ranih spontanih pobačaja poslije IVF/ICSI</a:t>
            </a:r>
          </a:p>
          <a:p>
            <a:pPr lvl="1">
              <a:buNone/>
            </a:pPr>
            <a:r>
              <a:rPr lang="hr-HR" dirty="0" smtClean="0">
                <a:solidFill>
                  <a:srgbClr val="002060"/>
                </a:solidFill>
                <a:effectLst/>
              </a:rPr>
              <a:t>                     	 </a:t>
            </a:r>
            <a:r>
              <a:rPr lang="hr-HR" sz="2100" dirty="0" smtClean="0">
                <a:solidFill>
                  <a:srgbClr val="002060"/>
                </a:solidFill>
                <a:effectLst/>
              </a:rPr>
              <a:t>Camus, HR, 1999., </a:t>
            </a:r>
            <a:r>
              <a:rPr lang="hr-HR" sz="2100" dirty="0" err="1" smtClean="0">
                <a:solidFill>
                  <a:srgbClr val="002060"/>
                </a:solidFill>
                <a:effectLst/>
              </a:rPr>
              <a:t>Zeyneloglu</a:t>
            </a:r>
            <a:r>
              <a:rPr lang="hr-HR" sz="2100" dirty="0" smtClean="0">
                <a:solidFill>
                  <a:srgbClr val="002060"/>
                </a:solidFill>
                <a:effectLst/>
              </a:rPr>
              <a:t>, COOG, 2001.</a:t>
            </a: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LPSC. </a:t>
            </a:r>
            <a:r>
              <a:rPr lang="hr-HR" dirty="0" err="1" smtClean="0">
                <a:solidFill>
                  <a:srgbClr val="002060"/>
                </a:solidFill>
                <a:effectLst/>
              </a:rPr>
              <a:t>salpingektomija</a:t>
            </a:r>
            <a:r>
              <a:rPr lang="hr-HR" dirty="0" smtClean="0">
                <a:solidFill>
                  <a:srgbClr val="002060"/>
                </a:solidFill>
                <a:effectLst/>
              </a:rPr>
              <a:t> – viši PR, LBR u prvom IVF/ICSI za 50%,(bolja ekspresija HOXA 10!!), preporuka za sve žene s hidrosalpinksom prije IVF</a:t>
            </a:r>
          </a:p>
          <a:p>
            <a:pPr lvl="1">
              <a:buNone/>
            </a:pPr>
            <a:r>
              <a:rPr lang="hr-HR" dirty="0" smtClean="0">
                <a:solidFill>
                  <a:srgbClr val="002060"/>
                </a:solidFill>
                <a:effectLst/>
              </a:rPr>
              <a:t>                   	 </a:t>
            </a:r>
            <a:r>
              <a:rPr lang="hr-HR" sz="1900" dirty="0" err="1" smtClean="0">
                <a:solidFill>
                  <a:srgbClr val="002060"/>
                </a:solidFill>
                <a:effectLst/>
              </a:rPr>
              <a:t>Strandell</a:t>
            </a:r>
            <a:r>
              <a:rPr lang="hr-HR" sz="1900" dirty="0" smtClean="0">
                <a:solidFill>
                  <a:srgbClr val="002060"/>
                </a:solidFill>
                <a:effectLst/>
              </a:rPr>
              <a:t>, HR, 1999. i 2001., </a:t>
            </a:r>
            <a:r>
              <a:rPr lang="hr-HR" sz="1900" dirty="0" err="1" smtClean="0">
                <a:solidFill>
                  <a:srgbClr val="002060"/>
                </a:solidFill>
                <a:effectLst/>
              </a:rPr>
              <a:t>Daftary</a:t>
            </a:r>
            <a:r>
              <a:rPr lang="hr-HR" sz="1900" dirty="0" smtClean="0">
                <a:solidFill>
                  <a:srgbClr val="002060"/>
                </a:solidFill>
                <a:effectLst/>
              </a:rPr>
              <a:t>, FS, 2007.</a:t>
            </a:r>
          </a:p>
          <a:p>
            <a:pPr lvl="1">
              <a:buNone/>
            </a:pPr>
            <a:r>
              <a:rPr lang="hr-HR" sz="1900" dirty="0" smtClean="0">
                <a:solidFill>
                  <a:srgbClr val="002060"/>
                </a:solidFill>
                <a:effectLst/>
              </a:rPr>
              <a:t>                                            Johnson, </a:t>
            </a:r>
            <a:r>
              <a:rPr lang="hr-HR" sz="1900" dirty="0" err="1" smtClean="0">
                <a:solidFill>
                  <a:srgbClr val="002060"/>
                </a:solidFill>
                <a:effectLst/>
              </a:rPr>
              <a:t>Cohrane</a:t>
            </a:r>
            <a:r>
              <a:rPr lang="hr-HR" sz="1900" dirty="0" smtClean="0">
                <a:solidFill>
                  <a:srgbClr val="002060"/>
                </a:solidFill>
                <a:effectLst/>
              </a:rPr>
              <a:t> Database </a:t>
            </a:r>
            <a:r>
              <a:rPr lang="hr-HR" sz="1900" dirty="0" err="1" smtClean="0">
                <a:solidFill>
                  <a:srgbClr val="002060"/>
                </a:solidFill>
                <a:effectLst/>
              </a:rPr>
              <a:t>Syst</a:t>
            </a:r>
            <a:r>
              <a:rPr lang="hr-HR" sz="1900" dirty="0" smtClean="0">
                <a:solidFill>
                  <a:srgbClr val="002060"/>
                </a:solidFill>
                <a:effectLst/>
              </a:rPr>
              <a:t>. 2004.  </a:t>
            </a:r>
            <a:endParaRPr lang="en-US" sz="1900" dirty="0">
              <a:solidFill>
                <a:srgbClr val="002060"/>
              </a:solidFill>
              <a:effectLst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76400"/>
            <a:ext cx="7999040" cy="4724400"/>
          </a:xfrm>
        </p:spPr>
        <p:txBody>
          <a:bodyPr/>
          <a:lstStyle/>
          <a:p>
            <a:r>
              <a:rPr lang="hr-HR" dirty="0" smtClean="0">
                <a:solidFill>
                  <a:srgbClr val="002060"/>
                </a:solidFill>
                <a:effectLst/>
              </a:rPr>
              <a:t>U uterusu s endometrijskim polipom značajno snižena razina HOXA 10 i 11 m-RNA – oštećena implantacija </a:t>
            </a: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Molekularni mehanizam koji podržava kliničke nalaze: snižen PR/poslije IVF/ICSI u žena s endometrijskim polipima</a:t>
            </a:r>
          </a:p>
          <a:p>
            <a:pPr lvl="1">
              <a:buNone/>
            </a:pPr>
            <a:r>
              <a:rPr lang="hr-HR" dirty="0" smtClean="0">
                <a:solidFill>
                  <a:srgbClr val="002060"/>
                </a:solidFill>
                <a:effectLst/>
              </a:rPr>
              <a:t>                                                 </a:t>
            </a:r>
            <a:r>
              <a:rPr lang="hr-HR" sz="1800" dirty="0" err="1" smtClean="0">
                <a:solidFill>
                  <a:srgbClr val="002060"/>
                </a:solidFill>
                <a:effectLst/>
              </a:rPr>
              <a:t>Rackow</a:t>
            </a:r>
            <a:r>
              <a:rPr lang="hr-HR" sz="1800" dirty="0" smtClean="0">
                <a:solidFill>
                  <a:srgbClr val="002060"/>
                </a:solidFill>
                <a:effectLst/>
              </a:rPr>
              <a:t>, FS, 2011.</a:t>
            </a:r>
            <a:endParaRPr lang="en-US" sz="1800" dirty="0">
              <a:solidFill>
                <a:srgbClr val="002060"/>
              </a:solidFill>
              <a:effectLst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solidFill>
                  <a:srgbClr val="002060"/>
                </a:solidFill>
                <a:effectLst/>
              </a:rPr>
              <a:t>Endometrioza i RIF</a:t>
            </a:r>
            <a:endParaRPr lang="en-US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76400"/>
            <a:ext cx="7927032" cy="4724400"/>
          </a:xfrm>
        </p:spPr>
        <p:txBody>
          <a:bodyPr>
            <a:normAutofit fontScale="77500" lnSpcReduction="20000"/>
          </a:bodyPr>
          <a:lstStyle/>
          <a:p>
            <a:r>
              <a:rPr lang="hr-HR" dirty="0" smtClean="0">
                <a:solidFill>
                  <a:srgbClr val="002060"/>
                </a:solidFill>
                <a:effectLst/>
              </a:rPr>
              <a:t>Statistički značajno manji IR, PR u žena s endometriozom poslije IVF (I-IV st., ASRM)</a:t>
            </a:r>
          </a:p>
          <a:p>
            <a:pPr lvl="1">
              <a:buNone/>
            </a:pPr>
            <a:r>
              <a:rPr lang="hr-HR" dirty="0" smtClean="0">
                <a:solidFill>
                  <a:srgbClr val="002060"/>
                </a:solidFill>
                <a:effectLst/>
              </a:rPr>
              <a:t>                                          </a:t>
            </a:r>
            <a:r>
              <a:rPr lang="hr-HR" sz="2300" dirty="0" smtClean="0">
                <a:solidFill>
                  <a:srgbClr val="002060"/>
                </a:solidFill>
                <a:effectLst/>
              </a:rPr>
              <a:t>Simon, HR, 1994., Azem, FS, 1999.</a:t>
            </a:r>
          </a:p>
          <a:p>
            <a:pPr lvl="1">
              <a:buNone/>
            </a:pPr>
            <a:endParaRPr lang="hr-HR" sz="2300" dirty="0" smtClean="0">
              <a:solidFill>
                <a:srgbClr val="002060"/>
              </a:solidFill>
              <a:effectLst/>
            </a:endParaRP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Značajno smanjena vjerojatnost PR u žena s endometriozom, poslije IVF (“meta-analysis” 22 studije)</a:t>
            </a:r>
          </a:p>
          <a:p>
            <a:pPr lvl="1">
              <a:buNone/>
            </a:pPr>
            <a:r>
              <a:rPr lang="hr-HR" dirty="0" smtClean="0">
                <a:solidFill>
                  <a:srgbClr val="002060"/>
                </a:solidFill>
                <a:effectLst/>
              </a:rPr>
              <a:t>                                                            </a:t>
            </a:r>
            <a:r>
              <a:rPr lang="hr-HR" sz="2300" dirty="0" err="1" smtClean="0">
                <a:solidFill>
                  <a:srgbClr val="002060"/>
                </a:solidFill>
                <a:effectLst/>
              </a:rPr>
              <a:t>Bernhart</a:t>
            </a:r>
            <a:r>
              <a:rPr lang="hr-HR" sz="2300" dirty="0" smtClean="0">
                <a:solidFill>
                  <a:srgbClr val="002060"/>
                </a:solidFill>
                <a:effectLst/>
              </a:rPr>
              <a:t>, FS, 2002.</a:t>
            </a:r>
          </a:p>
          <a:p>
            <a:pPr>
              <a:buNone/>
            </a:pPr>
            <a:r>
              <a:rPr lang="hr-HR" dirty="0" smtClean="0">
                <a:solidFill>
                  <a:srgbClr val="002060"/>
                </a:solidFill>
                <a:effectLst/>
              </a:rPr>
              <a:t>                                </a:t>
            </a: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Endometrioza u (žene u menopauzi), donirane oocite/IVF - negativan učinak na IR, PR, LBR</a:t>
            </a:r>
          </a:p>
          <a:p>
            <a:pPr lvl="1">
              <a:buNone/>
            </a:pPr>
            <a:r>
              <a:rPr lang="hr-HR" dirty="0" smtClean="0">
                <a:solidFill>
                  <a:srgbClr val="002060"/>
                </a:solidFill>
                <a:effectLst/>
              </a:rPr>
              <a:t>                                                            </a:t>
            </a:r>
            <a:r>
              <a:rPr lang="hr-HR" sz="2300" dirty="0" err="1" smtClean="0">
                <a:solidFill>
                  <a:srgbClr val="002060"/>
                </a:solidFill>
                <a:effectLst/>
              </a:rPr>
              <a:t>Prapas</a:t>
            </a:r>
            <a:r>
              <a:rPr lang="hr-HR" sz="2300" dirty="0" smtClean="0">
                <a:solidFill>
                  <a:srgbClr val="002060"/>
                </a:solidFill>
                <a:effectLst/>
              </a:rPr>
              <a:t>, RBO, 2012.  </a:t>
            </a:r>
            <a:endParaRPr lang="en-US" sz="2300" dirty="0">
              <a:solidFill>
                <a:srgbClr val="002060"/>
              </a:solidFill>
              <a:effectLst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00808"/>
            <a:ext cx="8359080" cy="4724400"/>
          </a:xfrm>
        </p:spPr>
        <p:txBody>
          <a:bodyPr>
            <a:normAutofit fontScale="85000" lnSpcReduction="20000"/>
          </a:bodyPr>
          <a:lstStyle/>
          <a:p>
            <a:r>
              <a:rPr lang="hr-HR" dirty="0" smtClean="0">
                <a:solidFill>
                  <a:srgbClr val="002060"/>
                </a:solidFill>
                <a:effectLst/>
              </a:rPr>
              <a:t>Eutopični endometrij žena s endometriozom je promijenjen: smanjena je receptivnost endometrija!!!</a:t>
            </a:r>
          </a:p>
          <a:p>
            <a:pPr lvl="1">
              <a:buNone/>
            </a:pPr>
            <a:r>
              <a:rPr lang="hr-HR" dirty="0" smtClean="0">
                <a:solidFill>
                  <a:srgbClr val="002060"/>
                </a:solidFill>
                <a:effectLst/>
              </a:rPr>
              <a:t>                              </a:t>
            </a:r>
            <a:r>
              <a:rPr lang="hr-HR" sz="2300" dirty="0" smtClean="0">
                <a:solidFill>
                  <a:srgbClr val="002060"/>
                </a:solidFill>
                <a:effectLst/>
              </a:rPr>
              <a:t>De </a:t>
            </a:r>
            <a:r>
              <a:rPr lang="hr-HR" sz="2300" dirty="0" err="1" smtClean="0">
                <a:solidFill>
                  <a:srgbClr val="002060"/>
                </a:solidFill>
                <a:effectLst/>
              </a:rPr>
              <a:t>Ziegler</a:t>
            </a:r>
            <a:r>
              <a:rPr lang="hr-HR" sz="2300" dirty="0" smtClean="0">
                <a:solidFill>
                  <a:srgbClr val="002060"/>
                </a:solidFill>
                <a:effectLst/>
              </a:rPr>
              <a:t>, COG, 2006., </a:t>
            </a:r>
            <a:r>
              <a:rPr lang="hr-HR" sz="2300" dirty="0" err="1" smtClean="0">
                <a:solidFill>
                  <a:srgbClr val="002060"/>
                </a:solidFill>
                <a:effectLst/>
              </a:rPr>
              <a:t>Bulun</a:t>
            </a:r>
            <a:r>
              <a:rPr lang="hr-HR" sz="2300" dirty="0" smtClean="0">
                <a:solidFill>
                  <a:srgbClr val="002060"/>
                </a:solidFill>
                <a:effectLst/>
              </a:rPr>
              <a:t>, MCE, 2009.</a:t>
            </a:r>
          </a:p>
          <a:p>
            <a:pPr lvl="1">
              <a:buNone/>
            </a:pPr>
            <a:endParaRPr lang="hr-HR" sz="2300" dirty="0" smtClean="0">
              <a:solidFill>
                <a:srgbClr val="002060"/>
              </a:solidFill>
              <a:effectLst/>
            </a:endParaRP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OC i </a:t>
            </a:r>
            <a:r>
              <a:rPr lang="hr-HR" dirty="0" err="1" smtClean="0">
                <a:solidFill>
                  <a:srgbClr val="002060"/>
                </a:solidFill>
                <a:effectLst/>
              </a:rPr>
              <a:t>GnRH</a:t>
            </a:r>
            <a:r>
              <a:rPr lang="hr-HR" dirty="0" smtClean="0">
                <a:solidFill>
                  <a:srgbClr val="002060"/>
                </a:solidFill>
                <a:effectLst/>
              </a:rPr>
              <a:t>-a: korigiraju promjene endometrija, bolja receptivnost!</a:t>
            </a:r>
          </a:p>
          <a:p>
            <a:pPr lvl="1">
              <a:buNone/>
            </a:pPr>
            <a:r>
              <a:rPr lang="hr-HR" dirty="0" smtClean="0">
                <a:solidFill>
                  <a:srgbClr val="002060"/>
                </a:solidFill>
                <a:effectLst/>
              </a:rPr>
              <a:t>                                   </a:t>
            </a:r>
            <a:r>
              <a:rPr lang="hr-HR" sz="2300" dirty="0" err="1" smtClean="0">
                <a:solidFill>
                  <a:srgbClr val="002060"/>
                </a:solidFill>
                <a:effectLst/>
              </a:rPr>
              <a:t>Tokushige</a:t>
            </a:r>
            <a:r>
              <a:rPr lang="hr-HR" sz="2300" dirty="0" smtClean="0">
                <a:solidFill>
                  <a:srgbClr val="002060"/>
                </a:solidFill>
                <a:effectLst/>
              </a:rPr>
              <a:t>, FS, 2009., Kim, GOI, 2009.</a:t>
            </a:r>
          </a:p>
          <a:p>
            <a:pPr lvl="1">
              <a:buNone/>
            </a:pPr>
            <a:endParaRPr lang="hr-HR" sz="2300" dirty="0" smtClean="0">
              <a:solidFill>
                <a:srgbClr val="002060"/>
              </a:solidFill>
              <a:effectLst/>
            </a:endParaRP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GnRH-a prije IVF: LBR značajno viši!! </a:t>
            </a:r>
          </a:p>
          <a:p>
            <a:pPr>
              <a:buNone/>
            </a:pPr>
            <a:r>
              <a:rPr lang="hr-HR" dirty="0">
                <a:solidFill>
                  <a:srgbClr val="002060"/>
                </a:solidFill>
                <a:effectLst/>
              </a:rPr>
              <a:t> </a:t>
            </a:r>
            <a:r>
              <a:rPr lang="hr-HR" dirty="0" smtClean="0">
                <a:solidFill>
                  <a:srgbClr val="002060"/>
                </a:solidFill>
                <a:effectLst/>
              </a:rPr>
              <a:t>   Preporuka: GnRH-a 3-6 mj.prije OS/IVF</a:t>
            </a:r>
          </a:p>
          <a:p>
            <a:pPr lvl="1">
              <a:buNone/>
            </a:pPr>
            <a:r>
              <a:rPr lang="hr-HR" dirty="0" smtClean="0">
                <a:solidFill>
                  <a:srgbClr val="002060"/>
                </a:solidFill>
                <a:effectLst/>
              </a:rPr>
              <a:t>                   </a:t>
            </a:r>
            <a:r>
              <a:rPr lang="hr-HR" sz="2300" dirty="0" err="1" smtClean="0">
                <a:solidFill>
                  <a:srgbClr val="002060"/>
                </a:solidFill>
                <a:effectLst/>
              </a:rPr>
              <a:t>Sallem</a:t>
            </a:r>
            <a:r>
              <a:rPr lang="hr-HR" sz="2300" dirty="0" smtClean="0">
                <a:solidFill>
                  <a:srgbClr val="002060"/>
                </a:solidFill>
                <a:effectLst/>
              </a:rPr>
              <a:t>, </a:t>
            </a:r>
            <a:r>
              <a:rPr lang="hr-HR" sz="2300" dirty="0" err="1" smtClean="0">
                <a:solidFill>
                  <a:srgbClr val="002060"/>
                </a:solidFill>
                <a:effectLst/>
              </a:rPr>
              <a:t>Cochrane</a:t>
            </a:r>
            <a:r>
              <a:rPr lang="hr-HR" sz="2300" dirty="0" smtClean="0">
                <a:solidFill>
                  <a:srgbClr val="002060"/>
                </a:solidFill>
                <a:effectLst/>
              </a:rPr>
              <a:t> </a:t>
            </a:r>
            <a:r>
              <a:rPr lang="hr-HR" sz="2300" dirty="0" err="1" smtClean="0">
                <a:solidFill>
                  <a:srgbClr val="002060"/>
                </a:solidFill>
                <a:effectLst/>
              </a:rPr>
              <a:t>Database</a:t>
            </a:r>
            <a:r>
              <a:rPr lang="hr-HR" sz="2300" dirty="0" smtClean="0">
                <a:solidFill>
                  <a:srgbClr val="002060"/>
                </a:solidFill>
                <a:effectLst/>
              </a:rPr>
              <a:t>, </a:t>
            </a:r>
            <a:r>
              <a:rPr lang="hr-HR" sz="2300" dirty="0" err="1" smtClean="0">
                <a:solidFill>
                  <a:srgbClr val="002060"/>
                </a:solidFill>
                <a:effectLst/>
              </a:rPr>
              <a:t>Syst</a:t>
            </a:r>
            <a:r>
              <a:rPr lang="hr-HR" sz="2300" dirty="0" smtClean="0">
                <a:solidFill>
                  <a:srgbClr val="002060"/>
                </a:solidFill>
                <a:effectLst/>
              </a:rPr>
              <a:t>. </a:t>
            </a:r>
            <a:r>
              <a:rPr lang="hr-HR" sz="2300" dirty="0" err="1" smtClean="0">
                <a:solidFill>
                  <a:srgbClr val="002060"/>
                </a:solidFill>
                <a:effectLst/>
              </a:rPr>
              <a:t>Rev</a:t>
            </a:r>
            <a:r>
              <a:rPr lang="hr-HR" sz="2300" dirty="0" smtClean="0">
                <a:solidFill>
                  <a:srgbClr val="002060"/>
                </a:solidFill>
                <a:effectLst/>
              </a:rPr>
              <a:t>., 2006., 2010.</a:t>
            </a:r>
          </a:p>
          <a:p>
            <a:pPr lvl="1">
              <a:buNone/>
            </a:pPr>
            <a:r>
              <a:rPr lang="hr-HR" sz="2300" dirty="0" smtClean="0">
                <a:solidFill>
                  <a:srgbClr val="002060"/>
                </a:solidFill>
                <a:effectLst/>
              </a:rPr>
              <a:t>                                              Guideline on the ART, ESHRE, 2013.</a:t>
            </a:r>
            <a:endParaRPr lang="en-US" sz="2300" dirty="0">
              <a:solidFill>
                <a:srgbClr val="002060"/>
              </a:solidFill>
              <a:effectLst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2060"/>
                </a:solidFill>
                <a:effectLst/>
              </a:rPr>
              <a:t>Adenomioza i RIF</a:t>
            </a:r>
            <a:endParaRPr lang="en-US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 smtClean="0">
                <a:effectLst/>
              </a:rPr>
              <a:t>J</a:t>
            </a:r>
            <a:r>
              <a:rPr lang="hr-HR" dirty="0" smtClean="0">
                <a:solidFill>
                  <a:srgbClr val="002060"/>
                </a:solidFill>
                <a:effectLst/>
              </a:rPr>
              <a:t>Z - tanja od 10 mm (MRI): PR 45%/ET</a:t>
            </a: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JZ – 10 do 12 mm (MRI): PR 5-16%/ET</a:t>
            </a:r>
          </a:p>
          <a:p>
            <a:pPr lvl="1">
              <a:buNone/>
            </a:pPr>
            <a:r>
              <a:rPr lang="hr-HR" sz="2100" dirty="0" smtClean="0">
                <a:solidFill>
                  <a:srgbClr val="002060"/>
                </a:solidFill>
                <a:effectLst/>
              </a:rPr>
              <a:t>                                                  </a:t>
            </a:r>
            <a:r>
              <a:rPr lang="hr-HR" sz="2100" dirty="0" err="1" smtClean="0">
                <a:solidFill>
                  <a:srgbClr val="002060"/>
                </a:solidFill>
                <a:effectLst/>
              </a:rPr>
              <a:t>Piver</a:t>
            </a:r>
            <a:r>
              <a:rPr lang="hr-HR" sz="2100" dirty="0" smtClean="0">
                <a:solidFill>
                  <a:srgbClr val="002060"/>
                </a:solidFill>
                <a:effectLst/>
              </a:rPr>
              <a:t>, JGOBR (</a:t>
            </a:r>
            <a:r>
              <a:rPr lang="hr-HR" sz="2100" dirty="0" err="1" smtClean="0">
                <a:solidFill>
                  <a:srgbClr val="002060"/>
                </a:solidFill>
                <a:effectLst/>
              </a:rPr>
              <a:t>Paris</a:t>
            </a:r>
            <a:r>
              <a:rPr lang="hr-HR" sz="2100" dirty="0" smtClean="0">
                <a:solidFill>
                  <a:srgbClr val="002060"/>
                </a:solidFill>
                <a:effectLst/>
              </a:rPr>
              <a:t>), 2005.</a:t>
            </a:r>
          </a:p>
          <a:p>
            <a:pPr lvl="1">
              <a:buNone/>
            </a:pPr>
            <a:endParaRPr lang="hr-HR" sz="2100" dirty="0" smtClean="0">
              <a:solidFill>
                <a:srgbClr val="002060"/>
              </a:solidFill>
              <a:effectLst/>
            </a:endParaRP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JZ – tanja od 7 mm(MRI): IF 37.5%</a:t>
            </a: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JZ – 7-10 mm (MRI): IR 95.8%</a:t>
            </a:r>
          </a:p>
          <a:p>
            <a:pPr lvl="1">
              <a:buNone/>
            </a:pPr>
            <a:r>
              <a:rPr lang="hr-HR" dirty="0" smtClean="0">
                <a:solidFill>
                  <a:srgbClr val="002060"/>
                </a:solidFill>
                <a:effectLst/>
              </a:rPr>
              <a:t>                                            </a:t>
            </a:r>
            <a:r>
              <a:rPr lang="hr-HR" sz="1900" dirty="0" err="1" smtClean="0">
                <a:solidFill>
                  <a:srgbClr val="002060"/>
                </a:solidFill>
                <a:effectLst/>
              </a:rPr>
              <a:t>Maubon</a:t>
            </a:r>
            <a:r>
              <a:rPr lang="hr-HR" sz="1900" dirty="0" smtClean="0">
                <a:solidFill>
                  <a:srgbClr val="002060"/>
                </a:solidFill>
                <a:effectLst/>
              </a:rPr>
              <a:t>, JOGR, 2010.</a:t>
            </a:r>
          </a:p>
          <a:p>
            <a:pPr lvl="1">
              <a:buNone/>
            </a:pPr>
            <a:endParaRPr lang="hr-HR" sz="1900" dirty="0" smtClean="0">
              <a:solidFill>
                <a:srgbClr val="002060"/>
              </a:solidFill>
              <a:effectLst/>
            </a:endParaRP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A/bez A (3DTVUZV): CPR, 23.5%: 44.6%                                </a:t>
            </a:r>
            <a:r>
              <a:rPr lang="hr-HR" sz="1900" dirty="0" err="1" smtClean="0">
                <a:solidFill>
                  <a:srgbClr val="002060"/>
                </a:solidFill>
                <a:effectLst/>
              </a:rPr>
              <a:t>Thalluri</a:t>
            </a:r>
            <a:r>
              <a:rPr lang="hr-HR" sz="1900" dirty="0" smtClean="0">
                <a:solidFill>
                  <a:srgbClr val="002060"/>
                </a:solidFill>
                <a:effectLst/>
              </a:rPr>
              <a:t>, HR, 2012.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676400"/>
            <a:ext cx="7783016" cy="4724400"/>
          </a:xfrm>
        </p:spPr>
        <p:txBody>
          <a:bodyPr/>
          <a:lstStyle/>
          <a:p>
            <a:r>
              <a:rPr lang="hr-HR" dirty="0" smtClean="0">
                <a:solidFill>
                  <a:srgbClr val="002060"/>
                </a:solidFill>
                <a:effectLst/>
              </a:rPr>
              <a:t>A/bez A,IVF/ICSI: </a:t>
            </a:r>
          </a:p>
          <a:p>
            <a:pPr>
              <a:buNone/>
            </a:pPr>
            <a:r>
              <a:rPr lang="hr-HR" dirty="0" smtClean="0">
                <a:solidFill>
                  <a:srgbClr val="002060"/>
                </a:solidFill>
                <a:effectLst/>
              </a:rPr>
              <a:t>                  CPR – 22.2%: 47.2%</a:t>
            </a:r>
          </a:p>
          <a:p>
            <a:pPr>
              <a:buNone/>
            </a:pPr>
            <a:r>
              <a:rPr lang="hr-HR" dirty="0" smtClean="0">
                <a:solidFill>
                  <a:srgbClr val="002060"/>
                </a:solidFill>
                <a:effectLst/>
              </a:rPr>
              <a:t>                  OPR – 11.1%: 45.9%</a:t>
            </a:r>
          </a:p>
          <a:p>
            <a:pPr>
              <a:buNone/>
            </a:pPr>
            <a:r>
              <a:rPr lang="hr-HR" dirty="0" smtClean="0">
                <a:solidFill>
                  <a:srgbClr val="002060"/>
                </a:solidFill>
                <a:effectLst/>
              </a:rPr>
              <a:t>      Ab. spont.  -  50%:    2.8% </a:t>
            </a:r>
          </a:p>
          <a:p>
            <a:pPr>
              <a:buNone/>
            </a:pPr>
            <a:r>
              <a:rPr lang="hr-HR" dirty="0" smtClean="0">
                <a:solidFill>
                  <a:srgbClr val="002060"/>
                </a:solidFill>
                <a:effectLst/>
              </a:rPr>
              <a:t>Dokazana adenomioza (3D TV UZV) ima</a:t>
            </a:r>
          </a:p>
          <a:p>
            <a:pPr>
              <a:buNone/>
            </a:pPr>
            <a:r>
              <a:rPr lang="hr-HR" dirty="0" smtClean="0">
                <a:solidFill>
                  <a:srgbClr val="002060"/>
                </a:solidFill>
                <a:effectLst/>
              </a:rPr>
              <a:t>negativan učinak na ishode IVF/ICSI</a:t>
            </a:r>
          </a:p>
          <a:p>
            <a:pPr>
              <a:buNone/>
            </a:pPr>
            <a:r>
              <a:rPr lang="hr-HR" dirty="0" smtClean="0">
                <a:solidFill>
                  <a:srgbClr val="002060"/>
                </a:solidFill>
                <a:effectLst/>
              </a:rPr>
              <a:t>                                             </a:t>
            </a:r>
            <a:r>
              <a:rPr lang="hr-HR" sz="1800" dirty="0" smtClean="0">
                <a:solidFill>
                  <a:srgbClr val="002060"/>
                </a:solidFill>
                <a:effectLst/>
              </a:rPr>
              <a:t>Salim, RBO, 2012.</a:t>
            </a:r>
            <a:endParaRPr lang="en-US" sz="1800" dirty="0">
              <a:solidFill>
                <a:srgbClr val="002060"/>
              </a:solidFill>
              <a:effectLst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effectLst/>
              </a:rPr>
              <a:t>Endokrinologija ciklusa za IVF(OS)</a:t>
            </a:r>
            <a:endParaRPr lang="en-US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676400"/>
            <a:ext cx="7783016" cy="4724400"/>
          </a:xfrm>
        </p:spPr>
        <p:txBody>
          <a:bodyPr>
            <a:normAutofit fontScale="77500" lnSpcReduction="20000"/>
          </a:bodyPr>
          <a:lstStyle/>
          <a:p>
            <a:r>
              <a:rPr lang="hr-HR" dirty="0" smtClean="0">
                <a:solidFill>
                  <a:srgbClr val="002060"/>
                </a:solidFill>
                <a:effectLst/>
              </a:rPr>
              <a:t>OS/IVF – visoke koncentracije E2 i P mijenjaju morfologiju i receptivnost endometrija</a:t>
            </a:r>
          </a:p>
          <a:p>
            <a:pPr lvl="1">
              <a:buNone/>
            </a:pPr>
            <a:r>
              <a:rPr lang="hr-HR" dirty="0" smtClean="0">
                <a:solidFill>
                  <a:srgbClr val="002060"/>
                </a:solidFill>
                <a:effectLst/>
              </a:rPr>
              <a:t>                                                           </a:t>
            </a:r>
            <a:r>
              <a:rPr lang="hr-HR" sz="2300" dirty="0" err="1" smtClean="0">
                <a:solidFill>
                  <a:srgbClr val="002060"/>
                </a:solidFill>
                <a:effectLst/>
              </a:rPr>
              <a:t>Thomas</a:t>
            </a:r>
            <a:r>
              <a:rPr lang="hr-HR" sz="2300" dirty="0" smtClean="0">
                <a:solidFill>
                  <a:srgbClr val="002060"/>
                </a:solidFill>
                <a:effectLst/>
              </a:rPr>
              <a:t>, HR, 2002.</a:t>
            </a:r>
          </a:p>
          <a:p>
            <a:pPr lvl="1">
              <a:buNone/>
            </a:pPr>
            <a:endParaRPr lang="hr-HR" sz="2300" dirty="0" smtClean="0">
              <a:solidFill>
                <a:srgbClr val="002060"/>
              </a:solidFill>
              <a:effectLst/>
            </a:endParaRP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Visoki IR i PR u ciklusim s doniranim </a:t>
            </a:r>
            <a:r>
              <a:rPr lang="hr-HR" dirty="0" err="1" smtClean="0">
                <a:solidFill>
                  <a:srgbClr val="002060"/>
                </a:solidFill>
                <a:effectLst/>
              </a:rPr>
              <a:t>oocitama</a:t>
            </a:r>
            <a:r>
              <a:rPr lang="hr-HR" dirty="0" smtClean="0">
                <a:solidFill>
                  <a:srgbClr val="002060"/>
                </a:solidFill>
                <a:effectLst/>
              </a:rPr>
              <a:t>, bez obzira na dob žene – dokaz da OS oštećuje receptivnost endometrija</a:t>
            </a:r>
          </a:p>
          <a:p>
            <a:pPr lvl="1">
              <a:buNone/>
            </a:pPr>
            <a:r>
              <a:rPr lang="hr-HR" dirty="0" smtClean="0">
                <a:solidFill>
                  <a:srgbClr val="002060"/>
                </a:solidFill>
                <a:effectLst/>
              </a:rPr>
              <a:t>                                                          </a:t>
            </a:r>
            <a:r>
              <a:rPr lang="hr-HR" sz="2300" dirty="0" err="1" smtClean="0">
                <a:solidFill>
                  <a:srgbClr val="002060"/>
                </a:solidFill>
                <a:effectLst/>
              </a:rPr>
              <a:t>Soares</a:t>
            </a:r>
            <a:r>
              <a:rPr lang="hr-HR" sz="2300" dirty="0" smtClean="0">
                <a:solidFill>
                  <a:srgbClr val="002060"/>
                </a:solidFill>
                <a:effectLst/>
              </a:rPr>
              <a:t>, JCEM, 2005.</a:t>
            </a:r>
          </a:p>
          <a:p>
            <a:pPr lvl="1">
              <a:buNone/>
            </a:pPr>
            <a:endParaRPr lang="hr-HR" sz="2300" dirty="0" smtClean="0">
              <a:solidFill>
                <a:srgbClr val="002060"/>
              </a:solidFill>
              <a:effectLst/>
            </a:endParaRP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“Uznapredovali endometrij” u peri-post ovulacijskom periodu, sredinom LF – glandularno stromalna disfunkcija </a:t>
            </a:r>
          </a:p>
          <a:p>
            <a:pPr lvl="1">
              <a:buNone/>
            </a:pPr>
            <a:r>
              <a:rPr lang="hr-HR" dirty="0" smtClean="0">
                <a:solidFill>
                  <a:srgbClr val="002060"/>
                </a:solidFill>
                <a:effectLst/>
              </a:rPr>
              <a:t>                                              </a:t>
            </a:r>
            <a:r>
              <a:rPr lang="hr-HR" sz="2300" dirty="0" err="1" smtClean="0">
                <a:solidFill>
                  <a:srgbClr val="002060"/>
                </a:solidFill>
                <a:effectLst/>
              </a:rPr>
              <a:t>Bourgain</a:t>
            </a:r>
            <a:r>
              <a:rPr lang="hr-HR" sz="2300" dirty="0" smtClean="0">
                <a:solidFill>
                  <a:srgbClr val="002060"/>
                </a:solidFill>
                <a:effectLst/>
              </a:rPr>
              <a:t>, </a:t>
            </a:r>
            <a:r>
              <a:rPr lang="hr-HR" sz="2300" dirty="0" err="1" smtClean="0">
                <a:solidFill>
                  <a:srgbClr val="002060"/>
                </a:solidFill>
                <a:effectLst/>
              </a:rPr>
              <a:t>Devroy</a:t>
            </a:r>
            <a:r>
              <a:rPr lang="hr-HR" sz="2300" dirty="0" smtClean="0">
                <a:solidFill>
                  <a:srgbClr val="002060"/>
                </a:solidFill>
                <a:effectLst/>
              </a:rPr>
              <a:t>, HRU, 2003.</a:t>
            </a:r>
            <a:endParaRPr lang="en-US" sz="2300" dirty="0">
              <a:solidFill>
                <a:srgbClr val="002060"/>
              </a:solidFill>
              <a:effectLst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676400"/>
            <a:ext cx="7711008" cy="4724400"/>
          </a:xfrm>
        </p:spPr>
        <p:txBody>
          <a:bodyPr>
            <a:normAutofit fontScale="85000" lnSpcReduction="10000"/>
          </a:bodyPr>
          <a:lstStyle/>
          <a:p>
            <a:r>
              <a:rPr lang="hr-HR" dirty="0" smtClean="0">
                <a:solidFill>
                  <a:srgbClr val="002060"/>
                </a:solidFill>
                <a:effectLst/>
              </a:rPr>
              <a:t>Razina P u FF iznad normale, prije primjene </a:t>
            </a:r>
            <a:r>
              <a:rPr lang="hr-HR" dirty="0" err="1" smtClean="0">
                <a:solidFill>
                  <a:srgbClr val="002060"/>
                </a:solidFill>
                <a:effectLst/>
              </a:rPr>
              <a:t>hCG</a:t>
            </a:r>
            <a:r>
              <a:rPr lang="hr-HR" dirty="0" smtClean="0">
                <a:solidFill>
                  <a:srgbClr val="002060"/>
                </a:solidFill>
                <a:effectLst/>
              </a:rPr>
              <a:t>, unatoč supresiji s GnRH-analozima</a:t>
            </a:r>
          </a:p>
          <a:p>
            <a:pPr lvl="1">
              <a:buNone/>
            </a:pPr>
            <a:r>
              <a:rPr lang="hr-HR" dirty="0" smtClean="0">
                <a:solidFill>
                  <a:srgbClr val="002060"/>
                </a:solidFill>
                <a:effectLst/>
              </a:rPr>
              <a:t>                                                  </a:t>
            </a:r>
            <a:r>
              <a:rPr lang="hr-HR" sz="2100" dirty="0" err="1" smtClean="0">
                <a:solidFill>
                  <a:srgbClr val="002060"/>
                </a:solidFill>
                <a:effectLst/>
              </a:rPr>
              <a:t>Schoolcraft</a:t>
            </a:r>
            <a:r>
              <a:rPr lang="hr-HR" sz="2100" dirty="0" smtClean="0">
                <a:solidFill>
                  <a:srgbClr val="002060"/>
                </a:solidFill>
                <a:effectLst/>
              </a:rPr>
              <a:t>, FS, 1991.</a:t>
            </a:r>
          </a:p>
          <a:p>
            <a:pPr lvl="1">
              <a:buNone/>
            </a:pPr>
            <a:endParaRPr lang="hr-HR" sz="2100" dirty="0" smtClean="0">
              <a:solidFill>
                <a:srgbClr val="002060"/>
              </a:solidFill>
              <a:effectLst/>
            </a:endParaRP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Viša razina P/dan hCG (više od 1.5 ng/ml) – značajno manje CPR (GnRH ag. i antag.)</a:t>
            </a:r>
          </a:p>
          <a:p>
            <a:pPr lvl="1">
              <a:buNone/>
            </a:pPr>
            <a:r>
              <a:rPr lang="hr-HR" dirty="0" smtClean="0">
                <a:solidFill>
                  <a:srgbClr val="002060"/>
                </a:solidFill>
                <a:effectLst/>
              </a:rPr>
              <a:t>                            </a:t>
            </a:r>
            <a:r>
              <a:rPr lang="hr-HR" sz="2100" dirty="0" smtClean="0">
                <a:solidFill>
                  <a:srgbClr val="002060"/>
                </a:solidFill>
                <a:effectLst/>
              </a:rPr>
              <a:t>Bosch, HR, 2010., </a:t>
            </a:r>
            <a:r>
              <a:rPr lang="hr-HR" sz="2100" dirty="0" err="1" smtClean="0">
                <a:solidFill>
                  <a:srgbClr val="002060"/>
                </a:solidFill>
                <a:effectLst/>
              </a:rPr>
              <a:t>Kolibianakis</a:t>
            </a:r>
            <a:r>
              <a:rPr lang="hr-HR" sz="2100" dirty="0" smtClean="0">
                <a:solidFill>
                  <a:srgbClr val="002060"/>
                </a:solidFill>
                <a:effectLst/>
              </a:rPr>
              <a:t>, CPB, 2012.</a:t>
            </a:r>
          </a:p>
          <a:p>
            <a:pPr lvl="1">
              <a:buNone/>
            </a:pPr>
            <a:endParaRPr lang="hr-HR" sz="2100" dirty="0" smtClean="0">
              <a:solidFill>
                <a:srgbClr val="002060"/>
              </a:solidFill>
              <a:effectLst/>
            </a:endParaRP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Visoka razina E2/serumu – značajno viša razina P, visoka razina P- kraj M/dan </a:t>
            </a:r>
            <a:r>
              <a:rPr lang="hr-HR" dirty="0" err="1" smtClean="0">
                <a:solidFill>
                  <a:srgbClr val="002060"/>
                </a:solidFill>
                <a:effectLst/>
              </a:rPr>
              <a:t>hCG</a:t>
            </a:r>
            <a:r>
              <a:rPr lang="hr-HR" dirty="0" smtClean="0">
                <a:solidFill>
                  <a:srgbClr val="002060"/>
                </a:solidFill>
                <a:effectLst/>
              </a:rPr>
              <a:t>, značajno manja šansa za trudnoću (IVF/ICSI)</a:t>
            </a:r>
          </a:p>
          <a:p>
            <a:pPr lvl="1">
              <a:buNone/>
            </a:pPr>
            <a:r>
              <a:rPr lang="hr-HR" sz="2100" dirty="0" smtClean="0">
                <a:solidFill>
                  <a:srgbClr val="002060"/>
                </a:solidFill>
                <a:effectLst/>
              </a:rPr>
              <a:t>                                                                </a:t>
            </a:r>
            <a:r>
              <a:rPr lang="hr-HR" sz="2100" dirty="0" err="1" smtClean="0">
                <a:solidFill>
                  <a:srgbClr val="002060"/>
                </a:solidFill>
                <a:effectLst/>
              </a:rPr>
              <a:t>Kyrou</a:t>
            </a:r>
            <a:r>
              <a:rPr lang="hr-HR" sz="2100" dirty="0" smtClean="0">
                <a:solidFill>
                  <a:srgbClr val="002060"/>
                </a:solidFill>
                <a:effectLst/>
              </a:rPr>
              <a:t>, HR, 2009., 2011.</a:t>
            </a:r>
          </a:p>
          <a:p>
            <a:pPr>
              <a:buNone/>
            </a:pPr>
            <a:endParaRPr lang="hr-HR" dirty="0" smtClean="0">
              <a:effectLst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76400"/>
            <a:ext cx="7999040" cy="4724400"/>
          </a:xfrm>
        </p:spPr>
        <p:txBody>
          <a:bodyPr>
            <a:normAutofit fontScale="92500"/>
          </a:bodyPr>
          <a:lstStyle/>
          <a:p>
            <a:r>
              <a:rPr lang="hr-HR" dirty="0" smtClean="0">
                <a:solidFill>
                  <a:srgbClr val="002060"/>
                </a:solidFill>
                <a:effectLst/>
              </a:rPr>
              <a:t>Visoka razina P u ciklusima donatorica oocita čini se nema učinak na broj OPR doniranih žena u IVF – negativan utjecaj P na endometrij, a ne na kvalitetu oocite ili embrija                                      </a:t>
            </a:r>
            <a:r>
              <a:rPr lang="hr-HR" sz="1900" dirty="0" smtClean="0">
                <a:solidFill>
                  <a:srgbClr val="002060"/>
                </a:solidFill>
                <a:effectLst/>
              </a:rPr>
              <a:t>Melo, HR, 2006.</a:t>
            </a:r>
          </a:p>
          <a:p>
            <a:endParaRPr lang="hr-HR" sz="1900" dirty="0" smtClean="0">
              <a:solidFill>
                <a:srgbClr val="002060"/>
              </a:solidFill>
              <a:effectLst/>
            </a:endParaRP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Kada imamo P/dan hCG iznad 1.5 ng/ml – vitrifikacija svih E i ET u prirodnom ciklusu</a:t>
            </a:r>
          </a:p>
          <a:p>
            <a:pPr lvl="1">
              <a:buNone/>
            </a:pPr>
            <a:r>
              <a:rPr lang="hr-HR" dirty="0" smtClean="0">
                <a:solidFill>
                  <a:srgbClr val="002060"/>
                </a:solidFill>
                <a:effectLst/>
              </a:rPr>
              <a:t>                                                      </a:t>
            </a:r>
            <a:r>
              <a:rPr lang="hr-HR" sz="1900" dirty="0" err="1" smtClean="0">
                <a:solidFill>
                  <a:srgbClr val="002060"/>
                </a:solidFill>
                <a:effectLst/>
              </a:rPr>
              <a:t>Fatemi</a:t>
            </a:r>
            <a:r>
              <a:rPr lang="hr-HR" sz="1900" dirty="0" smtClean="0">
                <a:solidFill>
                  <a:srgbClr val="002060"/>
                </a:solidFill>
                <a:effectLst/>
              </a:rPr>
              <a:t>, FS, 2010.</a:t>
            </a:r>
            <a:endParaRPr lang="en-US" sz="1900" dirty="0">
              <a:solidFill>
                <a:srgbClr val="002060"/>
              </a:solidFill>
              <a:effectLst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rgbClr val="002060"/>
                </a:solidFill>
                <a:effectLst/>
              </a:rPr>
              <a:t>Uzroci implantacijskog neuspjeha poslije IVF/ICSI</a:t>
            </a:r>
            <a:endParaRPr lang="en-US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76400"/>
            <a:ext cx="7999040" cy="4724400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hr-HR" sz="3000" dirty="0" smtClean="0">
              <a:solidFill>
                <a:srgbClr val="002060"/>
              </a:solidFill>
              <a:effectLst/>
            </a:endParaRPr>
          </a:p>
          <a:p>
            <a:r>
              <a:rPr lang="hr-HR" sz="3000" dirty="0" smtClean="0">
                <a:solidFill>
                  <a:srgbClr val="002060"/>
                </a:solidFill>
                <a:effectLst/>
              </a:rPr>
              <a:t>2/3 suboptimalna receptivnost endometrija  </a:t>
            </a:r>
          </a:p>
          <a:p>
            <a:r>
              <a:rPr lang="hr-HR" sz="3000" dirty="0" smtClean="0">
                <a:solidFill>
                  <a:srgbClr val="002060"/>
                </a:solidFill>
                <a:effectLst/>
              </a:rPr>
              <a:t>1/3 “odgovornost” embrija</a:t>
            </a:r>
          </a:p>
          <a:p>
            <a:pPr lvl="1">
              <a:buNone/>
            </a:pPr>
            <a:r>
              <a:rPr lang="hr-HR" sz="2600" dirty="0" smtClean="0">
                <a:solidFill>
                  <a:srgbClr val="002060"/>
                </a:solidFill>
                <a:effectLst/>
              </a:rPr>
              <a:t>                                             </a:t>
            </a:r>
            <a:r>
              <a:rPr lang="hr-HR" sz="1900" dirty="0" err="1" smtClean="0">
                <a:solidFill>
                  <a:srgbClr val="002060"/>
                </a:solidFill>
                <a:effectLst/>
              </a:rPr>
              <a:t>Edwards</a:t>
            </a:r>
            <a:r>
              <a:rPr lang="hr-HR" sz="1900" dirty="0" smtClean="0">
                <a:solidFill>
                  <a:srgbClr val="002060"/>
                </a:solidFill>
                <a:effectLst/>
              </a:rPr>
              <a:t>, Hum </a:t>
            </a:r>
            <a:r>
              <a:rPr lang="hr-HR" sz="1900" dirty="0" err="1" smtClean="0">
                <a:solidFill>
                  <a:srgbClr val="002060"/>
                </a:solidFill>
                <a:effectLst/>
              </a:rPr>
              <a:t>Reprod</a:t>
            </a:r>
            <a:r>
              <a:rPr lang="hr-HR" sz="1900" dirty="0" smtClean="0">
                <a:solidFill>
                  <a:srgbClr val="002060"/>
                </a:solidFill>
                <a:effectLst/>
              </a:rPr>
              <a:t>, 1994.</a:t>
            </a:r>
          </a:p>
          <a:p>
            <a:r>
              <a:rPr lang="hr-HR" sz="3000" dirty="0" smtClean="0">
                <a:solidFill>
                  <a:srgbClr val="002060"/>
                </a:solidFill>
                <a:effectLst/>
              </a:rPr>
              <a:t>Ako je – dobar hormonski odgovor, kvalitetni embriji, kvalitetan </a:t>
            </a:r>
            <a:r>
              <a:rPr lang="hr-HR" sz="3000" dirty="0" err="1" smtClean="0">
                <a:solidFill>
                  <a:srgbClr val="002060"/>
                </a:solidFill>
                <a:effectLst/>
              </a:rPr>
              <a:t>endometrij</a:t>
            </a:r>
            <a:r>
              <a:rPr lang="hr-HR" sz="3000" dirty="0" smtClean="0">
                <a:solidFill>
                  <a:srgbClr val="002060"/>
                </a:solidFill>
                <a:effectLst/>
              </a:rPr>
              <a:t>, bez patologije-suboptimalna receptivnost endometrija je </a:t>
            </a:r>
            <a:r>
              <a:rPr lang="hr-HR" sz="3000" dirty="0">
                <a:solidFill>
                  <a:srgbClr val="002060"/>
                </a:solidFill>
                <a:effectLst/>
              </a:rPr>
              <a:t>g</a:t>
            </a:r>
            <a:r>
              <a:rPr lang="hr-HR" sz="3000" dirty="0" smtClean="0">
                <a:solidFill>
                  <a:srgbClr val="002060"/>
                </a:solidFill>
                <a:effectLst/>
              </a:rPr>
              <a:t>lavni uzrok implantacijskog neuspjeha (IF) </a:t>
            </a:r>
          </a:p>
          <a:p>
            <a:pPr lvl="1">
              <a:buNone/>
            </a:pPr>
            <a:r>
              <a:rPr lang="hr-HR" sz="2600" dirty="0" smtClean="0">
                <a:solidFill>
                  <a:srgbClr val="002060"/>
                </a:solidFill>
                <a:effectLst/>
              </a:rPr>
              <a:t>                                                        </a:t>
            </a:r>
            <a:r>
              <a:rPr lang="hr-HR" sz="1800" dirty="0" err="1" smtClean="0">
                <a:solidFill>
                  <a:srgbClr val="002060"/>
                </a:solidFill>
                <a:effectLst/>
              </a:rPr>
              <a:t>Fatemi</a:t>
            </a:r>
            <a:r>
              <a:rPr lang="hr-HR" sz="1800" dirty="0" smtClean="0">
                <a:solidFill>
                  <a:srgbClr val="002060"/>
                </a:solidFill>
                <a:effectLst/>
              </a:rPr>
              <a:t>, RBMO, 2013.</a:t>
            </a:r>
          </a:p>
          <a:p>
            <a:endParaRPr lang="hr-HR" dirty="0" smtClean="0">
              <a:effectLst/>
            </a:endParaRPr>
          </a:p>
          <a:p>
            <a:endParaRPr lang="en-US" dirty="0">
              <a:effectLst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rgbClr val="002060"/>
                </a:solidFill>
                <a:effectLst/>
              </a:rPr>
              <a:t>Klinički postupak prije i za vrijeme OS za IVF/ICSI</a:t>
            </a:r>
            <a:endParaRPr lang="en-US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76400"/>
            <a:ext cx="7999040" cy="4724400"/>
          </a:xfrm>
        </p:spPr>
        <p:txBody>
          <a:bodyPr>
            <a:normAutofit lnSpcReduction="10000"/>
          </a:bodyPr>
          <a:lstStyle/>
          <a:p>
            <a:r>
              <a:rPr lang="hr-HR" dirty="0" smtClean="0">
                <a:solidFill>
                  <a:srgbClr val="002060"/>
                </a:solidFill>
                <a:effectLst/>
              </a:rPr>
              <a:t>Regulacija TT (ITM) i prestanak pušenja</a:t>
            </a: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Psihološka podrška</a:t>
            </a: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Laboratorijska obrada (rezerve ovarija, funkcija štitne žlijezde, pretrage za otkrivanje </a:t>
            </a:r>
            <a:r>
              <a:rPr lang="hr-HR" dirty="0" err="1" smtClean="0">
                <a:solidFill>
                  <a:srgbClr val="002060"/>
                </a:solidFill>
                <a:effectLst/>
              </a:rPr>
              <a:t>trombofilije</a:t>
            </a:r>
            <a:r>
              <a:rPr lang="hr-HR" dirty="0" smtClean="0">
                <a:solidFill>
                  <a:srgbClr val="002060"/>
                </a:solidFill>
                <a:effectLst/>
              </a:rPr>
              <a:t>, imunološke pretrage)</a:t>
            </a: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Kliničke pretrage (3D-TV UZV,HSC - lezija endometrija, TVH, LPSC, MRI)</a:t>
            </a: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Endokrinologija ciklusa (E2, P4, LH) </a:t>
            </a:r>
            <a:endParaRPr lang="en-US" dirty="0">
              <a:solidFill>
                <a:srgbClr val="002060"/>
              </a:solidFill>
              <a:effectLst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solidFill>
                  <a:srgbClr val="002060"/>
                </a:solidFill>
                <a:effectLst/>
              </a:rPr>
              <a:t>Uloga kliničara u IVF/ICSI</a:t>
            </a:r>
            <a:endParaRPr lang="en-US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76400"/>
            <a:ext cx="7999040" cy="4724400"/>
          </a:xfrm>
        </p:spPr>
        <p:txBody>
          <a:bodyPr>
            <a:normAutofit fontScale="92500" lnSpcReduction="10000"/>
          </a:bodyPr>
          <a:lstStyle/>
          <a:p>
            <a:r>
              <a:rPr lang="hr-HR" dirty="0" smtClean="0">
                <a:solidFill>
                  <a:srgbClr val="002060"/>
                </a:solidFill>
                <a:effectLst/>
              </a:rPr>
              <a:t>Smanjiti ili onemogućiti negativan učinak svih do danas prepoznatih faktora na IR poslije IVF/ICSI (dijagnoza i terapija prije PRVOG pokušaja IVF/ET!!!)</a:t>
            </a: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Intenzivirati kliničke studije da bi se identificirali još nepoznati faktori koji utječu na IR ,odnosno uspješnost IVF/ICSI (znanstveni dokazi)</a:t>
            </a: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Potpuna individualizacija postupka ili postupnik “za sve”?!!   </a:t>
            </a:r>
            <a:endParaRPr lang="en-US" dirty="0">
              <a:solidFill>
                <a:srgbClr val="002060"/>
              </a:solidFill>
              <a:effectLst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smtClean="0">
                <a:solidFill>
                  <a:srgbClr val="002060"/>
                </a:solidFill>
                <a:effectLst/>
              </a:rPr>
              <a:t>Definicija RIF</a:t>
            </a:r>
            <a:endParaRPr lang="en-US" sz="4000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76400"/>
            <a:ext cx="7999040" cy="4724400"/>
          </a:xfrm>
        </p:spPr>
        <p:txBody>
          <a:bodyPr>
            <a:normAutofit/>
          </a:bodyPr>
          <a:lstStyle/>
          <a:p>
            <a:pPr>
              <a:buNone/>
            </a:pPr>
            <a:endParaRPr lang="hr-HR" dirty="0" smtClean="0">
              <a:solidFill>
                <a:srgbClr val="002060"/>
              </a:solidFill>
              <a:effectLst/>
            </a:endParaRP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IF u tri  uzastopna ciklusa IVF, u kojima su transferirana 1-2 kvalitetna embrija </a:t>
            </a:r>
          </a:p>
          <a:p>
            <a:pPr lvl="1">
              <a:buNone/>
            </a:pPr>
            <a:r>
              <a:rPr lang="hr-HR" dirty="0" smtClean="0">
                <a:solidFill>
                  <a:srgbClr val="002060"/>
                </a:solidFill>
                <a:effectLst/>
              </a:rPr>
              <a:t>                                                </a:t>
            </a:r>
            <a:r>
              <a:rPr lang="hr-HR" sz="1900" dirty="0" smtClean="0">
                <a:solidFill>
                  <a:srgbClr val="002060"/>
                </a:solidFill>
                <a:effectLst/>
              </a:rPr>
              <a:t>Simon, FS, 2012.</a:t>
            </a: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IF u 2-6 ciklusa IVF, u kojima je više od 10  kvalitetnih embrija transferirano u maternicu (prihvaća većina kliničara!?)</a:t>
            </a:r>
          </a:p>
          <a:p>
            <a:pPr lvl="1">
              <a:buNone/>
            </a:pPr>
            <a:r>
              <a:rPr lang="hr-HR" dirty="0" smtClean="0">
                <a:solidFill>
                  <a:srgbClr val="002060"/>
                </a:solidFill>
                <a:effectLst/>
              </a:rPr>
              <a:t>                                               </a:t>
            </a:r>
            <a:r>
              <a:rPr lang="hr-HR" sz="1900" dirty="0" err="1" smtClean="0">
                <a:solidFill>
                  <a:srgbClr val="002060"/>
                </a:solidFill>
                <a:effectLst/>
              </a:rPr>
              <a:t>Tan</a:t>
            </a:r>
            <a:r>
              <a:rPr lang="hr-HR" sz="1900" dirty="0" smtClean="0">
                <a:solidFill>
                  <a:srgbClr val="002060"/>
                </a:solidFill>
                <a:effectLst/>
              </a:rPr>
              <a:t>, BJOG, 2005.</a:t>
            </a:r>
          </a:p>
          <a:p>
            <a:endParaRPr lang="en-US" dirty="0">
              <a:effectLst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76400"/>
            <a:ext cx="8143056" cy="4724400"/>
          </a:xfrm>
        </p:spPr>
        <p:txBody>
          <a:bodyPr>
            <a:normAutofit fontScale="92500"/>
          </a:bodyPr>
          <a:lstStyle/>
          <a:p>
            <a:r>
              <a:rPr lang="hr-HR" dirty="0" smtClean="0">
                <a:solidFill>
                  <a:srgbClr val="002060"/>
                </a:solidFill>
                <a:effectLst/>
              </a:rPr>
              <a:t>RIF je stres za par u IVF postupku i povisuje fizičko, psihološko, emocionalno i financijsko opterećenje pacijenata i osiguranja</a:t>
            </a:r>
          </a:p>
          <a:p>
            <a:pPr lvl="1">
              <a:buNone/>
            </a:pPr>
            <a:r>
              <a:rPr lang="hr-HR" dirty="0" smtClean="0">
                <a:solidFill>
                  <a:srgbClr val="002060"/>
                </a:solidFill>
                <a:effectLst/>
              </a:rPr>
              <a:t>                             </a:t>
            </a:r>
            <a:r>
              <a:rPr lang="hr-HR" sz="1900" dirty="0" err="1" smtClean="0">
                <a:solidFill>
                  <a:srgbClr val="002060"/>
                </a:solidFill>
                <a:effectLst/>
              </a:rPr>
              <a:t>Urman</a:t>
            </a:r>
            <a:r>
              <a:rPr lang="hr-HR" sz="1900" dirty="0" smtClean="0">
                <a:solidFill>
                  <a:srgbClr val="002060"/>
                </a:solidFill>
                <a:effectLst/>
              </a:rPr>
              <a:t>, RBMO, 2005., </a:t>
            </a:r>
            <a:r>
              <a:rPr lang="hr-HR" sz="1900" dirty="0" err="1" smtClean="0">
                <a:solidFill>
                  <a:srgbClr val="002060"/>
                </a:solidFill>
                <a:effectLst/>
              </a:rPr>
              <a:t>Margalioth</a:t>
            </a:r>
            <a:r>
              <a:rPr lang="hr-HR" sz="1900" dirty="0" smtClean="0">
                <a:solidFill>
                  <a:srgbClr val="002060"/>
                </a:solidFill>
                <a:effectLst/>
              </a:rPr>
              <a:t>, HR, 2006.</a:t>
            </a:r>
          </a:p>
          <a:p>
            <a:endParaRPr lang="hr-HR" dirty="0" smtClean="0">
              <a:solidFill>
                <a:srgbClr val="002060"/>
              </a:solidFill>
              <a:effectLst/>
            </a:endParaRP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RIF je uzrok dubokih frustracija za pacijente, posebno za kliničare, ali i IVF tim </a:t>
            </a:r>
          </a:p>
          <a:p>
            <a:pPr lvl="1">
              <a:buNone/>
            </a:pPr>
            <a:r>
              <a:rPr lang="hr-HR" dirty="0" smtClean="0">
                <a:solidFill>
                  <a:srgbClr val="002060"/>
                </a:solidFill>
                <a:effectLst/>
              </a:rPr>
              <a:t>                                              </a:t>
            </a:r>
            <a:r>
              <a:rPr lang="hr-HR" sz="1900" dirty="0" err="1" smtClean="0">
                <a:solidFill>
                  <a:srgbClr val="002060"/>
                </a:solidFill>
                <a:effectLst/>
              </a:rPr>
              <a:t>Shohayeb</a:t>
            </a:r>
            <a:r>
              <a:rPr lang="hr-HR" sz="1900" dirty="0" smtClean="0">
                <a:solidFill>
                  <a:srgbClr val="002060"/>
                </a:solidFill>
                <a:effectLst/>
              </a:rPr>
              <a:t>, JGOGRB, 2012. </a:t>
            </a:r>
            <a:endParaRPr lang="en-US" sz="1900" dirty="0">
              <a:solidFill>
                <a:srgbClr val="002060"/>
              </a:solidFill>
              <a:effectLst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76400"/>
            <a:ext cx="8143056" cy="4724400"/>
          </a:xfrm>
        </p:spPr>
        <p:txBody>
          <a:bodyPr/>
          <a:lstStyle/>
          <a:p>
            <a:r>
              <a:rPr lang="hr-HR" dirty="0" smtClean="0">
                <a:solidFill>
                  <a:srgbClr val="002060"/>
                </a:solidFill>
                <a:effectLst/>
              </a:rPr>
              <a:t>RIF – u većini slučajeva nejasan uzrok, zato i raznolik empirijski terapijski pristup</a:t>
            </a: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Pacijenti s RIF su poseban dijagnostički i terapijski izazov za kliničara, ali i za cjeli IVF tim</a:t>
            </a:r>
          </a:p>
          <a:p>
            <a:pPr lvl="1">
              <a:buNone/>
            </a:pPr>
            <a:r>
              <a:rPr lang="hr-HR" sz="1800" dirty="0" smtClean="0">
                <a:solidFill>
                  <a:srgbClr val="002060"/>
                </a:solidFill>
                <a:effectLst/>
              </a:rPr>
              <a:t>                                                                       </a:t>
            </a:r>
            <a:r>
              <a:rPr lang="hr-HR" sz="1800" dirty="0" err="1" smtClean="0">
                <a:solidFill>
                  <a:srgbClr val="002060"/>
                </a:solidFill>
                <a:effectLst/>
              </a:rPr>
              <a:t>Weissman</a:t>
            </a:r>
            <a:r>
              <a:rPr lang="hr-HR" sz="1800" dirty="0" smtClean="0">
                <a:solidFill>
                  <a:srgbClr val="002060"/>
                </a:solidFill>
                <a:effectLst/>
              </a:rPr>
              <a:t>, IGOG, 2013. </a:t>
            </a:r>
            <a:endParaRPr lang="en-US" sz="1800" dirty="0">
              <a:solidFill>
                <a:srgbClr val="002060"/>
              </a:solidFill>
              <a:effectLst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solidFill>
                  <a:srgbClr val="002060"/>
                </a:solidFill>
                <a:effectLst/>
              </a:rPr>
              <a:t>Uzroci RIF</a:t>
            </a:r>
            <a:endParaRPr lang="en-US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>
              <a:effectLst/>
            </a:endParaRPr>
          </a:p>
          <a:p>
            <a:r>
              <a:rPr lang="hr-HR" sz="4000" dirty="0" smtClean="0">
                <a:solidFill>
                  <a:srgbClr val="FF0000"/>
                </a:solidFill>
                <a:effectLst/>
              </a:rPr>
              <a:t>Majčinski</a:t>
            </a:r>
          </a:p>
          <a:p>
            <a:endParaRPr lang="hr-HR" sz="4000" dirty="0" smtClean="0">
              <a:solidFill>
                <a:srgbClr val="002060"/>
              </a:solidFill>
              <a:effectLst/>
            </a:endParaRPr>
          </a:p>
          <a:p>
            <a:r>
              <a:rPr lang="hr-HR" sz="4000" dirty="0" smtClean="0">
                <a:solidFill>
                  <a:srgbClr val="002060"/>
                </a:solidFill>
                <a:effectLst/>
              </a:rPr>
              <a:t>Embrijski</a:t>
            </a:r>
          </a:p>
          <a:p>
            <a:endParaRPr lang="hr-HR" sz="4000" dirty="0" smtClean="0">
              <a:solidFill>
                <a:srgbClr val="002060"/>
              </a:solidFill>
              <a:effectLst/>
            </a:endParaRPr>
          </a:p>
          <a:p>
            <a:r>
              <a:rPr lang="hr-HR" sz="4000" dirty="0" smtClean="0">
                <a:solidFill>
                  <a:srgbClr val="002060"/>
                </a:solidFill>
                <a:effectLst/>
              </a:rPr>
              <a:t>Očinski</a:t>
            </a:r>
            <a:endParaRPr lang="en-US" sz="4000" dirty="0">
              <a:solidFill>
                <a:srgbClr val="002060"/>
              </a:solidFill>
              <a:effectLst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2060"/>
                </a:solidFill>
                <a:effectLst/>
              </a:rPr>
              <a:t>Majčinski </a:t>
            </a:r>
            <a:r>
              <a:rPr lang="hr-HR" smtClean="0">
                <a:solidFill>
                  <a:srgbClr val="002060"/>
                </a:solidFill>
                <a:effectLst/>
              </a:rPr>
              <a:t>uzroci RIF</a:t>
            </a:r>
            <a:endParaRPr lang="en-US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76400"/>
            <a:ext cx="8143056" cy="4724400"/>
          </a:xfrm>
        </p:spPr>
        <p:txBody>
          <a:bodyPr>
            <a:normAutofit lnSpcReduction="10000"/>
          </a:bodyPr>
          <a:lstStyle/>
          <a:p>
            <a:r>
              <a:rPr lang="hr-HR" dirty="0" smtClean="0">
                <a:solidFill>
                  <a:srgbClr val="002060"/>
                </a:solidFill>
                <a:effectLst/>
              </a:rPr>
              <a:t>Indeks tjelesne mase (ITM) i pušenje </a:t>
            </a: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Psihološki stres</a:t>
            </a: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Funkcija štitne žlijezde</a:t>
            </a: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Trombofilije i imunološki faktori</a:t>
            </a: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Anatomski uzroci (</a:t>
            </a:r>
            <a:r>
              <a:rPr lang="hr-HR" dirty="0" err="1" smtClean="0">
                <a:solidFill>
                  <a:srgbClr val="002060"/>
                </a:solidFill>
                <a:effectLst/>
              </a:rPr>
              <a:t>septumi</a:t>
            </a:r>
            <a:r>
              <a:rPr lang="hr-HR" dirty="0" smtClean="0">
                <a:solidFill>
                  <a:srgbClr val="002060"/>
                </a:solidFill>
                <a:effectLst/>
              </a:rPr>
              <a:t>, polipi, priraslice u </a:t>
            </a:r>
            <a:r>
              <a:rPr lang="hr-HR" dirty="0" err="1" smtClean="0">
                <a:solidFill>
                  <a:srgbClr val="002060"/>
                </a:solidFill>
                <a:effectLst/>
              </a:rPr>
              <a:t>kavumu</a:t>
            </a:r>
            <a:r>
              <a:rPr lang="hr-HR" dirty="0" smtClean="0">
                <a:solidFill>
                  <a:srgbClr val="002060"/>
                </a:solidFill>
                <a:effectLst/>
              </a:rPr>
              <a:t>…miomi, </a:t>
            </a:r>
            <a:r>
              <a:rPr lang="hr-HR" dirty="0" err="1" smtClean="0">
                <a:solidFill>
                  <a:srgbClr val="002060"/>
                </a:solidFill>
                <a:effectLst/>
              </a:rPr>
              <a:t>saktosalpinksi.</a:t>
            </a:r>
            <a:r>
              <a:rPr lang="hr-HR" dirty="0" smtClean="0">
                <a:solidFill>
                  <a:srgbClr val="002060"/>
                </a:solidFill>
                <a:effectLst/>
              </a:rPr>
              <a:t>.)</a:t>
            </a: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Endometrioza i adenomioza</a:t>
            </a: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Endokrinologija ciklusa za IVF (učinak OS</a:t>
            </a:r>
            <a:r>
              <a:rPr lang="hr-HR" dirty="0" smtClean="0">
                <a:effectLst/>
              </a:rPr>
              <a:t>)</a:t>
            </a:r>
            <a:endParaRPr lang="en-US" dirty="0">
              <a:effectLst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2060"/>
                </a:solidFill>
                <a:effectLst/>
              </a:rPr>
              <a:t>Debljina i RIF</a:t>
            </a:r>
            <a:endParaRPr lang="en-US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hr-HR" dirty="0" smtClean="0">
                <a:solidFill>
                  <a:srgbClr val="002060"/>
                </a:solidFill>
                <a:effectLst/>
              </a:rPr>
              <a:t>Niži IR i manje trudnoća (PR) u žena s BMI 35 i više, ali i manje kliničkih trudnoća (CPR) i  živorođene djece (LBR), u žena mlađih od 35 god. </a:t>
            </a:r>
          </a:p>
          <a:p>
            <a:pPr lvl="1">
              <a:buNone/>
            </a:pPr>
            <a:r>
              <a:rPr lang="hr-HR" dirty="0" smtClean="0">
                <a:solidFill>
                  <a:srgbClr val="002060"/>
                </a:solidFill>
                <a:effectLst/>
              </a:rPr>
              <a:t>                   </a:t>
            </a:r>
            <a:r>
              <a:rPr lang="hr-HR" sz="2100" dirty="0" err="1" smtClean="0">
                <a:solidFill>
                  <a:srgbClr val="002060"/>
                </a:solidFill>
                <a:effectLst/>
              </a:rPr>
              <a:t>Ryley</a:t>
            </a:r>
            <a:r>
              <a:rPr lang="hr-HR" sz="2100" dirty="0" smtClean="0">
                <a:solidFill>
                  <a:srgbClr val="002060"/>
                </a:solidFill>
                <a:effectLst/>
              </a:rPr>
              <a:t>, FS, 2004.,</a:t>
            </a:r>
            <a:r>
              <a:rPr lang="hr-HR" sz="2100" dirty="0" err="1" smtClean="0">
                <a:solidFill>
                  <a:srgbClr val="002060"/>
                </a:solidFill>
                <a:effectLst/>
              </a:rPr>
              <a:t>Bellver</a:t>
            </a:r>
            <a:r>
              <a:rPr lang="hr-HR" sz="2100" dirty="0" smtClean="0">
                <a:solidFill>
                  <a:srgbClr val="002060"/>
                </a:solidFill>
                <a:effectLst/>
              </a:rPr>
              <a:t>, FS, 2010., Luke, HR, 2012.</a:t>
            </a:r>
          </a:p>
          <a:p>
            <a:endParaRPr lang="hr-HR" dirty="0" smtClean="0">
              <a:solidFill>
                <a:srgbClr val="002060"/>
              </a:solidFill>
              <a:effectLst/>
            </a:endParaRPr>
          </a:p>
          <a:p>
            <a:r>
              <a:rPr lang="hr-HR" dirty="0" smtClean="0">
                <a:solidFill>
                  <a:srgbClr val="002060"/>
                </a:solidFill>
                <a:effectLst/>
              </a:rPr>
              <a:t>Debljina ima negativan učinak na uspješnost IVF/ICSI: niži PR, niži LBR, može biti uzrok i RIF</a:t>
            </a:r>
          </a:p>
          <a:p>
            <a:pPr lvl="1">
              <a:buNone/>
            </a:pPr>
            <a:r>
              <a:rPr lang="hr-HR" dirty="0" smtClean="0">
                <a:solidFill>
                  <a:srgbClr val="002060"/>
                </a:solidFill>
                <a:effectLst/>
              </a:rPr>
              <a:t>                                                       </a:t>
            </a:r>
            <a:r>
              <a:rPr lang="hr-HR" sz="1900" dirty="0" err="1" smtClean="0">
                <a:solidFill>
                  <a:srgbClr val="002060"/>
                </a:solidFill>
                <a:effectLst/>
              </a:rPr>
              <a:t>Penzias</a:t>
            </a:r>
            <a:r>
              <a:rPr lang="hr-HR" sz="1900" dirty="0" smtClean="0">
                <a:solidFill>
                  <a:srgbClr val="002060"/>
                </a:solidFill>
                <a:effectLst/>
              </a:rPr>
              <a:t>, FS, 2012.</a:t>
            </a:r>
          </a:p>
          <a:p>
            <a:endParaRPr lang="hr-HR" dirty="0" smtClean="0">
              <a:effectLst/>
            </a:endParaRPr>
          </a:p>
          <a:p>
            <a:endParaRPr lang="hr-HR" dirty="0" smtClean="0">
              <a:effectLst/>
            </a:endParaRPr>
          </a:p>
          <a:p>
            <a:pPr>
              <a:buNone/>
            </a:pPr>
            <a:endParaRPr lang="hr-HR" dirty="0" smtClean="0">
              <a:effectLst/>
            </a:endParaRPr>
          </a:p>
          <a:p>
            <a:endParaRPr lang="en-US" dirty="0">
              <a:effectLst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edical design template">
  <a:themeElements>
    <a:clrScheme name="">
      <a:dk1>
        <a:srgbClr val="003366"/>
      </a:dk1>
      <a:lt1>
        <a:srgbClr val="FFFFFF"/>
      </a:lt1>
      <a:dk2>
        <a:srgbClr val="FFFFFF"/>
      </a:dk2>
      <a:lt2>
        <a:srgbClr val="000000"/>
      </a:lt2>
      <a:accent1>
        <a:srgbClr val="8EB3C8"/>
      </a:accent1>
      <a:accent2>
        <a:srgbClr val="6F97B3"/>
      </a:accent2>
      <a:accent3>
        <a:srgbClr val="FFFFFF"/>
      </a:accent3>
      <a:accent4>
        <a:srgbClr val="002A56"/>
      </a:accent4>
      <a:accent5>
        <a:srgbClr val="C6D6E0"/>
      </a:accent5>
      <a:accent6>
        <a:srgbClr val="6488A2"/>
      </a:accent6>
      <a:hlink>
        <a:srgbClr val="556575"/>
      </a:hlink>
      <a:folHlink>
        <a:srgbClr val="3D556F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66"/>
        </a:dk1>
        <a:lt1>
          <a:srgbClr val="FFFFFF"/>
        </a:lt1>
        <a:dk2>
          <a:srgbClr val="003366"/>
        </a:dk2>
        <a:lt2>
          <a:srgbClr val="FFFFFF"/>
        </a:lt2>
        <a:accent1>
          <a:srgbClr val="8EB3C8"/>
        </a:accent1>
        <a:accent2>
          <a:srgbClr val="6F97B3"/>
        </a:accent2>
        <a:accent3>
          <a:srgbClr val="AAADB8"/>
        </a:accent3>
        <a:accent4>
          <a:srgbClr val="DADADA"/>
        </a:accent4>
        <a:accent5>
          <a:srgbClr val="C6D6E0"/>
        </a:accent5>
        <a:accent6>
          <a:srgbClr val="6488A2"/>
        </a:accent6>
        <a:hlink>
          <a:srgbClr val="556575"/>
        </a:hlink>
        <a:folHlink>
          <a:srgbClr val="3D556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Medical design template</Template>
  <TotalTime>796</TotalTime>
  <Words>1968</Words>
  <Application>Microsoft Office PowerPoint</Application>
  <PresentationFormat>On-screen Show (4:3)</PresentationFormat>
  <Paragraphs>208</Paragraphs>
  <Slides>31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Medical design template</vt:lpstr>
      <vt:lpstr>Ponavljani implantacijski neuspjeh poslije IVF-ET: klinički pristup</vt:lpstr>
      <vt:lpstr>Slide 2</vt:lpstr>
      <vt:lpstr>Uzroci implantacijskog neuspjeha poslije IVF/ICSI</vt:lpstr>
      <vt:lpstr>Definicija RIF</vt:lpstr>
      <vt:lpstr>Slide 5</vt:lpstr>
      <vt:lpstr>Slide 6</vt:lpstr>
      <vt:lpstr>Uzroci RIF</vt:lpstr>
      <vt:lpstr>Majčinski uzroci RIF</vt:lpstr>
      <vt:lpstr>Debljina i RIF</vt:lpstr>
      <vt:lpstr>Pušenje i RIF</vt:lpstr>
      <vt:lpstr>Psihološki stres i RIF</vt:lpstr>
      <vt:lpstr>Disfunkcija štitne žlijezde i RIF</vt:lpstr>
      <vt:lpstr>Trombofilije (TRF) i RIF</vt:lpstr>
      <vt:lpstr>TRF i RIF-terapijski pristup</vt:lpstr>
      <vt:lpstr>Slide 15</vt:lpstr>
      <vt:lpstr>Slide 16</vt:lpstr>
      <vt:lpstr>Anatomski faktori i RIF</vt:lpstr>
      <vt:lpstr>Imunološki faktori i RIF</vt:lpstr>
      <vt:lpstr>Slide 19</vt:lpstr>
      <vt:lpstr>Slide 20</vt:lpstr>
      <vt:lpstr>Slide 21</vt:lpstr>
      <vt:lpstr>Slide 22</vt:lpstr>
      <vt:lpstr>Endometrioza i RIF</vt:lpstr>
      <vt:lpstr>Slide 24</vt:lpstr>
      <vt:lpstr>Adenomioza i RIF</vt:lpstr>
      <vt:lpstr>Slide 26</vt:lpstr>
      <vt:lpstr>Endokrinologija ciklusa za IVF(OS)</vt:lpstr>
      <vt:lpstr>Slide 28</vt:lpstr>
      <vt:lpstr>Slide 29</vt:lpstr>
      <vt:lpstr>Klinički postupak prije i za vrijeme OS za IVF/ICSI</vt:lpstr>
      <vt:lpstr>Uloga kliničara u IVF/ICSI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Ponavljani implantacijski neuspjeh poslije IVF-ET:klinički pristup</dc:title>
  <dc:creator> </dc:creator>
  <cp:lastModifiedBy> </cp:lastModifiedBy>
  <cp:revision>177</cp:revision>
  <dcterms:created xsi:type="dcterms:W3CDTF">2013-11-13T15:55:30Z</dcterms:created>
  <dcterms:modified xsi:type="dcterms:W3CDTF">2013-11-18T21:29:28Z</dcterms:modified>
</cp:coreProperties>
</file>