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8" r:id="rId3"/>
    <p:sldId id="257" r:id="rId4"/>
    <p:sldId id="259" r:id="rId5"/>
    <p:sldId id="260" r:id="rId6"/>
    <p:sldId id="275" r:id="rId7"/>
    <p:sldId id="274" r:id="rId8"/>
    <p:sldId id="273" r:id="rId9"/>
    <p:sldId id="272" r:id="rId10"/>
    <p:sldId id="271" r:id="rId11"/>
    <p:sldId id="270" r:id="rId12"/>
    <p:sldId id="269" r:id="rId13"/>
    <p:sldId id="268" r:id="rId14"/>
    <p:sldId id="261" r:id="rId15"/>
    <p:sldId id="267" r:id="rId16"/>
    <p:sldId id="266" r:id="rId17"/>
    <p:sldId id="265" r:id="rId18"/>
    <p:sldId id="264" r:id="rId19"/>
    <p:sldId id="263" r:id="rId20"/>
    <p:sldId id="262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B1D5B-2D97-44F8-B9E0-F03FACC7C4A2}" type="datetimeFigureOut">
              <a:rPr lang="hr-HR" smtClean="0"/>
              <a:pPr/>
              <a:t>16.5.2014.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48D51-16C6-47A1-8AC7-87D46212A5A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10</a:t>
            </a:fld>
            <a:endParaRPr lang="hr-H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11</a:t>
            </a:fld>
            <a:endParaRPr lang="hr-H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12</a:t>
            </a:fld>
            <a:endParaRPr lang="hr-H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13</a:t>
            </a:fld>
            <a:endParaRPr lang="hr-H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14</a:t>
            </a:fld>
            <a:endParaRPr lang="hr-H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15</a:t>
            </a:fld>
            <a:endParaRPr lang="hr-H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16</a:t>
            </a:fld>
            <a:endParaRPr lang="hr-H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17</a:t>
            </a:fld>
            <a:endParaRPr lang="hr-H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18</a:t>
            </a:fld>
            <a:endParaRPr lang="hr-H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19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20</a:t>
            </a:fld>
            <a:endParaRPr lang="hr-H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21</a:t>
            </a:fld>
            <a:endParaRPr lang="hr-H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22</a:t>
            </a:fld>
            <a:endParaRPr lang="hr-H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23</a:t>
            </a:fld>
            <a:endParaRPr lang="hr-H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24</a:t>
            </a:fld>
            <a:endParaRPr lang="hr-H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25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4</a:t>
            </a:fld>
            <a:endParaRPr lang="hr-H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5</a:t>
            </a:fld>
            <a:endParaRPr lang="hr-H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6</a:t>
            </a:fld>
            <a:endParaRPr lang="hr-H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7</a:t>
            </a:fld>
            <a:endParaRPr lang="hr-H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8</a:t>
            </a:fld>
            <a:endParaRPr lang="hr-H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48D51-16C6-47A1-8AC7-87D46212A5A1}" type="slidenum">
              <a:rPr lang="hr-HR" smtClean="0"/>
              <a:pPr/>
              <a:t>9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B521-218C-48A9-AA19-794AAC46DEE7}" type="datetime1">
              <a:rPr lang="hr-HR" smtClean="0"/>
              <a:pPr/>
              <a:t>16.5.2014.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B734-EB81-40E0-8BA0-8A91451829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B85C-C803-4287-8D46-21B7C23FE0C3}" type="datetime1">
              <a:rPr lang="hr-HR" smtClean="0"/>
              <a:pPr/>
              <a:t>16.5.2014.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B734-EB81-40E0-8BA0-8A91451829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22C99-BA06-4740-86D4-C530CC0FFF01}" type="datetime1">
              <a:rPr lang="hr-HR" smtClean="0"/>
              <a:pPr/>
              <a:t>16.5.2014.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B734-EB81-40E0-8BA0-8A91451829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B2D7-84B9-44F8-9ADB-64BD1D7D5D18}" type="datetime1">
              <a:rPr lang="hr-HR" smtClean="0"/>
              <a:pPr/>
              <a:t>16.5.2014.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B734-EB81-40E0-8BA0-8A91451829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2857B-6DC1-4C44-B6CE-595335C58A2D}" type="datetime1">
              <a:rPr lang="hr-HR" smtClean="0"/>
              <a:pPr/>
              <a:t>16.5.2014.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B734-EB81-40E0-8BA0-8A91451829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CAA33-FA98-46A3-A8E2-D72622417CA6}" type="datetime1">
              <a:rPr lang="hr-HR" smtClean="0"/>
              <a:pPr/>
              <a:t>16.5.2014.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B734-EB81-40E0-8BA0-8A91451829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3574-970B-4835-90F2-61903B3E2904}" type="datetime1">
              <a:rPr lang="hr-HR" smtClean="0"/>
              <a:pPr/>
              <a:t>16.5.2014.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B734-EB81-40E0-8BA0-8A91451829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736D-4F33-4997-909C-0929092BEC87}" type="datetime1">
              <a:rPr lang="hr-HR" smtClean="0"/>
              <a:pPr/>
              <a:t>16.5.2014.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B734-EB81-40E0-8BA0-8A91451829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13DB-AD30-444E-9428-DA942704A8B5}" type="datetime1">
              <a:rPr lang="hr-HR" smtClean="0"/>
              <a:pPr/>
              <a:t>16.5.2014.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B734-EB81-40E0-8BA0-8A91451829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F683-4031-4594-9F02-C2F522F2688A}" type="datetime1">
              <a:rPr lang="hr-HR" smtClean="0"/>
              <a:pPr/>
              <a:t>16.5.2014.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B734-EB81-40E0-8BA0-8A91451829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BFA2-391A-4504-945E-62C869A06B41}" type="datetime1">
              <a:rPr lang="hr-HR" smtClean="0"/>
              <a:pPr/>
              <a:t>16.5.2014.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B734-EB81-40E0-8BA0-8A91451829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DD680-74D0-4257-90A3-7DAFB6EF3783}" type="datetime1">
              <a:rPr lang="hr-HR" smtClean="0"/>
              <a:pPr/>
              <a:t>16.5.2014.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smtClean="0"/>
              <a:t>Šibenik, svibanj 2014.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7B734-EB81-40E0-8BA0-8A91451829B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Tomislav Čanić</a:t>
            </a:r>
            <a:r>
              <a:rPr lang="hr-HR" sz="4000" dirty="0" smtClean="0"/>
              <a:t/>
            </a:r>
            <a:br>
              <a:rPr lang="hr-HR" sz="4000" dirty="0" smtClean="0"/>
            </a:br>
            <a:r>
              <a:rPr lang="hr-HR" sz="4000" dirty="0" smtClean="0"/>
              <a:t>MEF &amp; KBC Zagreb</a:t>
            </a:r>
            <a:endParaRPr lang="hr-H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Liječenje žena s endometriozom – ESHRE smjernice 2014.</a:t>
            </a: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NSAID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3000396"/>
          </a:xfr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hr-HR" sz="2800" dirty="0" smtClean="0"/>
          </a:p>
          <a:p>
            <a:r>
              <a:rPr lang="hr-HR" sz="2800" dirty="0" smtClean="0"/>
              <a:t>Uputiti pac. na nuspojave (inhibicija ovulacije, ulkus želudca, KVS rizike..)</a:t>
            </a:r>
          </a:p>
          <a:p>
            <a:endParaRPr lang="hr-HR" sz="2800" dirty="0" smtClean="0"/>
          </a:p>
          <a:p>
            <a:r>
              <a:rPr lang="hr-HR" sz="2800" dirty="0" smtClean="0"/>
              <a:t>GDG savjetuje razmatranje NSAIDa ili drugih analgetika za suzbijanje boli  			</a:t>
            </a:r>
            <a:r>
              <a:rPr lang="hr-HR" sz="3600" b="1" dirty="0" smtClean="0">
                <a:solidFill>
                  <a:srgbClr val="C00000"/>
                </a:solidFill>
              </a:rPr>
              <a:t>GPP</a:t>
            </a:r>
            <a:endParaRPr lang="hr-HR" sz="2800" b="1" dirty="0" smtClean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Kirurgija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hr-HR" dirty="0" smtClean="0"/>
              <a:t>“see and treat” (Jacobson i sur. 2009)	</a:t>
            </a:r>
            <a:r>
              <a:rPr lang="hr-HR" sz="3600" b="1" dirty="0" smtClean="0">
                <a:solidFill>
                  <a:srgbClr val="C00000"/>
                </a:solidFill>
              </a:rPr>
              <a:t>A</a:t>
            </a:r>
            <a:endParaRPr lang="hr-HR" b="1" dirty="0" smtClean="0">
              <a:solidFill>
                <a:srgbClr val="C00000"/>
              </a:solidFill>
            </a:endParaRPr>
          </a:p>
          <a:p>
            <a:r>
              <a:rPr lang="hr-HR" dirty="0" smtClean="0"/>
              <a:t>Uvijek cistektomija umjesto drenaže i koagulacije. Cistektomija smanjuje bol	</a:t>
            </a:r>
            <a:r>
              <a:rPr lang="hr-HR" sz="3600" b="1" dirty="0" smtClean="0">
                <a:solidFill>
                  <a:srgbClr val="C00000"/>
                </a:solidFill>
              </a:rPr>
              <a:t>A</a:t>
            </a:r>
            <a:endParaRPr lang="hr-HR" b="1" dirty="0" smtClean="0">
              <a:solidFill>
                <a:srgbClr val="C00000"/>
              </a:solidFill>
            </a:endParaRPr>
          </a:p>
          <a:p>
            <a:r>
              <a:rPr lang="hr-HR" dirty="0" smtClean="0"/>
              <a:t>Cistektomija preporučljivija od laser-vaporizacije za endometriome jer ima manje recidiva							</a:t>
            </a:r>
            <a:r>
              <a:rPr lang="hr-HR" sz="3600" b="1" dirty="0" smtClean="0">
                <a:solidFill>
                  <a:srgbClr val="C00000"/>
                </a:solidFill>
              </a:rPr>
              <a:t>B</a:t>
            </a:r>
          </a:p>
          <a:p>
            <a:r>
              <a:rPr lang="hr-HR" dirty="0" smtClean="0"/>
              <a:t>Razmotriti i ablaciju i eksciziju </a:t>
            </a:r>
            <a:r>
              <a:rPr lang="hr-HR" dirty="0" err="1" smtClean="0"/>
              <a:t>peritonealnih</a:t>
            </a:r>
            <a:r>
              <a:rPr lang="hr-HR" dirty="0" smtClean="0"/>
              <a:t> žarišta u cilju smanjivanja boli			</a:t>
            </a:r>
            <a:r>
              <a:rPr lang="hr-HR" sz="3600" b="1" dirty="0" smtClean="0">
                <a:solidFill>
                  <a:srgbClr val="C00000"/>
                </a:solidFill>
              </a:rPr>
              <a:t>C</a:t>
            </a:r>
            <a:endParaRPr lang="hr-HR" b="1" dirty="0" smtClean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Kirurgija DIE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r-HR" sz="2800" dirty="0" smtClean="0"/>
              <a:t>Učinkovita, značajno više komplikacija: intraoperacijski 2.1%, postoperacijski 14%</a:t>
            </a:r>
          </a:p>
          <a:p>
            <a:endParaRPr lang="hr-HR" dirty="0" smtClean="0"/>
          </a:p>
          <a:p>
            <a:r>
              <a:rPr lang="hr-HR" dirty="0" smtClean="0"/>
              <a:t>Razmotriti operacijsko odstranjivanje DIE, pošto smanjuje bol i povećava QoL		</a:t>
            </a:r>
            <a:r>
              <a:rPr lang="hr-HR" sz="4000" b="1" dirty="0" smtClean="0">
                <a:solidFill>
                  <a:srgbClr val="C00000"/>
                </a:solidFill>
              </a:rPr>
              <a:t>B</a:t>
            </a:r>
            <a:endParaRPr lang="hr-HR" b="1" dirty="0" smtClean="0">
              <a:solidFill>
                <a:srgbClr val="C00000"/>
              </a:solidFill>
            </a:endParaRPr>
          </a:p>
          <a:p>
            <a:r>
              <a:rPr lang="hr-HR" dirty="0" smtClean="0"/>
              <a:t>GDG preporuča takve žene uputiti u centar izvrsnosti koji nudi sve mogućnosti liječenja s multidisciplinarnim pristupom		      </a:t>
            </a:r>
            <a:r>
              <a:rPr lang="hr-HR" sz="4000" b="1" dirty="0" smtClean="0">
                <a:solidFill>
                  <a:srgbClr val="C00000"/>
                </a:solidFill>
              </a:rPr>
              <a:t>GPP</a:t>
            </a:r>
            <a:endParaRPr lang="hr-HR" b="1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Kirurško – presijecanje živaca, priraslice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innerShdw blurRad="114300">
              <a:prstClr val="black"/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r-HR" sz="2000" dirty="0" smtClean="0"/>
              <a:t>Ne preporuča se LPSC uterosakralna ablacija živaca (LUNA), kao dodatni postupak konzervativnoj operaciji u cilju smanjenja boli povezane s endometriozom						</a:t>
            </a:r>
            <a:r>
              <a:rPr lang="hr-HR" sz="2800" b="1" dirty="0" smtClean="0">
                <a:solidFill>
                  <a:srgbClr val="C00000"/>
                </a:solidFill>
              </a:rPr>
              <a:t>A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000" dirty="0" smtClean="0"/>
              <a:t>Presakralna neurektomija (PSN) je učinkovita (za gorenavedeno), ali zahtijeva visok stupanj kirurškog umijeća i potencijalno je opasna									</a:t>
            </a:r>
            <a:r>
              <a:rPr lang="hr-HR" sz="2800" b="1" dirty="0" smtClean="0">
                <a:solidFill>
                  <a:srgbClr val="C00000"/>
                </a:solidFill>
              </a:rPr>
              <a:t>A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000" dirty="0" smtClean="0"/>
              <a:t>Preporuča se upotreba oksidirane regenerirane celuloze za preveciju adhezija							</a:t>
            </a:r>
            <a:r>
              <a:rPr lang="hr-HR" sz="2800" b="1" dirty="0" smtClean="0">
                <a:solidFill>
                  <a:srgbClr val="C00000"/>
                </a:solidFill>
              </a:rPr>
              <a:t>B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000" dirty="0" smtClean="0"/>
              <a:t>Nema koristi od ikodekstrina (za gorenavedeno)			</a:t>
            </a:r>
            <a:r>
              <a:rPr lang="hr-HR" sz="2800" b="1" dirty="0" smtClean="0">
                <a:solidFill>
                  <a:srgbClr val="C00000"/>
                </a:solidFill>
              </a:rPr>
              <a:t>B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000" dirty="0" smtClean="0"/>
              <a:t>Ostala anti-adhezijska sredstva učinkovita, ali studijama nije dokazano za endometriozu						             </a:t>
            </a:r>
            <a:r>
              <a:rPr lang="hr-HR" sz="2800" b="1" dirty="0" smtClean="0">
                <a:solidFill>
                  <a:srgbClr val="C00000"/>
                </a:solidFill>
              </a:rPr>
              <a:t>GPP</a:t>
            </a:r>
            <a:endParaRPr lang="hr-HR" sz="2000" b="1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dirty="0" smtClean="0"/>
              <a:t>Da li je pre- post-operacijska hormonska terapija protiv boli učinkovita?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8828"/>
            <a:ext cx="8229600" cy="3900502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hr-HR" sz="2800" dirty="0" smtClean="0"/>
          </a:p>
          <a:p>
            <a:r>
              <a:rPr lang="hr-HR" sz="2800" dirty="0" smtClean="0"/>
              <a:t>Ne! Kliničari ne trebaju savjetovati pre- niti post-operacijsku hormonsku th kako bi poboljšali učinak kirurgije protiv boli ženama s endometriozom								   </a:t>
            </a:r>
            <a:r>
              <a:rPr lang="hr-HR" sz="3600" b="1" dirty="0" smtClean="0">
                <a:solidFill>
                  <a:srgbClr val="C00000"/>
                </a:solidFill>
              </a:rPr>
              <a:t>A</a:t>
            </a:r>
            <a:endParaRPr lang="hr-HR" sz="2800" b="1" dirty="0" smtClean="0">
              <a:solidFill>
                <a:srgbClr val="C00000"/>
              </a:solidFill>
            </a:endParaRPr>
          </a:p>
          <a:p>
            <a:r>
              <a:rPr lang="hr-HR" sz="2800" dirty="0" smtClean="0"/>
              <a:t>GDG savjetuje jasno razdvojiti kratkotrajnu  (&lt; 6mj), postop.th od dugotrajne (&gt;6 mj) hormonsku th </a:t>
            </a:r>
            <a:r>
              <a:rPr lang="hr-HR" sz="2800" dirty="0" smtClean="0">
                <a:sym typeface="Wingdings" pitchFamily="2" charset="2"/>
              </a:rPr>
              <a:t> cilj: sekundarna prevencija			</a:t>
            </a:r>
            <a:r>
              <a:rPr lang="hr-HR" sz="3600" b="1" dirty="0" smtClean="0">
                <a:solidFill>
                  <a:srgbClr val="C00000"/>
                </a:solidFill>
                <a:sym typeface="Wingdings" pitchFamily="2" charset="2"/>
              </a:rPr>
              <a:t>GPP</a:t>
            </a:r>
            <a:endParaRPr lang="hr-HR" sz="2800" b="1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Sekundarna prevencija (&gt; 6mj nakon op.)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hr-HR" sz="2400" dirty="0" smtClean="0"/>
          </a:p>
          <a:p>
            <a:r>
              <a:rPr lang="hr-HR" sz="2400" dirty="0" smtClean="0"/>
              <a:t>GDG smatra da postoji značaj sek.prevencije. Odabir lijeka prema željama pac., cijeni, dostupnosti i nuspojavama								 </a:t>
            </a:r>
            <a:r>
              <a:rPr lang="hr-HR" b="1" dirty="0" smtClean="0">
                <a:solidFill>
                  <a:srgbClr val="C00000"/>
                </a:solidFill>
              </a:rPr>
              <a:t>GPP</a:t>
            </a:r>
            <a:endParaRPr lang="hr-HR" sz="2400" b="1" dirty="0" smtClean="0">
              <a:solidFill>
                <a:srgbClr val="C00000"/>
              </a:solidFill>
            </a:endParaRPr>
          </a:p>
          <a:p>
            <a:r>
              <a:rPr lang="hr-HR" sz="2400" dirty="0" smtClean="0"/>
              <a:t>Za op.endometrioma (&gt;3cm) treba koristiti cistektomiju, ne drenažu i elektrokoagulaciju zbog sek.prevencije dismenoreje, dispareunije i zdjelične boli </a:t>
            </a:r>
            <a:r>
              <a:rPr lang="hr-HR" sz="1600" dirty="0" smtClean="0"/>
              <a:t>(Hart i sur., 2008). </a:t>
            </a:r>
            <a:r>
              <a:rPr lang="hr-HR" sz="2400" dirty="0" smtClean="0"/>
              <a:t>Nakon cistektomije, nezaiteresiranima za trudnoću, savjetovati HOK </a:t>
            </a:r>
            <a:r>
              <a:rPr lang="hr-HR" sz="1400" dirty="0" smtClean="0"/>
              <a:t>(Vercellini i sur., 2010). </a:t>
            </a:r>
          </a:p>
          <a:p>
            <a:r>
              <a:rPr lang="hr-HR" sz="2400" dirty="0" smtClean="0"/>
              <a:t>LNG-IUS postop., min 18-24 mj., za sek.prev.dismenoreje, ali NE i ne-menstruacijske boli i/ili dispareunije </a:t>
            </a:r>
            <a:r>
              <a:rPr lang="hr-HR" sz="1600" dirty="0" smtClean="0"/>
              <a:t>(Abou-Setta i sur 2006, Seracchioli i sur., 2009)</a:t>
            </a:r>
            <a:r>
              <a:rPr lang="hr-HR" sz="2400" dirty="0" smtClean="0"/>
              <a:t>					    </a:t>
            </a:r>
            <a:r>
              <a:rPr lang="hr-HR" b="1" dirty="0" smtClean="0">
                <a:solidFill>
                  <a:srgbClr val="C00000"/>
                </a:solidFill>
              </a:rPr>
              <a:t>A</a:t>
            </a:r>
            <a:endParaRPr lang="hr-HR" sz="2400" b="1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 smtClean="0"/>
              <a:t>Komplementarna i alternativna medicina u prevenciji boli uz endometriozu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4514"/>
            <a:ext cx="8229600" cy="4257692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hr-HR" dirty="0" smtClean="0"/>
          </a:p>
          <a:p>
            <a:r>
              <a:rPr lang="hr-HR" dirty="0" smtClean="0"/>
              <a:t>GDG ne preporuča korištenje dodataka prehrani, komplementarnu ili alternativnu medicinu u suzbijanju boli, jer su nejasni potecijalne koristi/štetnost. Pa ipak, opaža se kako neke žene s tim liječenjem imaju pozitivan učinak				</a:t>
            </a:r>
            <a:r>
              <a:rPr lang="hr-HR" sz="4000" b="1" dirty="0" smtClean="0">
                <a:solidFill>
                  <a:srgbClr val="C00000"/>
                </a:solidFill>
              </a:rPr>
              <a:t>GPP</a:t>
            </a:r>
            <a:endParaRPr lang="hr-HR" b="1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Endometrioza i neplodnost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25963"/>
          </a:xfr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hr-HR" sz="2400" dirty="0" smtClean="0"/>
          </a:p>
          <a:p>
            <a:r>
              <a:rPr lang="hr-HR" sz="2400" dirty="0" smtClean="0"/>
              <a:t>Ne preporuča se nijedno hormonsko liječenje za supresiju funkcije jajnika a da bi se poboljšala plodnost 									</a:t>
            </a:r>
            <a:r>
              <a:rPr lang="hr-HR" b="1" dirty="0" smtClean="0">
                <a:solidFill>
                  <a:srgbClr val="C00000"/>
                </a:solidFill>
              </a:rPr>
              <a:t>A</a:t>
            </a:r>
            <a:endParaRPr lang="hr-HR" sz="2400" b="1" dirty="0" smtClean="0">
              <a:solidFill>
                <a:srgbClr val="C00000"/>
              </a:solidFill>
            </a:endParaRPr>
          </a:p>
          <a:p>
            <a:r>
              <a:rPr lang="hr-HR" sz="2400" dirty="0" smtClean="0"/>
              <a:t>U neplodnih s ASRM I/II endometriozom, savjetuje se op. LPSC, umjesto dg. LPSC jer povisuje izglede za trudnoću								</a:t>
            </a:r>
            <a:r>
              <a:rPr lang="hr-HR" sz="2800" b="1" dirty="0" smtClean="0">
                <a:solidFill>
                  <a:srgbClr val="C00000"/>
                </a:solidFill>
              </a:rPr>
              <a:t>A</a:t>
            </a:r>
            <a:endParaRPr lang="hr-HR" sz="2400" b="1" dirty="0" smtClean="0">
              <a:solidFill>
                <a:srgbClr val="C00000"/>
              </a:solidFill>
            </a:endParaRPr>
          </a:p>
          <a:p>
            <a:r>
              <a:rPr lang="hr-HR" sz="2400" dirty="0" smtClean="0"/>
              <a:t>CO2 laser-vaporizacija se savjetuje pred monopolarnom koagulacijom jer postiže više spontanih trudnoća									</a:t>
            </a:r>
            <a:r>
              <a:rPr lang="hr-HR" b="1" dirty="0" smtClean="0">
                <a:solidFill>
                  <a:srgbClr val="C00000"/>
                </a:solidFill>
              </a:rPr>
              <a:t>C</a:t>
            </a:r>
            <a:endParaRPr lang="hr-HR" sz="2400" b="1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Šibenik, svibanj 2014.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930226"/>
          </a:xfrm>
        </p:spPr>
        <p:txBody>
          <a:bodyPr>
            <a:noAutofit/>
          </a:bodyPr>
          <a:lstStyle/>
          <a:p>
            <a:r>
              <a:rPr lang="hr-HR" sz="2400" dirty="0" smtClean="0"/>
              <a:t>Kod srednje endometrioze postoperacijski trudnoće 57-69%, 	kod teške 52-68%. </a:t>
            </a:r>
            <a:br>
              <a:rPr lang="hr-HR" sz="2400" dirty="0" smtClean="0"/>
            </a:br>
            <a:r>
              <a:rPr lang="hr-HR" sz="2400" dirty="0" smtClean="0"/>
              <a:t>Puno slabiji rezultati ekspektativnog postupka, 33% : 0% teške 				</a:t>
            </a:r>
            <a:r>
              <a:rPr lang="hr-HR" sz="1800" dirty="0" smtClean="0"/>
              <a:t>(Olive, 1985. Nezhat, 1989. Vercellini, 2006.)</a:t>
            </a:r>
            <a:endParaRPr lang="hr-HR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  <a:scene3d>
            <a:camera prst="perspectiveLef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r-HR" sz="2400" dirty="0" smtClean="0"/>
              <a:t>U neplodnih s endometriomom, savjetuje se stripping umjesto drenaže i koagulacije, jer postiže više spontanih trudnoća					</a:t>
            </a:r>
            <a:r>
              <a:rPr lang="hr-HR" b="1" dirty="0" smtClean="0">
                <a:solidFill>
                  <a:srgbClr val="C00000"/>
                </a:solidFill>
              </a:rPr>
              <a:t>A</a:t>
            </a:r>
            <a:endParaRPr lang="hr-HR" sz="2400" b="1" dirty="0" smtClean="0">
              <a:solidFill>
                <a:srgbClr val="C00000"/>
              </a:solidFill>
            </a:endParaRPr>
          </a:p>
          <a:p>
            <a:endParaRPr lang="hr-HR" sz="2400" dirty="0" smtClean="0"/>
          </a:p>
          <a:p>
            <a:r>
              <a:rPr lang="hr-HR" sz="2400" dirty="0" smtClean="0"/>
              <a:t>GDG savjetuje kliničaru da upozori pac. na rizik smanjene ovarijske rezerve nakon op. i na potencijalan gubitak jajnika. Poseban oprez se savjetuje kod prethodno operiranih							</a:t>
            </a:r>
            <a:r>
              <a:rPr lang="hr-HR" b="1" dirty="0" smtClean="0">
                <a:solidFill>
                  <a:srgbClr val="C00000"/>
                </a:solidFill>
              </a:rPr>
              <a:t>GPP</a:t>
            </a:r>
            <a:endParaRPr lang="hr-HR" sz="2400" b="1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MPO i endometrioza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r-HR" sz="2000" dirty="0" smtClean="0"/>
              <a:t>RCT IUI birth rate 5.6x     s COS nego ekspektativno </a:t>
            </a:r>
            <a:r>
              <a:rPr lang="hr-HR" sz="1400" dirty="0" smtClean="0"/>
              <a:t>(Tummon i sur., 1997)</a:t>
            </a:r>
          </a:p>
          <a:p>
            <a:r>
              <a:rPr lang="hr-HR" sz="1400" dirty="0" smtClean="0"/>
              <a:t>Neplodne, ASRM I/II, savjetuje se IUI nakon KOS, umjesto ekspekt. 	   		</a:t>
            </a:r>
            <a:r>
              <a:rPr lang="hr-HR" sz="1800" b="1" dirty="0" smtClean="0"/>
              <a:t>     </a:t>
            </a:r>
            <a:r>
              <a:rPr lang="hr-HR" sz="2400" b="1" dirty="0" smtClean="0">
                <a:solidFill>
                  <a:srgbClr val="C00000"/>
                </a:solidFill>
              </a:rPr>
              <a:t>C</a:t>
            </a:r>
            <a:endParaRPr lang="hr-HR" sz="1800" b="1" dirty="0" smtClean="0">
              <a:solidFill>
                <a:srgbClr val="C00000"/>
              </a:solidFill>
            </a:endParaRPr>
          </a:p>
          <a:p>
            <a:r>
              <a:rPr lang="hr-HR" sz="2000" dirty="0" smtClean="0"/>
              <a:t>GDG savjetuje MPO neplodnima s endometriozom, osobito ako: i tubalni čimbenik, i muški, i/ili ostali					</a:t>
            </a:r>
            <a:r>
              <a:rPr lang="hr-HR" sz="2800" b="1" dirty="0" smtClean="0">
                <a:solidFill>
                  <a:srgbClr val="C00000"/>
                </a:solidFill>
              </a:rPr>
              <a:t>GPP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000" dirty="0" smtClean="0"/>
              <a:t>MPO nakon ope se savjetuje, kumulativno nema više recidiva nakon KOS za IVF/ICSI 		</a:t>
            </a:r>
            <a:r>
              <a:rPr lang="hr-HR" sz="1200" dirty="0" smtClean="0"/>
              <a:t>(D’Hooghe, 2006. Benaglia, 2010. Coccia, 2010.)</a:t>
            </a:r>
            <a:r>
              <a:rPr lang="hr-HR" sz="2000" dirty="0" smtClean="0"/>
              <a:t>		   </a:t>
            </a:r>
            <a:r>
              <a:rPr lang="hr-HR" sz="2800" b="1" dirty="0" smtClean="0">
                <a:solidFill>
                  <a:srgbClr val="C00000"/>
                </a:solidFill>
              </a:rPr>
              <a:t>C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000" dirty="0" smtClean="0"/>
              <a:t>Može se savjetovati antibiotska profilaksa u vrijeme ASP, premda je apsces nakon ASP rijedak 					   	  </a:t>
            </a:r>
            <a:r>
              <a:rPr lang="hr-HR" sz="2800" b="1" dirty="0" smtClean="0">
                <a:solidFill>
                  <a:srgbClr val="C00000"/>
                </a:solidFill>
              </a:rPr>
              <a:t>D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000" dirty="0" smtClean="0"/>
              <a:t>Može se savjetovati GnRH ag., 3-6 mj prije MPO za povećanje PR u neplodnih s endometriozom 		</a:t>
            </a:r>
            <a:r>
              <a:rPr lang="hr-HR" sz="1400" dirty="0" smtClean="0"/>
              <a:t>(Sallam i sur, 2006) </a:t>
            </a:r>
            <a:r>
              <a:rPr lang="hr-HR" sz="2000" dirty="0" smtClean="0"/>
              <a:t>		   </a:t>
            </a:r>
            <a:r>
              <a:rPr lang="hr-HR" sz="2800" b="1" dirty="0" smtClean="0">
                <a:solidFill>
                  <a:srgbClr val="C00000"/>
                </a:solidFill>
              </a:rPr>
              <a:t>B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  <p:sp>
        <p:nvSpPr>
          <p:cNvPr id="5" name="Down Arrow 4"/>
          <p:cNvSpPr/>
          <p:nvPr/>
        </p:nvSpPr>
        <p:spPr>
          <a:xfrm rot="12122295">
            <a:off x="3309607" y="1632386"/>
            <a:ext cx="59201" cy="2837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800" dirty="0" smtClean="0"/>
              <a:t>Terminologija, područje interesa, točke predavanja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hr-HR" sz="2400" dirty="0" smtClean="0"/>
              <a:t>Endometrioza – nazočnost endometriju sličnog tkiva, izvan šupljine maternice, koje uzrokuje kronične upalne reakcije </a:t>
            </a:r>
            <a:r>
              <a:rPr lang="hr-HR" sz="1050" dirty="0" smtClean="0"/>
              <a:t>							</a:t>
            </a:r>
            <a:r>
              <a:rPr lang="hr-HR" sz="1400" dirty="0" smtClean="0"/>
              <a:t>(Kennedy i sur., 2005)</a:t>
            </a:r>
            <a:endParaRPr lang="hr-HR" sz="1800" dirty="0" smtClean="0"/>
          </a:p>
          <a:p>
            <a:pPr>
              <a:buNone/>
            </a:pPr>
            <a:r>
              <a:rPr lang="hr-HR" sz="2400" dirty="0" smtClean="0"/>
              <a:t>Neke žene imaju bolne simptome i/ili neplodnost, neke uopće nemaju simptoma</a:t>
            </a:r>
          </a:p>
          <a:p>
            <a:pPr>
              <a:buNone/>
            </a:pPr>
            <a:r>
              <a:rPr lang="hr-HR" sz="2400" dirty="0" smtClean="0"/>
              <a:t>Prevalencija približno 2 do 10% u reprodukcijskoj dobi, do 50% neplodnih 				</a:t>
            </a:r>
            <a:r>
              <a:rPr lang="hr-HR" sz="1100" dirty="0" smtClean="0"/>
              <a:t>(Eskenazi i Warner, 1997, Meuleman i sur, 2009)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ESHRE guidlines for dgs and treat of endometriosis. 2005., 2009.</a:t>
            </a:r>
          </a:p>
          <a:p>
            <a:pPr>
              <a:buNone/>
            </a:pP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Nakon 4 godine od objavljivanja slijedi usklađivanje</a:t>
            </a:r>
            <a:endParaRPr lang="hr-HR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Autofit/>
          </a:bodyPr>
          <a:lstStyle/>
          <a:p>
            <a:r>
              <a:rPr lang="hr-HR" sz="2400" dirty="0" smtClean="0"/>
              <a:t>Da li je potrebna kirurgija prije MPO da bi se povećale PR ?</a:t>
            </a:r>
            <a:endParaRPr lang="hr-H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hr-HR" sz="2000" dirty="0" smtClean="0"/>
              <a:t>Premda korist nije čvrsto dokazana, može se razmotriti potpuno odstranjivanje endometrioze kod ASRM I/II, da bi se postigle bolje PR i više živorođenih				    </a:t>
            </a:r>
            <a:r>
              <a:rPr lang="hr-HR" sz="2800" b="1" dirty="0" smtClean="0">
                <a:solidFill>
                  <a:srgbClr val="C00000"/>
                </a:solidFill>
              </a:rPr>
              <a:t>C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000" dirty="0" smtClean="0"/>
              <a:t>Nema dokaza da ženama s endometriomom &gt;3 cm cistektomija prije MPO poboljšava implantaciju		    </a:t>
            </a:r>
            <a:r>
              <a:rPr lang="hr-HR" sz="2800" b="1" dirty="0" smtClean="0">
                <a:solidFill>
                  <a:srgbClr val="C00000"/>
                </a:solidFill>
              </a:rPr>
              <a:t>A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endParaRPr lang="hr-HR" sz="2000" dirty="0" smtClean="0"/>
          </a:p>
          <a:p>
            <a:r>
              <a:rPr lang="hr-HR" sz="2000" dirty="0" smtClean="0"/>
              <a:t>GDG savjetuje razmotriti cistektomiju (&gt;3cm) za smanjenje boli i/ili poboljšanje dostupnosti jajnika aspiraciji									</a:t>
            </a:r>
            <a:r>
              <a:rPr lang="hr-HR" sz="2800" b="1" dirty="0" smtClean="0">
                <a:solidFill>
                  <a:srgbClr val="C00000"/>
                </a:solidFill>
              </a:rPr>
              <a:t>GPP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000" dirty="0" smtClean="0"/>
              <a:t>GDG upozorava na postoperacijsko smanjenje pričuve jajnika, mogućnost gubitka jajnika, osobitu pažnju kod prethodno operiranih							</a:t>
            </a:r>
            <a:r>
              <a:rPr lang="hr-HR" sz="2800" b="1" dirty="0" smtClean="0">
                <a:solidFill>
                  <a:srgbClr val="C00000"/>
                </a:solidFill>
              </a:rPr>
              <a:t>GPP</a:t>
            </a:r>
            <a:endParaRPr lang="hr-HR" sz="2000" b="1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Kirurgija DIE prije MPO 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92288"/>
            <a:ext cx="8229600" cy="2548880"/>
          </a:xfrm>
          <a:effectLst>
            <a:glow rad="1397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/>
              <a:t>Nije jasno utvrđen učinak kirurške ekscizije dubokih čvorova R-V septuma prije MPO ženama s neplodnošću uzrokovanom endometriozom				</a:t>
            </a:r>
            <a:r>
              <a:rPr lang="hr-HR" sz="4000" b="1" dirty="0" smtClean="0">
                <a:solidFill>
                  <a:srgbClr val="C00000"/>
                </a:solidFill>
              </a:rPr>
              <a:t>C</a:t>
            </a:r>
            <a:endParaRPr lang="hr-HR" b="1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dirty="0" smtClean="0"/>
              <a:t>Menopauza, asimptomatska endometrioza, primarna prevencija endometrioze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hr-HR" dirty="0" smtClean="0"/>
              <a:t>Ženama s jatrogenom, kirurškom menopauzom kombinirano HNL ili tibolon mogu biti učinkoviti u suzbijanju menopauzalnih simptoma			  </a:t>
            </a:r>
            <a:r>
              <a:rPr lang="hr-HR" sz="3800" b="1" dirty="0" smtClean="0">
                <a:solidFill>
                  <a:srgbClr val="C00000"/>
                </a:solidFill>
              </a:rPr>
              <a:t>B</a:t>
            </a:r>
            <a:endParaRPr lang="hr-HR" b="1" dirty="0" smtClean="0">
              <a:solidFill>
                <a:srgbClr val="C00000"/>
              </a:solidFill>
            </a:endParaRPr>
          </a:p>
          <a:p>
            <a:r>
              <a:rPr lang="hr-HR" dirty="0" smtClean="0"/>
              <a:t>Asimptomatska (3-45% slučajno se nalaze tijekom LPSC zbog drugih indikacija). NE preporuča se kirurška ablacija i/ili ekscizija, pošto nije poznat niti prirodan tijek bolesti						</a:t>
            </a:r>
            <a:r>
              <a:rPr lang="hr-HR" sz="3800" b="1" dirty="0" smtClean="0">
                <a:solidFill>
                  <a:srgbClr val="C00000"/>
                </a:solidFill>
              </a:rPr>
              <a:t>GPP</a:t>
            </a:r>
            <a:endParaRPr lang="hr-HR" b="1" dirty="0" smtClean="0">
              <a:solidFill>
                <a:srgbClr val="C00000"/>
              </a:solidFill>
            </a:endParaRPr>
          </a:p>
          <a:p>
            <a:r>
              <a:rPr lang="hr-HR" dirty="0" smtClean="0"/>
              <a:t>Savjetovati pac o nalazu i daljnjim izgledima	</a:t>
            </a:r>
            <a:r>
              <a:rPr lang="hr-HR" sz="3800" b="1" dirty="0" smtClean="0">
                <a:solidFill>
                  <a:srgbClr val="C00000"/>
                </a:solidFill>
              </a:rPr>
              <a:t>GPP</a:t>
            </a:r>
            <a:endParaRPr lang="hr-HR" b="1" dirty="0" smtClean="0">
              <a:solidFill>
                <a:srgbClr val="C00000"/>
              </a:solidFill>
            </a:endParaRPr>
          </a:p>
          <a:p>
            <a:r>
              <a:rPr lang="hr-HR" dirty="0" smtClean="0"/>
              <a:t>Učinkovitost HOK, kao i tjelesne aktivnosti u prim.prevenciji nije jasno </a:t>
            </a:r>
            <a:r>
              <a:rPr lang="hr-HR" sz="1900" dirty="0" smtClean="0"/>
              <a:t>(Vercelllini i sur, 2011)</a:t>
            </a:r>
            <a:r>
              <a:rPr lang="hr-HR" dirty="0" smtClean="0"/>
              <a:t>	   	   </a:t>
            </a:r>
            <a:r>
              <a:rPr lang="hr-HR" sz="3800" b="1" dirty="0" smtClean="0">
                <a:solidFill>
                  <a:srgbClr val="C00000"/>
                </a:solidFill>
              </a:rPr>
              <a:t>C</a:t>
            </a:r>
            <a:endParaRPr lang="hr-HR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hr-HR" dirty="0" smtClean="0"/>
          </a:p>
          <a:p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Endometrioza i karcinom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0240"/>
            <a:ext cx="8229600" cy="3701008"/>
          </a:xfr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endParaRPr lang="hr-HR" sz="2800" dirty="0" smtClean="0"/>
          </a:p>
          <a:p>
            <a:r>
              <a:rPr lang="hr-HR" sz="2800" dirty="0" smtClean="0"/>
              <a:t>DG savjetuje ženama s endometriozom koje se boje raka: nema dokaza da endom.uzrokuje rak, nema povišene incidencije raka kod žena s endometriozom, neki karcinomi (jajnik i non-Hodgkin limfom) su vrlo blago učestaliji u žena s endometriozom. Nema podataka kako smanjiti tu blago povišenu učestalost							</a:t>
            </a:r>
          </a:p>
          <a:p>
            <a:pPr lvl="6">
              <a:buNone/>
            </a:pPr>
            <a:r>
              <a:rPr lang="hr-HR" sz="1600" dirty="0" smtClean="0"/>
              <a:t>					</a:t>
            </a:r>
            <a:r>
              <a:rPr lang="hr-HR" sz="3600" b="1" dirty="0" smtClean="0">
                <a:solidFill>
                  <a:srgbClr val="C00000"/>
                </a:solidFill>
              </a:rPr>
              <a:t>GPP</a:t>
            </a:r>
            <a:endParaRPr lang="hr-HR" sz="1600" b="1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Zaključno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glow rad="101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hr-HR" dirty="0" smtClean="0"/>
              <a:t>Prve smjernice napisane po “Manual for ESHRE </a:t>
            </a:r>
            <a:r>
              <a:rPr lang="hr-HR" dirty="0" err="1" smtClean="0"/>
              <a:t>Guideline</a:t>
            </a:r>
            <a:r>
              <a:rPr lang="hr-HR" dirty="0" smtClean="0"/>
              <a:t> development 2009” s objektivnim i sistematskim pristupom literaturi</a:t>
            </a:r>
          </a:p>
          <a:p>
            <a:r>
              <a:rPr lang="hr-HR" dirty="0" smtClean="0"/>
              <a:t>484 komentara, 255 su promijenili prvotni tekst</a:t>
            </a:r>
          </a:p>
          <a:p>
            <a:r>
              <a:rPr lang="hr-HR" dirty="0" smtClean="0"/>
              <a:t>Pomoć kliničarima</a:t>
            </a:r>
          </a:p>
          <a:p>
            <a:r>
              <a:rPr lang="hr-HR" dirty="0" smtClean="0"/>
              <a:t>Realno, mali je broj upotrebljivih studija, brojna pitanja/nedoumice</a:t>
            </a:r>
          </a:p>
          <a:p>
            <a:r>
              <a:rPr lang="hr-HR" dirty="0" smtClean="0"/>
              <a:t>Zbog nedostatka pouzdanih podataka, samo 32 od 83 preporuke su jače od GPP !</a:t>
            </a:r>
          </a:p>
          <a:p>
            <a:r>
              <a:rPr lang="hr-HR" dirty="0" smtClean="0"/>
              <a:t>Snažan utjecaj ASRM, premda su smjernice ESHRE </a:t>
            </a: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Buduća istraživanja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hr-HR" dirty="0" smtClean="0"/>
              <a:t>Učinkovitost kirurgije na III/IV stupanj glede MPO</a:t>
            </a:r>
          </a:p>
          <a:p>
            <a:r>
              <a:rPr lang="hr-HR" dirty="0" smtClean="0"/>
              <a:t>Dijagnostička vrijednost LPSC s ili bez histologije</a:t>
            </a:r>
          </a:p>
          <a:p>
            <a:r>
              <a:rPr lang="hr-HR" dirty="0" smtClean="0"/>
              <a:t>Najbolja sek.prevencija</a:t>
            </a:r>
          </a:p>
          <a:p>
            <a:r>
              <a:rPr lang="hr-HR" dirty="0" smtClean="0"/>
              <a:t>Najbolji postupnik, i za reprodukciju i protiv boli, za endometriome i/ili DIE zainteresiranima za trudnoću</a:t>
            </a:r>
          </a:p>
          <a:p>
            <a:r>
              <a:rPr lang="hr-HR" dirty="0" smtClean="0"/>
              <a:t>Upotreba biomarkera za dg i za praćenje učinka th</a:t>
            </a:r>
          </a:p>
          <a:p>
            <a:r>
              <a:rPr lang="hr-HR" dirty="0" smtClean="0"/>
              <a:t>Korist anti-adhezijskih lijekova/tvari</a:t>
            </a:r>
          </a:p>
          <a:p>
            <a:r>
              <a:rPr lang="hr-HR" dirty="0" smtClean="0"/>
              <a:t>Postupnik kod adolescentica</a:t>
            </a:r>
          </a:p>
          <a:p>
            <a:r>
              <a:rPr lang="hr-HR" dirty="0" smtClean="0"/>
              <a:t>Psihološki učinak endometrioze</a:t>
            </a:r>
          </a:p>
          <a:p>
            <a:r>
              <a:rPr lang="hr-HR" dirty="0" smtClean="0"/>
              <a:t>Definiranje centara izvrsnosti</a:t>
            </a:r>
          </a:p>
          <a:p>
            <a:r>
              <a:rPr lang="hr-HR" dirty="0" smtClean="0"/>
              <a:t>Postizanje što ranije dijagnoze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  <p:sp>
        <p:nvSpPr>
          <p:cNvPr id="5" name="Rectangle 4"/>
          <p:cNvSpPr/>
          <p:nvPr/>
        </p:nvSpPr>
        <p:spPr>
          <a:xfrm>
            <a:off x="251520" y="82942"/>
            <a:ext cx="8712968" cy="658641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hr-HR" dirty="0" smtClean="0"/>
          </a:p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Key to grades of recommendations used in 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ESHREguideline</a:t>
            </a:r>
            <a:endParaRPr lang="hr-HR" b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hr-HR" dirty="0" smtClean="0"/>
          </a:p>
          <a:p>
            <a:r>
              <a:rPr lang="en-US" u="sng" dirty="0" smtClean="0"/>
              <a:t>Grade of recommendations </a:t>
            </a:r>
            <a:r>
              <a:rPr lang="hr-HR" u="sng" dirty="0" smtClean="0"/>
              <a:t>				</a:t>
            </a:r>
            <a:r>
              <a:rPr lang="en-US" u="sng" dirty="0" smtClean="0"/>
              <a:t>Based on</a:t>
            </a:r>
            <a:endParaRPr lang="hr-HR" u="sng" dirty="0" smtClean="0"/>
          </a:p>
          <a:p>
            <a:endParaRPr lang="en-US" u="sng" dirty="0" smtClean="0"/>
          </a:p>
          <a:p>
            <a:r>
              <a:rPr lang="hr-HR" sz="2800" b="1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A </a:t>
            </a:r>
            <a:r>
              <a:rPr lang="hr-HR" dirty="0" smtClean="0"/>
              <a:t>		</a:t>
            </a:r>
            <a:r>
              <a:rPr lang="en-US" sz="1600" dirty="0" smtClean="0"/>
              <a:t>Meta-analysis or multiple randomized trials (of high quality)</a:t>
            </a:r>
            <a:endParaRPr lang="hr-HR" sz="1200" dirty="0" smtClean="0"/>
          </a:p>
          <a:p>
            <a:endParaRPr lang="en-US" dirty="0" smtClean="0"/>
          </a:p>
          <a:p>
            <a:r>
              <a:rPr lang="hr-HR" sz="2800" b="1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B </a:t>
            </a:r>
            <a:r>
              <a:rPr lang="hr-HR" dirty="0" smtClean="0"/>
              <a:t>		</a:t>
            </a:r>
            <a:r>
              <a:rPr lang="en-US" sz="1600" dirty="0" smtClean="0"/>
              <a:t>Meta-analysis or multiple randomized trials (of moderate quality)</a:t>
            </a:r>
            <a:endParaRPr lang="en-US" sz="2000" dirty="0" smtClean="0"/>
          </a:p>
          <a:p>
            <a:r>
              <a:rPr lang="hr-HR" sz="2000" dirty="0" smtClean="0"/>
              <a:t>			</a:t>
            </a:r>
            <a:r>
              <a:rPr lang="en-US" sz="1600" dirty="0" smtClean="0"/>
              <a:t>Single randomized trial, large non-</a:t>
            </a:r>
            <a:r>
              <a:rPr lang="en-US" sz="1600" dirty="0" err="1" smtClean="0"/>
              <a:t>randomised</a:t>
            </a:r>
            <a:r>
              <a:rPr lang="en-US" sz="1600" dirty="0" smtClean="0"/>
              <a:t> trial(s) or </a:t>
            </a:r>
            <a:r>
              <a:rPr lang="hr-HR" sz="1600" dirty="0" smtClean="0"/>
              <a:t>				</a:t>
            </a:r>
            <a:r>
              <a:rPr lang="en-US" sz="1600" dirty="0" smtClean="0"/>
              <a:t>case control/cohort studies (of high quality)</a:t>
            </a:r>
            <a:endParaRPr lang="hr-HR" sz="1600" dirty="0" smtClean="0"/>
          </a:p>
          <a:p>
            <a:endParaRPr lang="en-US" dirty="0" smtClean="0"/>
          </a:p>
          <a:p>
            <a:r>
              <a:rPr lang="hr-HR" sz="2800" b="1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en-US" dirty="0" smtClean="0"/>
              <a:t> </a:t>
            </a:r>
            <a:r>
              <a:rPr lang="hr-HR" dirty="0" smtClean="0"/>
              <a:t>		</a:t>
            </a:r>
            <a:r>
              <a:rPr lang="en-US" sz="1600" dirty="0" smtClean="0"/>
              <a:t>Single randomized trial, large non-</a:t>
            </a:r>
            <a:r>
              <a:rPr lang="en-US" sz="1600" dirty="0" err="1" smtClean="0"/>
              <a:t>randomised</a:t>
            </a:r>
            <a:r>
              <a:rPr lang="en-US" sz="1600" dirty="0" smtClean="0"/>
              <a:t> trial(s) or </a:t>
            </a:r>
            <a:r>
              <a:rPr lang="hr-HR" sz="1600" dirty="0" smtClean="0"/>
              <a:t>				</a:t>
            </a:r>
            <a:r>
              <a:rPr lang="en-US" sz="1600" dirty="0" smtClean="0"/>
              <a:t>case control/cohort studies (of moderate quality)</a:t>
            </a:r>
            <a:endParaRPr lang="hr-HR" sz="1400" dirty="0" smtClean="0"/>
          </a:p>
          <a:p>
            <a:endParaRPr lang="en-US" dirty="0" smtClean="0"/>
          </a:p>
          <a:p>
            <a:r>
              <a:rPr lang="hr-HR" sz="2800" b="1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D </a:t>
            </a:r>
            <a:r>
              <a:rPr lang="hr-HR" dirty="0" smtClean="0"/>
              <a:t>		</a:t>
            </a:r>
            <a:r>
              <a:rPr lang="en-US" sz="1600" dirty="0" smtClean="0"/>
              <a:t>Non-analytic studies or case reports / case series (of high </a:t>
            </a:r>
            <a:r>
              <a:rPr lang="hr-HR" sz="1600" dirty="0" smtClean="0"/>
              <a:t>				</a:t>
            </a:r>
            <a:r>
              <a:rPr lang="en-US" sz="1600" dirty="0" smtClean="0"/>
              <a:t>or moderate quality)</a:t>
            </a:r>
            <a:endParaRPr lang="hr-HR" sz="1400" dirty="0" smtClean="0"/>
          </a:p>
          <a:p>
            <a:endParaRPr lang="en-US" dirty="0" smtClean="0"/>
          </a:p>
          <a:p>
            <a:r>
              <a:rPr lang="hr-HR" sz="2800" b="1" dirty="0" smtClean="0">
                <a:solidFill>
                  <a:schemeClr val="accent6">
                    <a:lumMod val="50000"/>
                  </a:schemeClr>
                </a:solidFill>
              </a:rPr>
              <a:t>        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GPP</a:t>
            </a:r>
            <a:r>
              <a:rPr lang="hr-HR" dirty="0" smtClean="0"/>
              <a:t>		</a:t>
            </a:r>
            <a:r>
              <a:rPr lang="en-US" sz="1600" dirty="0" smtClean="0"/>
              <a:t>(Good practice point) Based on experts’ opinion</a:t>
            </a:r>
            <a:endParaRPr lang="en-US" dirty="0" smtClean="0"/>
          </a:p>
          <a:p>
            <a:endParaRPr lang="hr-HR" dirty="0" smtClean="0"/>
          </a:p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All studies of low quality were excluded from the guideline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Dijagnoza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4 – 10 godina za postavljanje Dg u EU (4-5 Irska&amp;Belgija do 10 Ita, D, A)</a:t>
            </a:r>
          </a:p>
          <a:p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Šibenik, svibanj 2014.</a:t>
            </a:r>
            <a:endParaRPr lang="hr-HR" dirty="0"/>
          </a:p>
        </p:txBody>
      </p:sp>
      <p:sp>
        <p:nvSpPr>
          <p:cNvPr id="6" name="Rectangle 5"/>
          <p:cNvSpPr/>
          <p:nvPr/>
        </p:nvSpPr>
        <p:spPr>
          <a:xfrm>
            <a:off x="611560" y="3140968"/>
            <a:ext cx="7992888" cy="2664296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hr-HR" dirty="0" smtClean="0"/>
              <a:t>Razmišljati o endometriozi ako se pac. žali na:</a:t>
            </a:r>
          </a:p>
          <a:p>
            <a:pPr algn="just"/>
            <a:endParaRPr lang="hr-HR" dirty="0" smtClean="0"/>
          </a:p>
          <a:p>
            <a:pPr algn="just">
              <a:buFont typeface="Arial" charset="0"/>
              <a:buChar char="•"/>
            </a:pPr>
            <a:r>
              <a:rPr lang="hr-HR" dirty="0" smtClean="0"/>
              <a:t>Dismenorija, neciklička zdjelična bol, (duboka) dispareunija, neplodnost, umor</a:t>
            </a:r>
          </a:p>
          <a:p>
            <a:pPr algn="just">
              <a:buFont typeface="Arial" charset="0"/>
              <a:buChar char="•"/>
            </a:pPr>
            <a:endParaRPr lang="hr-HR" dirty="0" smtClean="0"/>
          </a:p>
          <a:p>
            <a:pPr algn="just">
              <a:buFont typeface="Arial" charset="0"/>
              <a:buChar char="•"/>
            </a:pPr>
            <a:r>
              <a:rPr lang="hr-HR" dirty="0" smtClean="0"/>
              <a:t>Tkđ. i kod žena u reprodukcijskoj dobi s necikličkim nespecifičnim simptomima – konstipacija s podražajem na defekaciju, dizurija, hematurija, rektalno krvarenje, bol u ramenu</a:t>
            </a:r>
          </a:p>
          <a:p>
            <a:pPr algn="just">
              <a:buFont typeface="Arial" charset="0"/>
              <a:buChar char="•"/>
            </a:pPr>
            <a:endParaRPr lang="hr-HR" dirty="0" smtClean="0"/>
          </a:p>
          <a:p>
            <a:pPr lvl="8" algn="r">
              <a:buFont typeface="Arial" charset="0"/>
              <a:buChar char="•"/>
            </a:pPr>
            <a:r>
              <a:rPr lang="hr-HR" dirty="0" smtClean="0"/>
              <a:t>   </a:t>
            </a:r>
            <a:r>
              <a:rPr lang="hr-HR" sz="2400" b="1" dirty="0" smtClean="0">
                <a:solidFill>
                  <a:schemeClr val="accent6">
                    <a:lumMod val="50000"/>
                  </a:schemeClr>
                </a:solidFill>
              </a:rPr>
              <a:t>GPP</a:t>
            </a:r>
            <a:r>
              <a:rPr lang="hr-HR" dirty="0" smtClean="0"/>
              <a:t>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 smtClean="0"/>
              <a:t>Koje pretrage/nalazi su prediktivni za postojanje i lokalizaciju zdjelične endometrioze?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  <p:sp>
        <p:nvSpPr>
          <p:cNvPr id="5" name="Rectangle 4"/>
          <p:cNvSpPr/>
          <p:nvPr/>
        </p:nvSpPr>
        <p:spPr>
          <a:xfrm>
            <a:off x="971600" y="2204864"/>
            <a:ext cx="7272808" cy="3240360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hr-HR" dirty="0" smtClean="0"/>
          </a:p>
          <a:p>
            <a:r>
              <a:rPr lang="hr-HR" dirty="0" smtClean="0"/>
              <a:t>*  Vaginalni / rektalni / </a:t>
            </a:r>
            <a:r>
              <a:rPr lang="hr-HR" dirty="0" err="1" smtClean="0"/>
              <a:t>bimanualni</a:t>
            </a:r>
            <a:r>
              <a:rPr lang="hr-HR" dirty="0" smtClean="0"/>
              <a:t> pregled			</a:t>
            </a:r>
            <a:r>
              <a:rPr lang="hr-HR" sz="2400" b="1" dirty="0" smtClean="0">
                <a:solidFill>
                  <a:schemeClr val="accent6">
                    <a:lumMod val="50000"/>
                  </a:schemeClr>
                </a:solidFill>
              </a:rPr>
              <a:t>GPP</a:t>
            </a:r>
            <a:endParaRPr lang="hr-HR" sz="2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hr-HR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*  Bolni čvorići/induracije u rektovaginalnom prostoru 		              	i/ili vidljivi vaginalni čvorovi u stražnjem forniksu		</a:t>
            </a:r>
            <a:r>
              <a:rPr lang="hr-HR" sz="2400" b="1" dirty="0" smtClean="0">
                <a:solidFill>
                  <a:srgbClr val="C00000"/>
                </a:solidFill>
              </a:rPr>
              <a:t>C</a:t>
            </a:r>
          </a:p>
          <a:p>
            <a:endParaRPr lang="hr-HR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*  Adneksalni tumor na pregledu, upućuje na endometriom jajnika	</a:t>
            </a:r>
            <a:r>
              <a:rPr lang="hr-HR" sz="2400" b="1" dirty="0" smtClean="0">
                <a:solidFill>
                  <a:srgbClr val="C00000"/>
                </a:solidFill>
              </a:rPr>
              <a:t>C</a:t>
            </a:r>
          </a:p>
          <a:p>
            <a:endParaRPr lang="hr-HR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*  Kod žena kojima sumnjamo na endometriozu, razmotriti 	                      	postavljanje Dg i bez patološkog nalaza			</a:t>
            </a:r>
            <a:r>
              <a:rPr lang="hr-HR" sz="2400" b="1" dirty="0" smtClean="0">
                <a:solidFill>
                  <a:srgbClr val="C00000"/>
                </a:solidFill>
              </a:rPr>
              <a:t>C</a:t>
            </a:r>
          </a:p>
          <a:p>
            <a:pPr algn="ctr"/>
            <a:endParaRPr lang="hr-HR" dirty="0" smtClean="0">
              <a:solidFill>
                <a:schemeClr val="tx1"/>
              </a:solidFill>
            </a:endParaRPr>
          </a:p>
          <a:p>
            <a:pPr algn="ctr"/>
            <a:endParaRPr lang="hr-H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50106"/>
          </a:xfrm>
        </p:spPr>
        <p:txBody>
          <a:bodyPr>
            <a:noAutofit/>
          </a:bodyPr>
          <a:lstStyle/>
          <a:p>
            <a:r>
              <a:rPr lang="hr-HR" sz="2800" dirty="0" smtClean="0"/>
              <a:t>Može li dg biti postavljena specifičnim tehnologijama?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3"/>
            <a:ext cx="8229600" cy="2092222"/>
          </a:xfrm>
        </p:spPr>
        <p:txBody>
          <a:bodyPr>
            <a:normAutofit lnSpcReduction="10000"/>
          </a:bodyPr>
          <a:lstStyle/>
          <a:p>
            <a:r>
              <a:rPr lang="hr-HR" sz="2000" dirty="0" smtClean="0"/>
              <a:t>Dg: sumnja temeljem anamneze, simptoma, znakova, razmatrana pregledom i tehnikama prikazivanja, konačno potvrđena histologijom uzoraka uzetih pri LPSC</a:t>
            </a:r>
          </a:p>
          <a:p>
            <a:r>
              <a:rPr lang="hr-HR" sz="2000" dirty="0" smtClean="0"/>
              <a:t>Na žalost, točnost LPSC je ispitivana u samo 4 studije, na N=433</a:t>
            </a:r>
          </a:p>
          <a:p>
            <a:r>
              <a:rPr lang="hr-HR" sz="2000" dirty="0" smtClean="0"/>
              <a:t>Negativna LPSC visoko specifična</a:t>
            </a:r>
          </a:p>
          <a:p>
            <a:r>
              <a:rPr lang="hr-HR" sz="2000" dirty="0" smtClean="0"/>
              <a:t>Pozitivna LPSC bez histologije = NS !</a:t>
            </a:r>
            <a:endParaRPr lang="hr-HR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  <p:sp>
        <p:nvSpPr>
          <p:cNvPr id="5" name="Rectangle 4"/>
          <p:cNvSpPr/>
          <p:nvPr/>
        </p:nvSpPr>
        <p:spPr>
          <a:xfrm>
            <a:off x="1187624" y="2924944"/>
            <a:ext cx="6984776" cy="3312368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GDG (</a:t>
            </a:r>
            <a:r>
              <a:rPr lang="hr-HR" dirty="0" err="1" smtClean="0"/>
              <a:t>guidline</a:t>
            </a:r>
            <a:r>
              <a:rPr lang="hr-HR" dirty="0" smtClean="0"/>
              <a:t> development group) savjetuje:</a:t>
            </a:r>
          </a:p>
          <a:p>
            <a:pPr algn="ctr"/>
            <a:endParaRPr lang="hr-HR" dirty="0" smtClean="0"/>
          </a:p>
          <a:p>
            <a:pPr algn="ctr"/>
            <a:r>
              <a:rPr lang="hr-HR" dirty="0" smtClean="0"/>
              <a:t>*  LPSC za dg endometrioze, kod sigurnog nalaza obavezno i histologija.</a:t>
            </a:r>
          </a:p>
          <a:p>
            <a:pPr algn="ctr"/>
            <a:r>
              <a:rPr lang="hr-HR" dirty="0" smtClean="0"/>
              <a:t>  * Obavezno uzimanje uzoraka kod endometrioma jajnika i DIE, zbog (vrlo rijetke) malignosti	</a:t>
            </a:r>
            <a:r>
              <a:rPr lang="hr-HR" b="1" dirty="0" smtClean="0">
                <a:solidFill>
                  <a:srgbClr val="C00000"/>
                </a:solidFill>
              </a:rPr>
              <a:t> 		</a:t>
            </a:r>
            <a:r>
              <a:rPr lang="hr-HR" sz="2400" b="1" dirty="0" smtClean="0">
                <a:solidFill>
                  <a:srgbClr val="C00000"/>
                </a:solidFill>
              </a:rPr>
              <a:t>GPP</a:t>
            </a:r>
          </a:p>
          <a:p>
            <a:pPr algn="ctr"/>
            <a:endParaRPr lang="hr-HR" sz="2400" dirty="0" smtClean="0"/>
          </a:p>
          <a:p>
            <a:r>
              <a:rPr lang="hr-HR" dirty="0" smtClean="0"/>
              <a:t>* UZV VS	(za rektalnu endometriozu potrebna posebna edukacija)	</a:t>
            </a:r>
          </a:p>
          <a:p>
            <a:r>
              <a:rPr lang="hr-HR" dirty="0" smtClean="0"/>
              <a:t>Savjetuje </a:t>
            </a:r>
            <a:r>
              <a:rPr lang="hr-HR" dirty="0" smtClean="0"/>
              <a:t>se korištenje UZV VS za dg ili odbacivanje dg endometrioma jajnika				</a:t>
            </a:r>
            <a:r>
              <a:rPr lang="hr-HR" dirty="0" smtClean="0"/>
              <a:t>		  </a:t>
            </a:r>
            <a:r>
              <a:rPr lang="hr-HR" sz="2400" b="1" dirty="0" smtClean="0">
                <a:solidFill>
                  <a:srgbClr val="C00000"/>
                </a:solidFill>
              </a:rPr>
              <a:t>A</a:t>
            </a:r>
            <a:endParaRPr lang="hr-HR" b="1" dirty="0" smtClean="0">
              <a:solidFill>
                <a:srgbClr val="C00000"/>
              </a:solidFill>
            </a:endParaRPr>
          </a:p>
          <a:p>
            <a:r>
              <a:rPr lang="hr-HR" dirty="0" smtClean="0"/>
              <a:t>		</a:t>
            </a:r>
          </a:p>
          <a:p>
            <a:pPr lvl="6" algn="ctr"/>
            <a:r>
              <a:rPr lang="hr-HR" dirty="0" smtClean="0"/>
              <a:t>   		</a:t>
            </a:r>
            <a:endParaRPr lang="hr-HR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  <p:sp>
        <p:nvSpPr>
          <p:cNvPr id="5" name="Rectangle 4"/>
          <p:cNvSpPr/>
          <p:nvPr/>
        </p:nvSpPr>
        <p:spPr>
          <a:xfrm>
            <a:off x="683568" y="1196752"/>
            <a:ext cx="7992888" cy="4248472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HR" dirty="0" smtClean="0"/>
              <a:t>* GDG savjetuje kriterije za endometriom: ehogenost “mliječnog stakla”,  		1 - 4 pregrade, bez papila s protokom			</a:t>
            </a:r>
            <a:r>
              <a:rPr lang="hr-HR" sz="2400" b="1" dirty="0" smtClean="0">
                <a:solidFill>
                  <a:srgbClr val="C00000"/>
                </a:solidFill>
              </a:rPr>
              <a:t>GPP</a:t>
            </a:r>
            <a:endParaRPr lang="hr-HR" b="1" dirty="0" smtClean="0">
              <a:solidFill>
                <a:srgbClr val="C00000"/>
              </a:solidFill>
            </a:endParaRPr>
          </a:p>
          <a:p>
            <a:r>
              <a:rPr lang="hr-HR" dirty="0" smtClean="0"/>
              <a:t>*  Korist 3D UZV za dg rektovaginalne endometrioze nije čvrsto  utvrđena 							 	  </a:t>
            </a:r>
            <a:r>
              <a:rPr lang="hr-HR" sz="2400" b="1" dirty="0" smtClean="0">
                <a:solidFill>
                  <a:srgbClr val="C00000"/>
                </a:solidFill>
              </a:rPr>
              <a:t>D</a:t>
            </a:r>
            <a:endParaRPr lang="hr-HR" b="1" dirty="0" smtClean="0">
              <a:solidFill>
                <a:srgbClr val="C00000"/>
              </a:solidFill>
            </a:endParaRPr>
          </a:p>
          <a:p>
            <a:r>
              <a:rPr lang="hr-HR" dirty="0" smtClean="0"/>
              <a:t>* Korist MRI za dg peritonealne endometrioze nije čvrsto utvrđena 									  </a:t>
            </a:r>
            <a:r>
              <a:rPr lang="hr-HR" sz="2400" b="1" dirty="0" smtClean="0">
                <a:solidFill>
                  <a:srgbClr val="C00000"/>
                </a:solidFill>
              </a:rPr>
              <a:t>D</a:t>
            </a:r>
            <a:endParaRPr lang="hr-HR" b="1" dirty="0" smtClean="0">
              <a:solidFill>
                <a:srgbClr val="C00000"/>
              </a:solidFill>
            </a:endParaRPr>
          </a:p>
          <a:p>
            <a:pPr>
              <a:buFont typeface="Arial" charset="0"/>
              <a:buChar char="•"/>
            </a:pPr>
            <a:r>
              <a:rPr lang="hr-HR" dirty="0" smtClean="0"/>
              <a:t>Ne savjetuje se određivanje biomarkera za postavljanje dg. u endometrijskom tkivu, menstrualnoj krvi i/ili uterinim tekućinama i/ili imunološke biomarkere, uključujući Ca 125 u serumu, plazmi, urinu 	 		  </a:t>
            </a:r>
            <a:r>
              <a:rPr lang="hr-HR" sz="2400" b="1" dirty="0" smtClean="0">
                <a:solidFill>
                  <a:srgbClr val="C00000"/>
                </a:solidFill>
              </a:rPr>
              <a:t>A</a:t>
            </a:r>
          </a:p>
          <a:p>
            <a:pPr>
              <a:buFont typeface="Arial" charset="0"/>
              <a:buChar char="•"/>
            </a:pPr>
            <a:endParaRPr lang="hr-HR" b="1" dirty="0" smtClean="0">
              <a:solidFill>
                <a:srgbClr val="C00000"/>
              </a:solidFill>
            </a:endParaRPr>
          </a:p>
          <a:p>
            <a:r>
              <a:rPr lang="hr-HR" dirty="0" smtClean="0"/>
              <a:t>* GDG savjetuje utvrditi zahvaćenost uretera, mokr.mjehura i crijeva kod sumnje u DIE, a radi pripreme za daljnji postupak (irigografija, UZV VS, UZV transrektalno, MR)							</a:t>
            </a:r>
            <a:r>
              <a:rPr lang="hr-HR" sz="2400" b="1" dirty="0" smtClean="0">
                <a:solidFill>
                  <a:srgbClr val="C00000"/>
                </a:solidFill>
              </a:rPr>
              <a:t>GPP </a:t>
            </a:r>
            <a:endParaRPr lang="hr-HR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dirty="0" smtClean="0"/>
              <a:t>Liječenje boli (analgetici, HOK, gestageni, aGnRH, inhib.aromataze)...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hr-HR" sz="2800" dirty="0" smtClean="0"/>
              <a:t>GDG preporuča detaljno savjetovanje, empirijsko liječenje analgeticima u kombinaciji s HOK ili gestagenima							</a:t>
            </a:r>
            <a:r>
              <a:rPr lang="hr-HR" sz="3600" b="1" dirty="0" smtClean="0">
                <a:solidFill>
                  <a:srgbClr val="C00000"/>
                </a:solidFill>
              </a:rPr>
              <a:t>GPP</a:t>
            </a:r>
            <a:endParaRPr lang="hr-HR" sz="2800" b="1" dirty="0" smtClean="0">
              <a:solidFill>
                <a:srgbClr val="C00000"/>
              </a:solidFill>
            </a:endParaRPr>
          </a:p>
          <a:p>
            <a:r>
              <a:rPr lang="hr-HR" sz="2800" dirty="0" smtClean="0"/>
              <a:t>Preporučaju se HOK, gestageni, anti-gestageni, 	</a:t>
            </a:r>
            <a:r>
              <a:rPr lang="hr-HR" sz="2800" dirty="0" err="1" smtClean="0"/>
              <a:t>GnRH</a:t>
            </a:r>
            <a:r>
              <a:rPr lang="hr-HR" sz="2800" dirty="0" smtClean="0"/>
              <a:t> ag., jer svi smanjuju bol uz endom.									</a:t>
            </a:r>
            <a:r>
              <a:rPr lang="hr-HR" sz="3600" b="1" dirty="0" smtClean="0">
                <a:solidFill>
                  <a:srgbClr val="C00000"/>
                </a:solidFill>
              </a:rPr>
              <a:t>A – B</a:t>
            </a:r>
            <a:endParaRPr lang="hr-HR" sz="2800" b="1" dirty="0" smtClean="0">
              <a:solidFill>
                <a:srgbClr val="C00000"/>
              </a:solidFill>
            </a:endParaRPr>
          </a:p>
          <a:p>
            <a:r>
              <a:rPr lang="hr-HR" sz="2800" dirty="0" smtClean="0"/>
              <a:t>Kliničari trebaju razmotriti želje pac., nuspojave, učinkovitost, cijenu i raspoloživost kod odabira hormonskog liječenja				</a:t>
            </a:r>
            <a:r>
              <a:rPr lang="hr-HR" sz="3600" b="1" dirty="0" smtClean="0">
                <a:solidFill>
                  <a:srgbClr val="C00000"/>
                </a:solidFill>
              </a:rPr>
              <a:t>GPP </a:t>
            </a:r>
            <a:endParaRPr lang="hr-HR" sz="2800" b="1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Hormonski kontraceptivi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hr-HR" sz="2000" dirty="0" smtClean="0"/>
              <a:t>Učinkoviti u suzbijanju boli (Cochrane)</a:t>
            </a:r>
          </a:p>
          <a:p>
            <a:r>
              <a:rPr lang="hr-HR" sz="2000" dirty="0" smtClean="0"/>
              <a:t>Prednosti su i: kontracepcija, dugoročna sigurnost i kontrola M ciklusa</a:t>
            </a:r>
          </a:p>
          <a:p>
            <a:endParaRPr lang="hr-HR" sz="2000" dirty="0" smtClean="0"/>
          </a:p>
          <a:p>
            <a:r>
              <a:rPr lang="hr-HR" sz="2000" dirty="0" smtClean="0"/>
              <a:t>Kliničar treba razmotriti HOK jer smanjuje dispareuniju, dismenoreju, kroničnu zdjeličnu bol i ne-menstrualnu bol				  </a:t>
            </a:r>
            <a:r>
              <a:rPr lang="hr-HR" sz="2800" b="1" dirty="0" smtClean="0">
                <a:solidFill>
                  <a:srgbClr val="C00000"/>
                </a:solidFill>
              </a:rPr>
              <a:t>B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000" dirty="0" smtClean="0"/>
              <a:t>Iako ograničenih spoznaja o dozi ili trajanju liječenja, preporučaju se GnRHag. I uz njih HNL za suzbijanje gubitka koštane mase, hipoestrogenih stanja	 						 		  </a:t>
            </a:r>
            <a:r>
              <a:rPr lang="hr-HR" sz="2800" b="1" dirty="0" smtClean="0">
                <a:solidFill>
                  <a:srgbClr val="C00000"/>
                </a:solidFill>
              </a:rPr>
              <a:t>A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000" dirty="0" smtClean="0"/>
              <a:t>Pažljivo razmotriti indikaciju za </a:t>
            </a:r>
            <a:r>
              <a:rPr lang="hr-HR" sz="2000" dirty="0" err="1" smtClean="0"/>
              <a:t>GnRH</a:t>
            </a:r>
            <a:r>
              <a:rPr lang="hr-HR" sz="2000" dirty="0" smtClean="0"/>
              <a:t> ag. kod adolescentica i mladih žena, jer koštana gustoća nije dosegla maksimum				</a:t>
            </a:r>
            <a:r>
              <a:rPr lang="hr-HR" sz="2800" b="1" dirty="0" smtClean="0">
                <a:solidFill>
                  <a:srgbClr val="C00000"/>
                </a:solidFill>
              </a:rPr>
              <a:t>GPP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000" dirty="0" smtClean="0"/>
              <a:t>Kod boli zbog rektovaginalne endometrioze, koja ne reagira na medik./kir. liječenje, razmotriti inhibitore aromataze u kombinaciji s HOK ili gestagenima ili GnRH						  	   </a:t>
            </a:r>
            <a:r>
              <a:rPr lang="hr-HR" sz="2800" b="1" dirty="0" smtClean="0">
                <a:solidFill>
                  <a:srgbClr val="C00000"/>
                </a:solidFill>
              </a:rPr>
              <a:t>B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hr-HR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Šibenik, svibanj 2014.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1292</TotalTime>
  <Words>989</Words>
  <Application>Microsoft Office PowerPoint</Application>
  <PresentationFormat>On-screen Show (4:3)</PresentationFormat>
  <Paragraphs>211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Tomislav Čanić MEF &amp; KBC Zagreb</vt:lpstr>
      <vt:lpstr>Terminologija, područje interesa, točke predavanja</vt:lpstr>
      <vt:lpstr>Slide 3</vt:lpstr>
      <vt:lpstr>Dijagnoza</vt:lpstr>
      <vt:lpstr>Koje pretrage/nalazi su prediktivni za postojanje i lokalizaciju zdjelične endometrioze?</vt:lpstr>
      <vt:lpstr>Može li dg biti postavljena specifičnim tehnologijama?</vt:lpstr>
      <vt:lpstr>Slide 7</vt:lpstr>
      <vt:lpstr>Liječenje boli (analgetici, HOK, gestageni, aGnRH, inhib.aromataze)...</vt:lpstr>
      <vt:lpstr>Hormonski kontraceptivi</vt:lpstr>
      <vt:lpstr>NSAID</vt:lpstr>
      <vt:lpstr>Kirurgija</vt:lpstr>
      <vt:lpstr>Kirurgija DIE</vt:lpstr>
      <vt:lpstr>Kirurško – presijecanje živaca, priraslice</vt:lpstr>
      <vt:lpstr>Da li je pre- post-operacijska hormonska terapija protiv boli učinkovita?</vt:lpstr>
      <vt:lpstr>Sekundarna prevencija (&gt; 6mj nakon op.)</vt:lpstr>
      <vt:lpstr>Komplementarna i alternativna medicina u prevenciji boli uz endometriozu</vt:lpstr>
      <vt:lpstr>Endometrioza i neplodnost</vt:lpstr>
      <vt:lpstr>Kod srednje endometrioze postoperacijski trudnoće 57-69%,  kod teške 52-68%.  Puno slabiji rezultati ekspektativnog postupka, 33% : 0% teške     (Olive, 1985. Nezhat, 1989. Vercellini, 2006.)</vt:lpstr>
      <vt:lpstr>MPO i endometrioza</vt:lpstr>
      <vt:lpstr>Da li je potrebna kirurgija prije MPO da bi se povećale PR ?</vt:lpstr>
      <vt:lpstr>Kirurgija DIE prije MPO ?</vt:lpstr>
      <vt:lpstr>Menopauza, asimptomatska endometrioza, primarna prevencija endometrioze</vt:lpstr>
      <vt:lpstr>Endometrioza i karcinom</vt:lpstr>
      <vt:lpstr>Zaključno</vt:lpstr>
      <vt:lpstr>Buduća istraživanja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Tomislav Čanić</dc:title>
  <dc:creator>Korisnik</dc:creator>
  <cp:lastModifiedBy>TamTam</cp:lastModifiedBy>
  <cp:revision>12</cp:revision>
  <dcterms:created xsi:type="dcterms:W3CDTF">2014-05-13T18:01:22Z</dcterms:created>
  <dcterms:modified xsi:type="dcterms:W3CDTF">2014-05-16T05:43:40Z</dcterms:modified>
</cp:coreProperties>
</file>