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4" r:id="rId4"/>
    <p:sldId id="265" r:id="rId5"/>
    <p:sldId id="274" r:id="rId6"/>
    <p:sldId id="275" r:id="rId7"/>
    <p:sldId id="263" r:id="rId8"/>
    <p:sldId id="261" r:id="rId9"/>
    <p:sldId id="276" r:id="rId10"/>
    <p:sldId id="266" r:id="rId11"/>
    <p:sldId id="277" r:id="rId12"/>
    <p:sldId id="293" r:id="rId13"/>
    <p:sldId id="287" r:id="rId14"/>
    <p:sldId id="262" r:id="rId15"/>
    <p:sldId id="283" r:id="rId16"/>
    <p:sldId id="285" r:id="rId17"/>
    <p:sldId id="278" r:id="rId18"/>
    <p:sldId id="279" r:id="rId19"/>
    <p:sldId id="280" r:id="rId20"/>
    <p:sldId id="281" r:id="rId21"/>
    <p:sldId id="291" r:id="rId22"/>
    <p:sldId id="258" r:id="rId23"/>
    <p:sldId id="288" r:id="rId24"/>
    <p:sldId id="259" r:id="rId25"/>
    <p:sldId id="289" r:id="rId26"/>
    <p:sldId id="271" r:id="rId27"/>
    <p:sldId id="290" r:id="rId28"/>
    <p:sldId id="29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95C7-7EFE-4AC9-895B-1CD7B288DE5C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07A61-19E0-4224-B929-1DF9321318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95C7-7EFE-4AC9-895B-1CD7B288DE5C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07A61-19E0-4224-B929-1DF93213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95C7-7EFE-4AC9-895B-1CD7B288DE5C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07A61-19E0-4224-B929-1DF93213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95C7-7EFE-4AC9-895B-1CD7B288DE5C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07A61-19E0-4224-B929-1DF93213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95C7-7EFE-4AC9-895B-1CD7B288DE5C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3107A61-19E0-4224-B929-1DF93213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95C7-7EFE-4AC9-895B-1CD7B288DE5C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07A61-19E0-4224-B929-1DF93213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95C7-7EFE-4AC9-895B-1CD7B288DE5C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07A61-19E0-4224-B929-1DF93213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95C7-7EFE-4AC9-895B-1CD7B288DE5C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07A61-19E0-4224-B929-1DF93213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95C7-7EFE-4AC9-895B-1CD7B288DE5C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07A61-19E0-4224-B929-1DF93213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95C7-7EFE-4AC9-895B-1CD7B288DE5C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07A61-19E0-4224-B929-1DF93213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95C7-7EFE-4AC9-895B-1CD7B288DE5C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07A61-19E0-4224-B929-1DF93213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A4195C7-7EFE-4AC9-895B-1CD7B288DE5C}" type="datetimeFigureOut">
              <a:rPr lang="en-US" smtClean="0"/>
              <a:pPr/>
              <a:t>5/16/2014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107A61-19E0-4224-B929-1DF932131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Steroidni hormoni I IVF SU RIZIČNI ČIMBENICI ZA VTE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1752600"/>
          </a:xfrm>
        </p:spPr>
        <p:txBody>
          <a:bodyPr/>
          <a:lstStyle/>
          <a:p>
            <a:r>
              <a:rPr lang="hr-HR" dirty="0" smtClean="0"/>
              <a:t>Marko Kisić</a:t>
            </a:r>
          </a:p>
          <a:p>
            <a:r>
              <a:rPr lang="hr-HR" dirty="0" smtClean="0"/>
              <a:t>Marko Jakov Šarić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3924300" y="2276475"/>
            <a:ext cx="3024188" cy="0"/>
          </a:xfrm>
          <a:prstGeom prst="line">
            <a:avLst/>
          </a:prstGeom>
          <a:noFill/>
          <a:ln w="1492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r-HR" sz="2400" b="1" dirty="0">
              <a:solidFill>
                <a:schemeClr val="bg1"/>
              </a:solidFill>
            </a:endParaRP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hr-HR" sz="2400" b="1" dirty="0" smtClean="0">
                <a:solidFill>
                  <a:schemeClr val="bg1"/>
                </a:solidFill>
              </a:rPr>
              <a:t>       Jesu </a:t>
            </a:r>
            <a:r>
              <a:rPr lang="hr-HR" sz="2400" b="1" dirty="0">
                <a:solidFill>
                  <a:schemeClr val="bg1"/>
                </a:solidFill>
              </a:rPr>
              <a:t>li pilule III/IV generacije rizičnije od II generacije?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9750" y="1052513"/>
            <a:ext cx="1223963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DRSP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835150" y="1052513"/>
            <a:ext cx="1223963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000" b="1">
                <a:solidFill>
                  <a:schemeClr val="bg1"/>
                </a:solidFill>
              </a:rPr>
              <a:t>DESOG.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132138" y="1052513"/>
            <a:ext cx="1223962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000" b="1">
                <a:solidFill>
                  <a:schemeClr val="bg1"/>
                </a:solidFill>
              </a:rPr>
              <a:t>GESTOD.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427538" y="1052513"/>
            <a:ext cx="1223962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000" b="1">
                <a:solidFill>
                  <a:schemeClr val="bg1"/>
                </a:solidFill>
              </a:rPr>
              <a:t>CYPROT.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011863" y="1052513"/>
            <a:ext cx="1223962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800" b="1">
                <a:solidFill>
                  <a:schemeClr val="bg1"/>
                </a:solidFill>
              </a:rPr>
              <a:t>LNG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7307263" y="1052513"/>
            <a:ext cx="1223962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800" b="1">
                <a:solidFill>
                  <a:schemeClr val="bg1"/>
                </a:solidFill>
              </a:rPr>
              <a:t>NGSM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651500" y="908050"/>
            <a:ext cx="2873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3600" b="1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V="1">
            <a:off x="611188" y="5300663"/>
            <a:ext cx="0" cy="6492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539750" y="5300663"/>
            <a:ext cx="1444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 flipV="1">
            <a:off x="611188" y="4652963"/>
            <a:ext cx="0" cy="6492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539750" y="4652963"/>
            <a:ext cx="1444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 flipV="1">
            <a:off x="611188" y="4005263"/>
            <a:ext cx="0" cy="6492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539750" y="4005263"/>
            <a:ext cx="1444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flipV="1">
            <a:off x="611188" y="3357563"/>
            <a:ext cx="0" cy="6492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539750" y="3357563"/>
            <a:ext cx="1444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flipV="1">
            <a:off x="611188" y="2708275"/>
            <a:ext cx="0" cy="6492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539750" y="2708275"/>
            <a:ext cx="1444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 flipV="1">
            <a:off x="611188" y="2060575"/>
            <a:ext cx="0" cy="6492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539750" y="2060575"/>
            <a:ext cx="1444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611188" y="5949950"/>
            <a:ext cx="82089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179388" y="5157788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79388" y="450850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179388" y="386080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179388" y="321310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0" y="25654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0" y="1916113"/>
            <a:ext cx="53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0" y="1628775"/>
            <a:ext cx="2449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chemeClr val="bg1"/>
                </a:solidFill>
              </a:rPr>
              <a:t>AR žena/10.000 ž/g</a:t>
            </a:r>
            <a:r>
              <a:rPr lang="hr-HR">
                <a:solidFill>
                  <a:srgbClr val="FFFF66"/>
                </a:solidFill>
              </a:rPr>
              <a:t>.</a:t>
            </a: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827088" y="4652963"/>
            <a:ext cx="865187" cy="1296987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>
                <a:solidFill>
                  <a:schemeClr val="bg1"/>
                </a:solidFill>
              </a:rPr>
              <a:t>VTE</a:t>
            </a: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1906588" y="5589588"/>
            <a:ext cx="865187" cy="360362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>
                <a:solidFill>
                  <a:schemeClr val="bg1"/>
                </a:solidFill>
              </a:rPr>
              <a:t>PE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827088" y="6021388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>
                <a:solidFill>
                  <a:schemeClr val="bg1"/>
                </a:solidFill>
              </a:rPr>
              <a:t>BEZ PILULA</a:t>
            </a: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3490913" y="4005263"/>
            <a:ext cx="865187" cy="1944687"/>
          </a:xfrm>
          <a:prstGeom prst="rect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>
                <a:solidFill>
                  <a:schemeClr val="bg1"/>
                </a:solidFill>
              </a:rPr>
              <a:t>LNG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4498975" y="3357563"/>
            <a:ext cx="865188" cy="2592387"/>
          </a:xfrm>
          <a:prstGeom prst="rect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>
                <a:solidFill>
                  <a:schemeClr val="bg1"/>
                </a:solidFill>
              </a:rPr>
              <a:t>YAZ</a:t>
            </a: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5507038" y="4005263"/>
            <a:ext cx="865187" cy="1944687"/>
          </a:xfrm>
          <a:prstGeom prst="rect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1600" b="1">
                <a:solidFill>
                  <a:schemeClr val="bg1"/>
                </a:solidFill>
              </a:rPr>
              <a:t>YASMIN</a:t>
            </a: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6515100" y="3644900"/>
            <a:ext cx="865188" cy="2305050"/>
          </a:xfrm>
          <a:prstGeom prst="rect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1600" b="1">
                <a:solidFill>
                  <a:schemeClr val="bg1"/>
                </a:solidFill>
              </a:rPr>
              <a:t>LOGEST</a:t>
            </a: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7524750" y="3500438"/>
            <a:ext cx="865188" cy="2449512"/>
          </a:xfrm>
          <a:prstGeom prst="rect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>
                <a:solidFill>
                  <a:schemeClr val="bg1"/>
                </a:solidFill>
              </a:rPr>
              <a:t>DIANE</a:t>
            </a:r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V="1">
            <a:off x="3059113" y="1916113"/>
            <a:ext cx="0" cy="4033837"/>
          </a:xfrm>
          <a:prstGeom prst="line">
            <a:avLst/>
          </a:prstGeom>
          <a:noFill/>
          <a:ln w="28575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8" name="Oval 40"/>
          <p:cNvSpPr>
            <a:spLocks noChangeArrowheads="1"/>
          </p:cNvSpPr>
          <p:nvPr/>
        </p:nvSpPr>
        <p:spPr bwMode="auto">
          <a:xfrm>
            <a:off x="5435600" y="1989138"/>
            <a:ext cx="108108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hr-HR" sz="1400" b="1"/>
          </a:p>
          <a:p>
            <a:pPr algn="ctr"/>
            <a:r>
              <a:rPr lang="hr-HR" sz="1400" b="1"/>
              <a:t>1-2/10.000</a:t>
            </a:r>
          </a:p>
        </p:txBody>
      </p:sp>
      <p:sp>
        <p:nvSpPr>
          <p:cNvPr id="2089" name="Oval 41"/>
          <p:cNvSpPr>
            <a:spLocks noChangeArrowheads="1"/>
          </p:cNvSpPr>
          <p:nvPr/>
        </p:nvSpPr>
        <p:spPr bwMode="auto">
          <a:xfrm>
            <a:off x="5867400" y="2060575"/>
            <a:ext cx="217488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>
                <a:solidFill>
                  <a:schemeClr val="accent1"/>
                </a:solidFill>
              </a:rPr>
              <a:t>+</a:t>
            </a:r>
          </a:p>
        </p:txBody>
      </p:sp>
      <p:sp>
        <p:nvSpPr>
          <p:cNvPr id="2090" name="AutoShape 42"/>
          <p:cNvSpPr>
            <a:spLocks noChangeArrowheads="1"/>
          </p:cNvSpPr>
          <p:nvPr/>
        </p:nvSpPr>
        <p:spPr bwMode="auto">
          <a:xfrm>
            <a:off x="3851275" y="2205038"/>
            <a:ext cx="215900" cy="503237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>
            <a:off x="6877050" y="2276475"/>
            <a:ext cx="1079500" cy="115252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>
            <a:off x="6372225" y="2565400"/>
            <a:ext cx="576263" cy="1008063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3" name="Line 45"/>
          <p:cNvSpPr>
            <a:spLocks noChangeShapeType="1"/>
          </p:cNvSpPr>
          <p:nvPr/>
        </p:nvSpPr>
        <p:spPr bwMode="auto">
          <a:xfrm>
            <a:off x="5940425" y="2708275"/>
            <a:ext cx="0" cy="122555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 flipH="1">
            <a:off x="4932363" y="2565400"/>
            <a:ext cx="647700" cy="792163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4500563" y="5229225"/>
            <a:ext cx="1871662" cy="215900"/>
          </a:xfrm>
          <a:prstGeom prst="rect">
            <a:avLst/>
          </a:prstGeom>
          <a:solidFill>
            <a:srgbClr val="808080">
              <a:alpha val="7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>
                <a:solidFill>
                  <a:schemeClr val="bg1"/>
                </a:solidFill>
              </a:rPr>
              <a:t>5x manje ATE</a:t>
            </a:r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4354513" y="6021388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>
                <a:solidFill>
                  <a:schemeClr val="bg1"/>
                </a:solidFill>
              </a:rPr>
              <a:t>UZ PILULE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6516688" y="6613525"/>
            <a:ext cx="2447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000" b="1">
                <a:solidFill>
                  <a:schemeClr val="bg1"/>
                </a:solidFill>
              </a:rPr>
              <a:t>Uz dopuštenje prof. Šimunića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STEROIDNI HORMONI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Nova kombinirana OHK s estradiol valeratom ili estradiolom umjesto etinilestradiola - potencijalno niži rizik za VTE od druge generacije OHK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OHK koja sadrži i nisku dozu estrogena ostaje prokoagulantna – nema dokaza da snižavanje doze estrogena ispod 20-30 mcg dodatno snižava rizik od VTE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Gestageni generalno tek neznatno utječu na promjene  hemostatskih faktora- protrombotski učinak posljedica estrogena</a:t>
            </a:r>
          </a:p>
          <a:p>
            <a:pPr>
              <a:buFont typeface="Arial" pitchFamily="34" charset="0"/>
              <a:buChar char="•"/>
            </a:pPr>
            <a:endParaRPr lang="hr-H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206978" y="6596390"/>
            <a:ext cx="29370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100" dirty="0" smtClean="0"/>
              <a:t>Tchaikovski, Rosing, 2010., Lidegaard, 2012.</a:t>
            </a:r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STEROIDNI HORMONI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“Totalna estrogeničnost”  preko SHBG služi kao mjera protrombotičkog efekta kombinirane HK- raste sa povećanjem doze estrogena, ali pada sa povećanom antiestrogenskom aktivnošću gestagenskog dijela pilule </a:t>
            </a:r>
            <a:r>
              <a:rPr lang="hr-HR" dirty="0" smtClean="0"/>
              <a:t>(III</a:t>
            </a:r>
            <a:r>
              <a:rPr lang="hr-HR" dirty="0" smtClean="0"/>
              <a:t> </a:t>
            </a:r>
            <a:r>
              <a:rPr lang="hr-HR" dirty="0" smtClean="0"/>
              <a:t>i </a:t>
            </a:r>
            <a:r>
              <a:rPr lang="hr-HR" dirty="0" smtClean="0"/>
              <a:t>IV</a:t>
            </a:r>
            <a:r>
              <a:rPr lang="hr-HR" dirty="0" smtClean="0"/>
              <a:t> </a:t>
            </a:r>
            <a:r>
              <a:rPr lang="hr-HR" dirty="0" smtClean="0"/>
              <a:t>generacija gestagena – slabija antiestrogenska aktivnost)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Moguće objašnjenje opaženih razlika u riziku za VTE između kombiniranih OHK sa različitim gestagenima , a jednakim dozama etinilestradiola -u utjecaju gestagena na totalnu estrogeničnost OHK ( mjerenu porastom SHBG kao surogat markera estrogeničnosti)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06978" y="6596390"/>
            <a:ext cx="29370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100" dirty="0" smtClean="0"/>
              <a:t>Tchaikovski, Rosing, 2010., Lidegaard, 2012.</a:t>
            </a:r>
            <a:endParaRPr 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-36513" y="-92075"/>
            <a:ext cx="9144001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>
                <a:solidFill>
                  <a:schemeClr val="bg1"/>
                </a:solidFill>
              </a:rPr>
              <a:t>Hormonska kontracepcija – pilule: 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hr-HR" sz="2400" b="1">
                <a:solidFill>
                  <a:schemeClr val="bg1"/>
                </a:solidFill>
              </a:rPr>
              <a:t>RIZIK ZA VENSKE TROMBOZE</a:t>
            </a:r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900113" y="6165850"/>
            <a:ext cx="75596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V="1">
            <a:off x="900113" y="5373688"/>
            <a:ext cx="0" cy="7921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827088" y="5373688"/>
            <a:ext cx="1444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V="1">
            <a:off x="900113" y="4581525"/>
            <a:ext cx="0" cy="7921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827088" y="4581525"/>
            <a:ext cx="1444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V="1">
            <a:off x="900113" y="3789363"/>
            <a:ext cx="0" cy="7921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 flipV="1">
            <a:off x="900113" y="2997200"/>
            <a:ext cx="0" cy="7921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27088" y="2997200"/>
            <a:ext cx="1444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V="1">
            <a:off x="900113" y="2205038"/>
            <a:ext cx="0" cy="7921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827088" y="1628775"/>
            <a:ext cx="1444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 flipV="1">
            <a:off x="900113" y="1412875"/>
            <a:ext cx="0" cy="7921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23850" y="515778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23850" y="443706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323850" y="285273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323850" y="14843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flipV="1">
            <a:off x="827088" y="2060575"/>
            <a:ext cx="144462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flipV="1">
            <a:off x="827088" y="2132013"/>
            <a:ext cx="144462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1116013" y="5300663"/>
            <a:ext cx="1152525" cy="865187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1116013" y="6165850"/>
            <a:ext cx="10795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 dirty="0" smtClean="0">
                <a:solidFill>
                  <a:schemeClr val="bg1"/>
                </a:solidFill>
              </a:rPr>
              <a:t>mlađe</a:t>
            </a:r>
            <a:endParaRPr lang="hr-HR" b="1" dirty="0">
              <a:solidFill>
                <a:schemeClr val="bg1"/>
              </a:solidFill>
            </a:endParaRP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hr-HR" b="1" dirty="0">
                <a:solidFill>
                  <a:schemeClr val="bg1"/>
                </a:solidFill>
              </a:rPr>
              <a:t>žene</a:t>
            </a:r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2698750" y="1268413"/>
            <a:ext cx="1152525" cy="4897437"/>
          </a:xfrm>
          <a:prstGeom prst="cube">
            <a:avLst>
              <a:gd name="adj" fmla="val 25000"/>
            </a:avLst>
          </a:prstGeom>
          <a:solidFill>
            <a:srgbClr val="3366FF">
              <a:alpha val="73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699792" y="6021288"/>
            <a:ext cx="1224508" cy="56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hr-HR" b="1" dirty="0">
              <a:solidFill>
                <a:schemeClr val="bg1"/>
              </a:solidFill>
            </a:endParaRP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hr-HR" b="1" dirty="0" smtClean="0">
                <a:solidFill>
                  <a:schemeClr val="bg1"/>
                </a:solidFill>
              </a:rPr>
              <a:t>trudnoće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4572000" y="4365625"/>
            <a:ext cx="1152525" cy="1800225"/>
          </a:xfrm>
          <a:prstGeom prst="cube">
            <a:avLst>
              <a:gd name="adj" fmla="val 25000"/>
            </a:avLst>
          </a:prstGeom>
          <a:solidFill>
            <a:srgbClr val="3366FF">
              <a:alpha val="77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5867400" y="6237288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pilule</a:t>
            </a:r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7235825" y="2276475"/>
            <a:ext cx="1152525" cy="3889375"/>
          </a:xfrm>
          <a:prstGeom prst="cube">
            <a:avLst>
              <a:gd name="adj" fmla="val 25000"/>
            </a:avLst>
          </a:prstGeom>
          <a:solidFill>
            <a:srgbClr val="3366FF">
              <a:alpha val="60001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flipV="1">
            <a:off x="4284663" y="1196975"/>
            <a:ext cx="0" cy="4968875"/>
          </a:xfrm>
          <a:prstGeom prst="line">
            <a:avLst/>
          </a:prstGeom>
          <a:noFill/>
          <a:ln w="28575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7164388" y="3213100"/>
            <a:ext cx="10795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 dirty="0" smtClean="0">
                <a:solidFill>
                  <a:schemeClr val="bg1"/>
                </a:solidFill>
              </a:rPr>
              <a:t>Žene s rizicima:</a:t>
            </a:r>
          </a:p>
          <a:p>
            <a:pPr algn="ctr">
              <a:spcBef>
                <a:spcPct val="50000"/>
              </a:spcBef>
            </a:pPr>
            <a:r>
              <a:rPr lang="hr-HR" sz="1400" b="1" dirty="0" smtClean="0">
                <a:solidFill>
                  <a:schemeClr val="bg1"/>
                </a:solidFill>
              </a:rPr>
              <a:t>-debljina</a:t>
            </a:r>
          </a:p>
          <a:p>
            <a:pPr algn="ctr">
              <a:spcBef>
                <a:spcPct val="50000"/>
              </a:spcBef>
            </a:pPr>
            <a:r>
              <a:rPr lang="hr-HR" sz="1400" b="1" dirty="0" smtClean="0">
                <a:solidFill>
                  <a:schemeClr val="bg1"/>
                </a:solidFill>
              </a:rPr>
              <a:t>-&gt;40 god.</a:t>
            </a:r>
          </a:p>
          <a:p>
            <a:pPr algn="ctr">
              <a:spcBef>
                <a:spcPct val="50000"/>
              </a:spcBef>
            </a:pPr>
            <a:r>
              <a:rPr lang="hr-HR" sz="1400" b="1" dirty="0" smtClean="0">
                <a:solidFill>
                  <a:schemeClr val="bg1"/>
                </a:solidFill>
              </a:rPr>
              <a:t>-genske mutacije</a:t>
            </a:r>
          </a:p>
          <a:p>
            <a:pPr algn="ctr">
              <a:spcBef>
                <a:spcPct val="50000"/>
              </a:spcBef>
            </a:pPr>
            <a:r>
              <a:rPr lang="hr-HR" sz="1400" b="1" dirty="0" smtClean="0">
                <a:solidFill>
                  <a:schemeClr val="bg1"/>
                </a:solidFill>
              </a:rPr>
              <a:t>-više rizika</a:t>
            </a:r>
            <a:endParaRPr lang="hr-HR" sz="1400" b="1" dirty="0">
              <a:solidFill>
                <a:schemeClr val="bg1"/>
              </a:solidFill>
            </a:endParaRPr>
          </a:p>
        </p:txBody>
      </p:sp>
      <p:sp>
        <p:nvSpPr>
          <p:cNvPr id="2078" name="Oval 30"/>
          <p:cNvSpPr>
            <a:spLocks noChangeArrowheads="1"/>
          </p:cNvSpPr>
          <p:nvPr/>
        </p:nvSpPr>
        <p:spPr bwMode="auto">
          <a:xfrm>
            <a:off x="7380288" y="2276475"/>
            <a:ext cx="865187" cy="288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2079" name="Oval 31"/>
          <p:cNvSpPr>
            <a:spLocks noChangeArrowheads="1"/>
          </p:cNvSpPr>
          <p:nvPr/>
        </p:nvSpPr>
        <p:spPr bwMode="auto">
          <a:xfrm>
            <a:off x="4716463" y="4365625"/>
            <a:ext cx="865187" cy="288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080" name="Oval 32"/>
          <p:cNvSpPr>
            <a:spLocks noChangeArrowheads="1"/>
          </p:cNvSpPr>
          <p:nvPr/>
        </p:nvSpPr>
        <p:spPr bwMode="auto">
          <a:xfrm>
            <a:off x="2843213" y="1268413"/>
            <a:ext cx="865187" cy="288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081" name="Oval 33"/>
          <p:cNvSpPr>
            <a:spLocks noChangeArrowheads="1"/>
          </p:cNvSpPr>
          <p:nvPr/>
        </p:nvSpPr>
        <p:spPr bwMode="auto">
          <a:xfrm>
            <a:off x="1187450" y="5300663"/>
            <a:ext cx="865188" cy="288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1258888" y="620713"/>
            <a:ext cx="2881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800" b="1">
                <a:solidFill>
                  <a:schemeClr val="bg1"/>
                </a:solidFill>
              </a:rPr>
              <a:t>BEZ PILULA</a:t>
            </a: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4643438" y="620713"/>
            <a:ext cx="2881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800" b="1">
                <a:solidFill>
                  <a:schemeClr val="bg1"/>
                </a:solidFill>
              </a:rPr>
              <a:t>UZ PILULE</a:t>
            </a:r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5435600" y="188913"/>
            <a:ext cx="370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Apsolutni rizik na 10.000 žena/g.</a:t>
            </a:r>
          </a:p>
        </p:txBody>
      </p:sp>
      <p:sp>
        <p:nvSpPr>
          <p:cNvPr id="2085" name="Line 37"/>
          <p:cNvSpPr>
            <a:spLocks noChangeShapeType="1"/>
          </p:cNvSpPr>
          <p:nvPr/>
        </p:nvSpPr>
        <p:spPr bwMode="auto">
          <a:xfrm>
            <a:off x="1187450" y="1196975"/>
            <a:ext cx="6696075" cy="0"/>
          </a:xfrm>
          <a:prstGeom prst="line">
            <a:avLst/>
          </a:prstGeom>
          <a:noFill/>
          <a:ln w="28575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107950" y="836613"/>
            <a:ext cx="10080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hr-HR" sz="1400">
                <a:solidFill>
                  <a:schemeClr val="bg1"/>
                </a:solidFill>
              </a:rPr>
              <a:t>broj na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hr-HR" sz="1400">
                <a:solidFill>
                  <a:schemeClr val="bg1"/>
                </a:solidFill>
              </a:rPr>
              <a:t>10.000 ž.</a:t>
            </a:r>
          </a:p>
        </p:txBody>
      </p:sp>
      <p:sp>
        <p:nvSpPr>
          <p:cNvPr id="2087" name="AutoShape 39"/>
          <p:cNvSpPr>
            <a:spLocks noChangeArrowheads="1"/>
          </p:cNvSpPr>
          <p:nvPr/>
        </p:nvSpPr>
        <p:spPr bwMode="auto">
          <a:xfrm>
            <a:off x="5940425" y="3933825"/>
            <a:ext cx="1152525" cy="2232025"/>
          </a:xfrm>
          <a:prstGeom prst="cube">
            <a:avLst>
              <a:gd name="adj" fmla="val 25000"/>
            </a:avLst>
          </a:prstGeom>
          <a:solidFill>
            <a:srgbClr val="3366FF">
              <a:alpha val="77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4499992" y="4869160"/>
            <a:ext cx="1079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 dirty="0" smtClean="0">
                <a:solidFill>
                  <a:schemeClr val="bg1"/>
                </a:solidFill>
              </a:rPr>
              <a:t>2.</a:t>
            </a:r>
          </a:p>
          <a:p>
            <a:pPr algn="ctr">
              <a:spcBef>
                <a:spcPct val="50000"/>
              </a:spcBef>
            </a:pPr>
            <a:r>
              <a:rPr lang="hr-HR" sz="1400" b="1" dirty="0" smtClean="0">
                <a:solidFill>
                  <a:schemeClr val="bg1"/>
                </a:solidFill>
              </a:rPr>
              <a:t>generacija</a:t>
            </a:r>
          </a:p>
          <a:p>
            <a:pPr algn="ctr">
              <a:spcBef>
                <a:spcPct val="50000"/>
              </a:spcBef>
            </a:pPr>
            <a:r>
              <a:rPr lang="hr-HR" sz="1400" b="1" dirty="0" smtClean="0">
                <a:solidFill>
                  <a:schemeClr val="bg1"/>
                </a:solidFill>
              </a:rPr>
              <a:t>LNG</a:t>
            </a:r>
            <a:endParaRPr lang="hr-HR" sz="1400" b="1" dirty="0">
              <a:solidFill>
                <a:schemeClr val="bg1"/>
              </a:solidFill>
            </a:endParaRP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5867400" y="4365625"/>
            <a:ext cx="10795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 dirty="0">
                <a:solidFill>
                  <a:schemeClr val="bg1"/>
                </a:solidFill>
              </a:rPr>
              <a:t>3. i 4. </a:t>
            </a:r>
          </a:p>
          <a:p>
            <a:pPr algn="ctr">
              <a:spcBef>
                <a:spcPct val="50000"/>
              </a:spcBef>
            </a:pPr>
            <a:r>
              <a:rPr lang="hr-HR" sz="1400" b="1" dirty="0">
                <a:solidFill>
                  <a:schemeClr val="bg1"/>
                </a:solidFill>
              </a:rPr>
              <a:t>generacija</a:t>
            </a:r>
          </a:p>
          <a:p>
            <a:pPr algn="ctr">
              <a:spcBef>
                <a:spcPct val="50000"/>
              </a:spcBef>
            </a:pPr>
            <a:r>
              <a:rPr lang="hr-HR" sz="1400" b="1" dirty="0">
                <a:solidFill>
                  <a:schemeClr val="bg1"/>
                </a:solidFill>
              </a:rPr>
              <a:t>Yasmin</a:t>
            </a:r>
          </a:p>
          <a:p>
            <a:pPr algn="ctr">
              <a:spcBef>
                <a:spcPct val="50000"/>
              </a:spcBef>
            </a:pPr>
            <a:r>
              <a:rPr lang="hr-HR" sz="1400" b="1" dirty="0">
                <a:solidFill>
                  <a:schemeClr val="bg1"/>
                </a:solidFill>
              </a:rPr>
              <a:t>Yaz</a:t>
            </a:r>
          </a:p>
          <a:p>
            <a:pPr algn="ctr">
              <a:spcBef>
                <a:spcPct val="50000"/>
              </a:spcBef>
            </a:pPr>
            <a:r>
              <a:rPr lang="hr-HR" sz="1400" b="1" dirty="0">
                <a:solidFill>
                  <a:schemeClr val="bg1"/>
                </a:solidFill>
              </a:rPr>
              <a:t>Diane</a:t>
            </a:r>
          </a:p>
        </p:txBody>
      </p:sp>
      <p:sp>
        <p:nvSpPr>
          <p:cNvPr id="2090" name="Oval 42"/>
          <p:cNvSpPr>
            <a:spLocks noChangeArrowheads="1"/>
          </p:cNvSpPr>
          <p:nvPr/>
        </p:nvSpPr>
        <p:spPr bwMode="auto">
          <a:xfrm>
            <a:off x="6084888" y="3933825"/>
            <a:ext cx="865187" cy="288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6516688" y="6613525"/>
            <a:ext cx="2447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000" b="1">
                <a:solidFill>
                  <a:schemeClr val="bg1"/>
                </a:solidFill>
              </a:rPr>
              <a:t>Uz dopuštenje prof. Šimunića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-36513" y="-92075"/>
            <a:ext cx="9144001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3600" b="1">
                <a:solidFill>
                  <a:schemeClr val="bg1"/>
                </a:solidFill>
              </a:rPr>
              <a:t>Rizični čimbenici za venske tromboze</a:t>
            </a:r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395288" y="981075"/>
            <a:ext cx="0" cy="48958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395288" y="5876925"/>
            <a:ext cx="19446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2339975" y="5805488"/>
            <a:ext cx="0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2339975" y="5876925"/>
            <a:ext cx="194468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4284663" y="5805488"/>
            <a:ext cx="0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283075" y="5876925"/>
            <a:ext cx="439261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227763" y="5805488"/>
            <a:ext cx="0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051050" y="594995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995738" y="594995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40425" y="594995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6227763" y="5805488"/>
            <a:ext cx="0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8170863" y="5805488"/>
            <a:ext cx="0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7883525" y="5949950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 flipH="1">
            <a:off x="7164388" y="5805488"/>
            <a:ext cx="71437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flipH="1">
            <a:off x="7235825" y="5805488"/>
            <a:ext cx="71438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8459788" y="5373688"/>
            <a:ext cx="6842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RR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95288" y="4508500"/>
            <a:ext cx="7777162" cy="865188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</a:rPr>
              <a:t>obiteljska sklonost</a:t>
            </a:r>
          </a:p>
          <a:p>
            <a:pPr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</a:rPr>
              <a:t>genski uzroci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395288" y="3500438"/>
            <a:ext cx="4321175" cy="865187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hr-HR" sz="2400" b="1">
                <a:solidFill>
                  <a:schemeClr val="bg1"/>
                </a:solidFill>
              </a:rPr>
              <a:t>dugotrajna imobilizacija</a:t>
            </a:r>
          </a:p>
          <a:p>
            <a:r>
              <a:rPr lang="hr-HR" sz="2400" b="1">
                <a:solidFill>
                  <a:schemeClr val="bg1"/>
                </a:solidFill>
              </a:rPr>
              <a:t>putovanje / operacije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95288" y="2492375"/>
            <a:ext cx="3816350" cy="865188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</a:rPr>
              <a:t>pušenje duhana</a:t>
            </a:r>
          </a:p>
          <a:p>
            <a:pPr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</a:rPr>
              <a:t>droga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395288" y="1484313"/>
            <a:ext cx="6481762" cy="865187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hr-HR" sz="3600" b="1">
                <a:solidFill>
                  <a:schemeClr val="bg1"/>
                </a:solidFill>
              </a:rPr>
              <a:t>debljina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0" y="692150"/>
            <a:ext cx="259238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odnos rizičnih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čimbenika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2268538" y="692150"/>
            <a:ext cx="1582737" cy="576263"/>
          </a:xfrm>
          <a:prstGeom prst="rect">
            <a:avLst/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3200" b="1">
                <a:solidFill>
                  <a:schemeClr val="bg1"/>
                </a:solidFill>
              </a:rPr>
              <a:t>genski</a:t>
            </a: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4141788" y="692150"/>
            <a:ext cx="1943100" cy="576263"/>
          </a:xfrm>
          <a:prstGeom prst="rect">
            <a:avLst/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3200" b="1">
                <a:solidFill>
                  <a:schemeClr val="bg1"/>
                </a:solidFill>
              </a:rPr>
              <a:t>epigenski</a:t>
            </a:r>
          </a:p>
        </p:txBody>
      </p:sp>
      <p:sp>
        <p:nvSpPr>
          <p:cNvPr id="2074" name="Oval 26"/>
          <p:cNvSpPr>
            <a:spLocks noChangeArrowheads="1"/>
          </p:cNvSpPr>
          <p:nvPr/>
        </p:nvSpPr>
        <p:spPr bwMode="auto">
          <a:xfrm>
            <a:off x="3851275" y="4581525"/>
            <a:ext cx="1081088" cy="719138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3600" b="1">
                <a:solidFill>
                  <a:schemeClr val="bg1"/>
                </a:solidFill>
              </a:rPr>
              <a:t>60%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5076825" y="4567238"/>
            <a:ext cx="33115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hr-HR" sz="2000" b="1">
                <a:solidFill>
                  <a:schemeClr val="bg1"/>
                </a:solidFill>
              </a:rPr>
              <a:t>polimorfizam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hr-HR" sz="2000" b="1">
                <a:solidFill>
                  <a:schemeClr val="bg1"/>
                </a:solidFill>
              </a:rPr>
              <a:t>F V Leiden / protrombin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6516688" y="6613525"/>
            <a:ext cx="2447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1000" b="1">
                <a:solidFill>
                  <a:schemeClr val="bg1"/>
                </a:solidFill>
              </a:rPr>
              <a:t>Uz dopuštenje prof. Šimunića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r-HR" sz="3600" b="1" dirty="0">
                <a:solidFill>
                  <a:schemeClr val="bg1"/>
                </a:solidFill>
              </a:rPr>
              <a:t>Hormonska kontracepcija: dob i BMI povisuju rizik VTE (EURAS St.) - KOK</a:t>
            </a:r>
            <a:endParaRPr lang="hr-HR" sz="32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971550" y="5805488"/>
            <a:ext cx="748823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V="1">
            <a:off x="971550" y="4652963"/>
            <a:ext cx="0" cy="11525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900113" y="4652963"/>
            <a:ext cx="142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 flipV="1">
            <a:off x="971550" y="3500438"/>
            <a:ext cx="0" cy="11525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900113" y="3500438"/>
            <a:ext cx="142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 flipV="1">
            <a:off x="971550" y="2347913"/>
            <a:ext cx="0" cy="11525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900113" y="2347913"/>
            <a:ext cx="142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 flipV="1">
            <a:off x="971550" y="1773238"/>
            <a:ext cx="0" cy="5762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-36513" y="4502150"/>
            <a:ext cx="90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10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-36513" y="3357563"/>
            <a:ext cx="900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20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-36513" y="2205038"/>
            <a:ext cx="900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30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107950" y="1412875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 dirty="0">
                <a:solidFill>
                  <a:schemeClr val="bg1"/>
                </a:solidFill>
              </a:rPr>
              <a:t>VTE/10.000 ž/g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735" name="Rectangle 15" descr="Large confetti"/>
          <p:cNvSpPr>
            <a:spLocks noChangeArrowheads="1"/>
          </p:cNvSpPr>
          <p:nvPr/>
        </p:nvSpPr>
        <p:spPr bwMode="auto">
          <a:xfrm>
            <a:off x="1258888" y="5589588"/>
            <a:ext cx="1081087" cy="2159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1331913" y="5300663"/>
            <a:ext cx="1008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 dirty="0">
                <a:solidFill>
                  <a:schemeClr val="bg1"/>
                </a:solidFill>
              </a:rPr>
              <a:t>1,7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737" name="Rectangle 17" descr="Large confetti"/>
          <p:cNvSpPr>
            <a:spLocks noChangeArrowheads="1"/>
          </p:cNvSpPr>
          <p:nvPr/>
        </p:nvSpPr>
        <p:spPr bwMode="auto">
          <a:xfrm>
            <a:off x="2338388" y="5013325"/>
            <a:ext cx="1081087" cy="79216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2411413" y="4718050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 dirty="0">
                <a:solidFill>
                  <a:schemeClr val="bg1"/>
                </a:solidFill>
              </a:rPr>
              <a:t>7,7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739" name="Rectangle 19" descr="Large confetti"/>
          <p:cNvSpPr>
            <a:spLocks noChangeArrowheads="1"/>
          </p:cNvSpPr>
          <p:nvPr/>
        </p:nvSpPr>
        <p:spPr bwMode="auto">
          <a:xfrm>
            <a:off x="3419475" y="4149725"/>
            <a:ext cx="1081088" cy="165576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492500" y="385445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 dirty="0">
                <a:solidFill>
                  <a:schemeClr val="bg1"/>
                </a:solidFill>
              </a:rPr>
              <a:t>14,9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741" name="Oval 21"/>
          <p:cNvSpPr>
            <a:spLocks noChangeArrowheads="1"/>
          </p:cNvSpPr>
          <p:nvPr/>
        </p:nvSpPr>
        <p:spPr bwMode="auto">
          <a:xfrm>
            <a:off x="3419475" y="4508500"/>
            <a:ext cx="1081088" cy="576263"/>
          </a:xfrm>
          <a:prstGeom prst="ellipse">
            <a:avLst/>
          </a:prstGeom>
          <a:solidFill>
            <a:schemeClr val="tx1"/>
          </a:solidFill>
          <a:ln w="9525">
            <a:solidFill>
              <a:srgbClr val="FFFF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1,5</a:t>
            </a:r>
            <a:r>
              <a:rPr lang="hr-HR" sz="2400" b="1">
                <a:solidFill>
                  <a:schemeClr val="bg1"/>
                </a:solidFill>
                <a:cs typeface="Arial" charset="0"/>
              </a:rPr>
              <a:t>‰</a:t>
            </a:r>
          </a:p>
        </p:txBody>
      </p:sp>
      <p:sp>
        <p:nvSpPr>
          <p:cNvPr id="30742" name="Rectangle 22" descr="Large confetti"/>
          <p:cNvSpPr>
            <a:spLocks noChangeArrowheads="1"/>
          </p:cNvSpPr>
          <p:nvPr/>
        </p:nvSpPr>
        <p:spPr bwMode="auto">
          <a:xfrm>
            <a:off x="4859338" y="3644900"/>
            <a:ext cx="1081087" cy="2166938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4859338" y="3349625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 dirty="0">
                <a:solidFill>
                  <a:schemeClr val="bg1"/>
                </a:solidFill>
              </a:rPr>
              <a:t>19,9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744" name="Rectangle 24" descr="Large confetti"/>
          <p:cNvSpPr>
            <a:spLocks noChangeArrowheads="1"/>
          </p:cNvSpPr>
          <p:nvPr/>
        </p:nvSpPr>
        <p:spPr bwMode="auto">
          <a:xfrm>
            <a:off x="5938838" y="3429000"/>
            <a:ext cx="1081087" cy="2382838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5940425" y="3133725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 dirty="0">
                <a:solidFill>
                  <a:schemeClr val="bg1"/>
                </a:solidFill>
              </a:rPr>
              <a:t>21,1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746" name="Rectangle 26" descr="Large confetti"/>
          <p:cNvSpPr>
            <a:spLocks noChangeArrowheads="1"/>
          </p:cNvSpPr>
          <p:nvPr/>
        </p:nvSpPr>
        <p:spPr bwMode="auto">
          <a:xfrm>
            <a:off x="7019925" y="2852738"/>
            <a:ext cx="1081088" cy="29591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7019925" y="2557463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b="1" dirty="0">
                <a:solidFill>
                  <a:schemeClr val="bg1"/>
                </a:solidFill>
              </a:rPr>
              <a:t>26,5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748" name="Oval 28"/>
          <p:cNvSpPr>
            <a:spLocks noChangeArrowheads="1"/>
          </p:cNvSpPr>
          <p:nvPr/>
        </p:nvSpPr>
        <p:spPr bwMode="auto">
          <a:xfrm>
            <a:off x="7019925" y="3284538"/>
            <a:ext cx="1081088" cy="576262"/>
          </a:xfrm>
          <a:prstGeom prst="ellipse">
            <a:avLst/>
          </a:prstGeom>
          <a:solidFill>
            <a:schemeClr val="tx1"/>
          </a:solidFill>
          <a:ln w="9525">
            <a:solidFill>
              <a:srgbClr val="FFFF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2,6</a:t>
            </a:r>
            <a:r>
              <a:rPr lang="hr-HR" sz="2400" b="1">
                <a:solidFill>
                  <a:schemeClr val="bg1"/>
                </a:solidFill>
                <a:cs typeface="Arial" charset="0"/>
              </a:rPr>
              <a:t>‰</a:t>
            </a:r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1619672" y="1988840"/>
            <a:ext cx="2305050" cy="4318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 dirty="0">
                <a:solidFill>
                  <a:schemeClr val="bg1"/>
                </a:solidFill>
              </a:rPr>
              <a:t>Žene mlađe 25 g.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5219700" y="1989138"/>
            <a:ext cx="2305050" cy="4318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 dirty="0">
                <a:solidFill>
                  <a:schemeClr val="bg1"/>
                </a:solidFill>
              </a:rPr>
              <a:t>Žene &gt; 40 g.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1403350" y="5805488"/>
            <a:ext cx="1081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&lt; 25 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2554288" y="5805488"/>
            <a:ext cx="1081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25-30 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3562350" y="5805488"/>
            <a:ext cx="1081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&gt; 30 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0754" name="Text Box 34"/>
          <p:cNvSpPr txBox="1">
            <a:spLocks noChangeArrowheads="1"/>
          </p:cNvSpPr>
          <p:nvPr/>
        </p:nvSpPr>
        <p:spPr bwMode="auto">
          <a:xfrm>
            <a:off x="5003800" y="5805488"/>
            <a:ext cx="1081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&lt; 25 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6154738" y="5805488"/>
            <a:ext cx="1081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25-30 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0756" name="Text Box 36"/>
          <p:cNvSpPr txBox="1">
            <a:spLocks noChangeArrowheads="1"/>
          </p:cNvSpPr>
          <p:nvPr/>
        </p:nvSpPr>
        <p:spPr bwMode="auto">
          <a:xfrm>
            <a:off x="7162800" y="5805488"/>
            <a:ext cx="1081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chemeClr val="bg1"/>
                </a:solidFill>
              </a:rPr>
              <a:t>&gt; 30 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7596188" y="5424488"/>
            <a:ext cx="2016125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hr-HR" b="1" dirty="0">
                <a:solidFill>
                  <a:schemeClr val="bg1"/>
                </a:solidFill>
              </a:rPr>
              <a:t>BMI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hr-HR" b="1" dirty="0">
                <a:solidFill>
                  <a:schemeClr val="bg1"/>
                </a:solidFill>
              </a:rPr>
              <a:t> kg/m2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5795963" y="6165304"/>
            <a:ext cx="3348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dirty="0" smtClean="0">
                <a:solidFill>
                  <a:schemeClr val="bg1"/>
                </a:solidFill>
              </a:rPr>
              <a:t>Cronin, BMJ, 2009.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60232" y="6534834"/>
            <a:ext cx="2267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>
                <a:solidFill>
                  <a:schemeClr val="bg1"/>
                </a:solidFill>
              </a:rPr>
              <a:t>Uz dopuštenje prof. Šimunića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STEROIDNI HORMONI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Pojava VTE kod mladih žena koje koriste OHK može otkriti nasljednu trombofiliju kao uzrok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Jaki genetski faktori rizika za VTE ( jake trombofilije- deficit proteina C, proteina S , antitrombina III, homozigotni oblik FV Leiden i mutacije protrombina G20210A, antifosfolipidni sindrom) - 5-10 x povećani rizik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Umjereno jaki ( blage trombofilije- heterozigotni oblik F V Leiden i  protrombina 20210A; visoke razine faktora VIII,  fibrinogen, ne-0 krvna grupa ) – 2-5 x povećani rizik 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Viši rizik za VTE prisutan za vrijeme trudnoće i u puerperiju nego kod žena sa blagim oblikom trombofilije za vrijeme korištenja OHK </a:t>
            </a:r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53840" y="6596390"/>
            <a:ext cx="26901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100" dirty="0" smtClean="0"/>
              <a:t>Tchaikovski, 2010.;Blanco-Molina, 2012.</a:t>
            </a:r>
            <a:endParaRPr lang="en-US" sz="11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STEROIDNI HORMONI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Nasljedni faktori rizika - već i umjereno povećanje plazmatske razine protrombina, faktora VIII, IX, XI, fibrinogena ili pad razine antitrombina, proteina C, proteina S pod utjecajem raznih stečenih faktora mogu dovesti do disbalansa i VTE – objašnjenje za višu stopu VTE u prvoj godini korištenja HK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Univerzalni “screening”na trombofiliju prije trudnoće, HK ili HNL-a se ne preporučuje – važnost otkrivanja visokorizičnih skupina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VTE nastaje i nakon više godina korištenja HK pod utjecajem zbrajajućeg utjecaja stečenih rizičnih faktora ( pušenje, debljina, trauma, imobilizacija , varikozne vene, dob itd.)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53840" y="6596390"/>
            <a:ext cx="26901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100" dirty="0" smtClean="0"/>
              <a:t>Tchaikovski, 2010.;Blanco-Molina, 2012.</a:t>
            </a:r>
            <a:endParaRPr lang="en-US" sz="1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STEROIDNI HORMONI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Alternativni putevi aplikacije ( transdermalni flaster, vaginalni prsten) ne umanjuju rizik od VTE u usporedbi s oralnom primjenom HK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Gestagenska hormonska kontracepcija ( npr. IUD s levonorgestrelom, hitna postkoitalna kontracepcija) potencijalno je sigurnija opcija za žene sa poznatim povišenim rizikom za VTE s obzirom da nema dokaza o povećanju rizika za VTE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Intramuskularni i subkutani depo-preparati                    ( medroksiprogesteron acetat- MPA)- neznatno ipak povisuju rizik od VTE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6596390"/>
            <a:ext cx="8370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100" dirty="0" smtClean="0"/>
              <a:t>Rott, 2012.</a:t>
            </a:r>
            <a:endParaRPr lang="en-US" sz="1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Zaključci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069160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Stečena rezistencija aktiviranog protein C uslijed korištenja OHK – moguće objašnjenje povišenog rizika za VTE ( rizik povećan od </a:t>
            </a:r>
            <a:r>
              <a:rPr lang="hr-HR" dirty="0" smtClean="0"/>
              <a:t>2-6x) </a:t>
            </a:r>
            <a:endParaRPr lang="hr-HR" dirty="0" smtClean="0"/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Rizik od VTE uslijed korištenja HK raste sljedećim redom – gestagenska HK i IUD s levonorgestrelom (najmanji rizik) </a:t>
            </a:r>
            <a:r>
              <a:rPr lang="hr-HR" dirty="0" smtClean="0"/>
              <a:t>&lt;</a:t>
            </a:r>
            <a:r>
              <a:rPr lang="hr-HR" dirty="0" smtClean="0"/>
              <a:t>II</a:t>
            </a:r>
            <a:r>
              <a:rPr lang="hr-HR" dirty="0" smtClean="0"/>
              <a:t> </a:t>
            </a:r>
            <a:r>
              <a:rPr lang="hr-HR" dirty="0" smtClean="0"/>
              <a:t>generacija OHK&lt; vaginalna hormonska kontracepcija </a:t>
            </a:r>
            <a:r>
              <a:rPr lang="hr-HR" dirty="0" smtClean="0">
                <a:latin typeface="Times New Roman"/>
                <a:cs typeface="Times New Roman"/>
              </a:rPr>
              <a:t>≤ </a:t>
            </a:r>
            <a:r>
              <a:rPr lang="hr-HR" dirty="0" smtClean="0"/>
              <a:t>III</a:t>
            </a:r>
            <a:r>
              <a:rPr lang="hr-HR" dirty="0" smtClean="0"/>
              <a:t> </a:t>
            </a:r>
            <a:r>
              <a:rPr lang="hr-HR" dirty="0" smtClean="0"/>
              <a:t>i </a:t>
            </a:r>
            <a:r>
              <a:rPr lang="hr-HR" dirty="0" smtClean="0"/>
              <a:t>IV</a:t>
            </a:r>
            <a:r>
              <a:rPr lang="hr-HR" dirty="0" smtClean="0"/>
              <a:t> </a:t>
            </a:r>
            <a:r>
              <a:rPr lang="hr-HR" dirty="0" smtClean="0"/>
              <a:t>generacija OHK i OHK sa ciproteron-acetatom </a:t>
            </a:r>
            <a:r>
              <a:rPr lang="hr-HR" dirty="0" smtClean="0">
                <a:latin typeface="Times New Roman"/>
                <a:cs typeface="Times New Roman"/>
              </a:rPr>
              <a:t>≤</a:t>
            </a:r>
            <a:r>
              <a:rPr lang="hr-HR" dirty="0" smtClean="0"/>
              <a:t> transdermalna hormonska kontracepcija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Većina studija govori u prilog dvostrukom povećanju rizika za VTE za </a:t>
            </a:r>
            <a:r>
              <a:rPr lang="hr-HR" dirty="0" smtClean="0"/>
              <a:t>III</a:t>
            </a:r>
            <a:r>
              <a:rPr lang="hr-HR" dirty="0" smtClean="0"/>
              <a:t> </a:t>
            </a:r>
            <a:r>
              <a:rPr lang="hr-HR" dirty="0" smtClean="0"/>
              <a:t>i </a:t>
            </a:r>
            <a:r>
              <a:rPr lang="hr-HR" dirty="0" smtClean="0"/>
              <a:t>IV</a:t>
            </a:r>
            <a:r>
              <a:rPr lang="hr-HR" dirty="0" smtClean="0"/>
              <a:t> </a:t>
            </a:r>
            <a:r>
              <a:rPr lang="hr-HR" dirty="0" smtClean="0"/>
              <a:t>generaciju OHK u odnosu na </a:t>
            </a:r>
            <a:r>
              <a:rPr lang="hr-HR" dirty="0" smtClean="0"/>
              <a:t>II</a:t>
            </a:r>
            <a:r>
              <a:rPr lang="hr-HR" dirty="0" smtClean="0"/>
              <a:t> </a:t>
            </a:r>
            <a:r>
              <a:rPr lang="hr-HR" dirty="0" smtClean="0"/>
              <a:t>generaciju OHK 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Prednosti OHK premašuju relativno rijetke rizike primjene OHK   ( kod mnogo prisutni dodatni rizični čimbenici- nasljedni i stečeni)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Generalni probir žena prije propisivanja </a:t>
            </a:r>
            <a:r>
              <a:rPr lang="hr-HR" dirty="0" smtClean="0"/>
              <a:t>OHK </a:t>
            </a:r>
            <a:r>
              <a:rPr lang="hr-HR" dirty="0" smtClean="0"/>
              <a:t>nije isplativ -obiteljskom i osobnom anamnezom  detektirati visokorizične skupine žena - probir na trombofilije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STEROIDNI HORMONI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7091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Rizik za VTE varira kroz život žene i primarno je povezan sa hormonskim utjecajima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Reproduktivno doba – hormonska kontracepcija, trudnoća, IVF postupci,  postpartalni period (puerperij)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Menopauza – hormonsko nadomjesno liječenje (HNL)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Zaključci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25184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WHO savjetuje ženama sa VTE u osobnoj anamnezi ili nasljednim koagulacijskim poremećajima (npr. F V Leiden, mutacija protrombina, deficit proteina S, proteina C ili antitrombina,) te stečenim poremećajem antifosfolipidnim sindromom da ne koriste kombiniranu hormonsku kontracepciju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Kontraindikacije -</a:t>
            </a:r>
            <a:r>
              <a:rPr lang="hr-HR" dirty="0"/>
              <a:t> </a:t>
            </a:r>
            <a:r>
              <a:rPr lang="hr-HR" dirty="0" smtClean="0"/>
              <a:t>žene</a:t>
            </a:r>
            <a:r>
              <a:rPr lang="hr-HR" dirty="0" smtClean="0"/>
              <a:t> 35 </a:t>
            </a:r>
            <a:r>
              <a:rPr lang="hr-HR" dirty="0" smtClean="0"/>
              <a:t>ili </a:t>
            </a:r>
            <a:r>
              <a:rPr lang="hr-HR" dirty="0" smtClean="0"/>
              <a:t>više godina </a:t>
            </a:r>
            <a:r>
              <a:rPr lang="hr-HR" dirty="0" smtClean="0"/>
              <a:t>sa povišenim kardiovaskularnim rizikom -pretilih, hipertoničarki, pušačica duhana/droga, dijabetičarki , žena s migrenama, hiperlipidemijom , žena u babinju i koje doje, </a:t>
            </a:r>
            <a:r>
              <a:rPr lang="hr-HR" dirty="0" smtClean="0"/>
              <a:t>nepokretnih </a:t>
            </a:r>
            <a:r>
              <a:rPr lang="hr-HR" dirty="0" smtClean="0"/>
              <a:t>ili nakon operacija s duljom imobilizacijom (alternativa- gestagenska hormonska kontracepcija, </a:t>
            </a:r>
            <a:r>
              <a:rPr lang="hr-HR" dirty="0" smtClean="0"/>
              <a:t>IUD </a:t>
            </a:r>
            <a:r>
              <a:rPr lang="hr-HR" dirty="0" smtClean="0"/>
              <a:t>s levonorgestrelom)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Rizik od VTE je najviši u prvoj godini korištenja OHK i viši u korisnica koje prvi put koriste OHK, dok je apsolutni </a:t>
            </a:r>
            <a:r>
              <a:rPr lang="hr-HR" dirty="0" smtClean="0"/>
              <a:t>rizik- nizak</a:t>
            </a: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IVF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Incidencija VTE: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- opća populacija 1</a:t>
            </a:r>
            <a:r>
              <a:rPr lang="hr-HR" b="1" dirty="0" smtClean="0">
                <a:cs typeface="Arial" charset="0"/>
              </a:rPr>
              <a:t> ‰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- IVF trudnoće 2-4 </a:t>
            </a:r>
            <a:r>
              <a:rPr lang="hr-HR" b="1" dirty="0" smtClean="0">
                <a:cs typeface="Arial" charset="0"/>
              </a:rPr>
              <a:t>‰</a:t>
            </a:r>
          </a:p>
          <a:p>
            <a:pPr>
              <a:buNone/>
            </a:pPr>
            <a:r>
              <a:rPr lang="hr-HR" dirty="0" smtClean="0">
                <a:cs typeface="Arial" charset="0"/>
              </a:rPr>
              <a:t>- OHSS/IVF trudnoće 2</a:t>
            </a:r>
            <a:r>
              <a:rPr lang="hr-HR" b="1" dirty="0" smtClean="0">
                <a:solidFill>
                  <a:srgbClr val="FFFF99"/>
                </a:solidFill>
                <a:cs typeface="Arial" charset="0"/>
              </a:rPr>
              <a:t> </a:t>
            </a:r>
            <a:r>
              <a:rPr lang="hr-HR" b="1" dirty="0" smtClean="0">
                <a:cs typeface="Arial" charset="0"/>
              </a:rPr>
              <a:t>%</a:t>
            </a:r>
            <a:endParaRPr lang="hr-HR" dirty="0" smtClean="0">
              <a:cs typeface="Arial" charset="0"/>
            </a:endParaRPr>
          </a:p>
          <a:p>
            <a:pPr>
              <a:buNone/>
            </a:pPr>
            <a:r>
              <a:rPr lang="hr-HR" dirty="0" smtClean="0"/>
              <a:t>- OHSS bez trudnoće 1.5 </a:t>
            </a:r>
            <a:r>
              <a:rPr lang="hr-HR" b="1" dirty="0" smtClean="0">
                <a:cs typeface="Arial" charset="0"/>
              </a:rPr>
              <a:t>‰</a:t>
            </a:r>
          </a:p>
          <a:p>
            <a:pPr>
              <a:buFontTx/>
              <a:buChar char="-"/>
            </a:pPr>
            <a:endParaRPr lang="hr-HR" dirty="0" smtClean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724525" y="6308725"/>
            <a:ext cx="324008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100" dirty="0">
                <a:cs typeface="Arial" charset="0"/>
              </a:rPr>
              <a:t>ESHRE, Capri WG, 2013.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IVF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Trudnoće nastale postupkom in vitro oplodnje (IVF) povezane su s povećanim rizikom stvaranja tromba (4x) i plućne embolije (7x) u prvom trimestru trudnoće u usporedbi sa spontanim trudnoćama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IVF postupak bez trudnoće nije povezan s povećanim rizikom od VTE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Apsolutni rizik komplikacija sa zgrušavanjem krvi u IVF trudnoćama i dalje nizak s 0.42% VTE i 0.08% PE u usporedbi  s 0.25% i 0.06% žena u prirodnim trudnoćama (2-3 dodatna slučaja PE / 10 000 trudnoća)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6453336"/>
            <a:ext cx="1736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/>
              <a:t>Henriksson i sur.,2013.</a:t>
            </a:r>
            <a:endParaRPr lang="en-US" sz="1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IVF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Povećani rizik PE u </a:t>
            </a:r>
            <a:r>
              <a:rPr lang="hr-HR" dirty="0"/>
              <a:t>I</a:t>
            </a:r>
            <a:r>
              <a:rPr lang="hr-HR" dirty="0" smtClean="0"/>
              <a:t> </a:t>
            </a:r>
            <a:r>
              <a:rPr lang="hr-HR" dirty="0" smtClean="0"/>
              <a:t>trimestru u IVF trudnoćama naglašava promjene potaknute postupkom- spontane trudnoće najveći rizik u postpartalnom periodu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Vjerojatan pokretač štetnog mehanizma </a:t>
            </a:r>
            <a:r>
              <a:rPr lang="hr-HR" dirty="0"/>
              <a:t>-</a:t>
            </a:r>
            <a:r>
              <a:rPr lang="hr-HR" dirty="0" smtClean="0"/>
              <a:t> </a:t>
            </a:r>
            <a:r>
              <a:rPr lang="hr-HR" dirty="0" smtClean="0"/>
              <a:t>porast razine endogenog estrogena u stimulacijskoj fazi postupka ( </a:t>
            </a:r>
            <a:r>
              <a:rPr lang="hr-HR" dirty="0" smtClean="0"/>
              <a:t>od </a:t>
            </a:r>
            <a:r>
              <a:rPr lang="hr-HR" dirty="0" smtClean="0"/>
              <a:t>10-100x)– prokoagulantni učinak, smanjeni antikoagulantni učinak, ekstravazacija-hemokoncentracija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6453336"/>
            <a:ext cx="1736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/>
              <a:t>Henriksson i sur.,2013.</a:t>
            </a:r>
            <a:endParaRPr lang="en-US" sz="1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IVF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Incidencija VTE u </a:t>
            </a:r>
            <a:r>
              <a:rPr lang="hr-HR" dirty="0"/>
              <a:t>I</a:t>
            </a:r>
            <a:r>
              <a:rPr lang="hr-HR" dirty="0" smtClean="0"/>
              <a:t> </a:t>
            </a:r>
            <a:r>
              <a:rPr lang="hr-HR" dirty="0" smtClean="0"/>
              <a:t>trimestru trudnoće nakon IVF postupka je 0.2% - porast na 1.7% u slučaju ovarijske hiperstimulacije (10x povećanje u odnosu na opću populaciju – 100x povećanje u slučaju OHSS-a)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6-7% IVF postupaka komplicirano OHSS-om – 5x veći rizik 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Nakon </a:t>
            </a:r>
            <a:r>
              <a:rPr lang="hr-HR" dirty="0"/>
              <a:t>I</a:t>
            </a:r>
            <a:r>
              <a:rPr lang="hr-HR" dirty="0" smtClean="0"/>
              <a:t> </a:t>
            </a:r>
            <a:r>
              <a:rPr lang="hr-HR" dirty="0" smtClean="0"/>
              <a:t>trimestra rizik od VTE kod IVF trudnoća i spontanih trudnoća se ne razlikuje ( ukupno povećanje rizika  </a:t>
            </a:r>
            <a:r>
              <a:rPr lang="hr-HR" dirty="0" smtClean="0"/>
              <a:t>kroz </a:t>
            </a:r>
            <a:r>
              <a:rPr lang="hr-HR" dirty="0" smtClean="0"/>
              <a:t>trudnoću 2.8x) – rizik ponovno raste u prvih 6 tjedana postpartalno </a:t>
            </a:r>
            <a:r>
              <a:rPr lang="hr-HR" dirty="0" smtClean="0"/>
              <a:t>(kao </a:t>
            </a:r>
            <a:r>
              <a:rPr lang="hr-HR" dirty="0" smtClean="0"/>
              <a:t>i kod spontanih </a:t>
            </a:r>
            <a:r>
              <a:rPr lang="hr-HR" dirty="0" smtClean="0"/>
              <a:t>trudnoća)</a:t>
            </a:r>
            <a:endParaRPr lang="hr-HR" dirty="0" smtClean="0"/>
          </a:p>
          <a:p>
            <a:pPr>
              <a:buFont typeface="Arial" pitchFamily="34" charset="0"/>
              <a:buChar char="•"/>
            </a:pPr>
            <a:r>
              <a:rPr lang="hr-HR" dirty="0"/>
              <a:t>N</a:t>
            </a:r>
            <a:r>
              <a:rPr lang="hr-HR" dirty="0" smtClean="0"/>
              <a:t>euobičajena </a:t>
            </a:r>
            <a:r>
              <a:rPr lang="hr-HR" dirty="0" smtClean="0"/>
              <a:t>sklonost pojavnosti u gornjim ekstremitetima i vratu ( uzrok do kraja neistražen – moguće objašnjenje  povećana količina peritonealne tekućine s upalnim svojstvima-d.thoracicus/v.subclavia)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28184" y="6381328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Rova i sur., 2012.</a:t>
            </a:r>
            <a:endParaRPr lang="en-US" sz="1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IVF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Ciklusi IVF postupaka su također povezani s povećanim rizikom arterijske tromboze              ( prosječna pojavnost 10 dana nakon ET, kod VTE 40-42 dana nakon </a:t>
            </a:r>
            <a:r>
              <a:rPr lang="hr-HR" dirty="0" smtClean="0"/>
              <a:t>ET )</a:t>
            </a:r>
            <a:endParaRPr lang="hr-HR" dirty="0" smtClean="0"/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Profilaksa niskomolekularnim heparinom (LMWH) tijekom prvog trimestra kod trudnoća iz IVF postupka kod žena sa povećanim rizikom za VTE, a posebno u slučaju OHSS-a    ( do 13. tj. gestacije)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28184" y="6381328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Rova i sur., 2012.</a:t>
            </a:r>
            <a:endParaRPr lang="en-US" sz="1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Zaključci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IVF trudnoće- povećani rizik za VTE i PE, naročito za vrijeme </a:t>
            </a:r>
            <a:r>
              <a:rPr lang="hr-HR" dirty="0"/>
              <a:t>I</a:t>
            </a:r>
            <a:r>
              <a:rPr lang="hr-HR" dirty="0" smtClean="0"/>
              <a:t> </a:t>
            </a:r>
            <a:r>
              <a:rPr lang="hr-HR" dirty="0" smtClean="0"/>
              <a:t>trimestra trudnoće - OHSS (60 % svih VTE ), kod višeplodnih trudnoća te u puerperiju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Apsolutni rizik od PE - vrlo nizak, ali kao vodeći uzrok maternalnog mortaliteta nužna je svijest o potencijalnom riziku </a:t>
            </a:r>
            <a:r>
              <a:rPr lang="hr-HR" dirty="0"/>
              <a:t>(</a:t>
            </a:r>
            <a:r>
              <a:rPr lang="hr-HR" dirty="0" smtClean="0"/>
              <a:t> pravovremeno dijagnosticiranje </a:t>
            </a:r>
            <a:r>
              <a:rPr lang="hr-HR" dirty="0" smtClean="0"/>
              <a:t>i </a:t>
            </a:r>
            <a:r>
              <a:rPr lang="hr-HR" dirty="0" smtClean="0"/>
              <a:t>liječenje)</a:t>
            </a:r>
            <a:endParaRPr lang="hr-HR" dirty="0" smtClean="0"/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IVF sa hormonskom stimulacijom može prouzročiti ozbiljne komplikacije  kod pacijenata sa nepoznatim poremećajima zgrušavanja krvi ili sa OHSS-om (najveći rizik)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Zaključci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Individualna procjena rizika prije postupka IVF-a ( obiteljska i osobna anamneza povezanosti s VTE i OHSS, PCOS, podudarne bolesti, dob, debljina, pušači – ukoliko je indicirano testovi trombofilije)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Važnost prevencije VTE sa profilaksom LMWH za vrijeme prvog trimestra trudnoće, naročito kod pacijenata sa tromboembolijom i/ili ovarijskom hiperstimulacijom u osobnoj anamnezi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3600" dirty="0" smtClean="0"/>
              <a:t>               HVALA NA PAŽNJI 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188913"/>
            <a:ext cx="9144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>
                <a:solidFill>
                  <a:schemeClr val="bg1"/>
                </a:solidFill>
              </a:rPr>
              <a:t>Venske tromboembolije – VTE: opća populacija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hr-HR" sz="2800" b="1">
                <a:solidFill>
                  <a:schemeClr val="bg1"/>
                </a:solidFill>
                <a:latin typeface="Bookman Old Style" pitchFamily="18" charset="0"/>
              </a:rPr>
              <a:t>						</a:t>
            </a:r>
            <a:r>
              <a:rPr lang="hr-HR" sz="2800" b="1">
                <a:solidFill>
                  <a:schemeClr val="bg1"/>
                </a:solidFill>
              </a:rPr>
              <a:t>godišnja incidencija</a:t>
            </a: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07950" y="1484313"/>
            <a:ext cx="2879725" cy="1008062"/>
          </a:xfrm>
          <a:prstGeom prst="rightArrowCallout">
            <a:avLst>
              <a:gd name="adj1" fmla="val 23463"/>
              <a:gd name="adj2" fmla="val 32046"/>
              <a:gd name="adj3" fmla="val 58893"/>
              <a:gd name="adj4" fmla="val 66667"/>
            </a:avLst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4000" b="1">
                <a:solidFill>
                  <a:schemeClr val="bg1"/>
                </a:solidFill>
              </a:rPr>
              <a:t>Europa</a:t>
            </a:r>
            <a:endParaRPr lang="hr-HR" sz="3600" b="1">
              <a:solidFill>
                <a:schemeClr val="bg1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987675" y="1628775"/>
            <a:ext cx="2736850" cy="360363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>
                <a:solidFill>
                  <a:schemeClr val="bg1"/>
                </a:solidFill>
              </a:rPr>
              <a:t>700.000 VTE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987675" y="1987550"/>
            <a:ext cx="2736850" cy="360363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>
                <a:solidFill>
                  <a:schemeClr val="bg1"/>
                </a:solidFill>
              </a:rPr>
              <a:t>380 milijuna popul.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372225" y="1484313"/>
            <a:ext cx="2449513" cy="504825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  <a:cs typeface="Arial" charset="0"/>
              </a:rPr>
              <a:t>≈ 1,8‰</a:t>
            </a: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107950" y="2997200"/>
            <a:ext cx="2879725" cy="1008063"/>
          </a:xfrm>
          <a:prstGeom prst="rightArrowCallout">
            <a:avLst>
              <a:gd name="adj1" fmla="val 23463"/>
              <a:gd name="adj2" fmla="val 32046"/>
              <a:gd name="adj3" fmla="val 58893"/>
              <a:gd name="adj4" fmla="val 66667"/>
            </a:avLst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4000" b="1">
                <a:solidFill>
                  <a:schemeClr val="bg1"/>
                </a:solidFill>
              </a:rPr>
              <a:t>S A D</a:t>
            </a:r>
            <a:endParaRPr lang="hr-HR" sz="3600" b="1">
              <a:solidFill>
                <a:schemeClr val="bg1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987675" y="3141663"/>
            <a:ext cx="2736850" cy="360362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>
                <a:solidFill>
                  <a:schemeClr val="bg1"/>
                </a:solidFill>
              </a:rPr>
              <a:t>265.000 VTE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987675" y="3498850"/>
            <a:ext cx="2736850" cy="360363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>
                <a:solidFill>
                  <a:schemeClr val="bg1"/>
                </a:solidFill>
              </a:rPr>
              <a:t>280 milijuna popul.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2916238" y="4652963"/>
            <a:ext cx="2808287" cy="360362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>
                <a:solidFill>
                  <a:schemeClr val="bg1"/>
                </a:solidFill>
              </a:rPr>
              <a:t>3500 VTE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2916238" y="5011738"/>
            <a:ext cx="2808287" cy="360362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>
                <a:solidFill>
                  <a:schemeClr val="bg1"/>
                </a:solidFill>
              </a:rPr>
              <a:t>4,4 milijuna popul.</a:t>
            </a: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107950" y="4508500"/>
            <a:ext cx="2879725" cy="1008063"/>
          </a:xfrm>
          <a:prstGeom prst="rightArrowCallout">
            <a:avLst>
              <a:gd name="adj1" fmla="val 23463"/>
              <a:gd name="adj2" fmla="val 32046"/>
              <a:gd name="adj3" fmla="val 58893"/>
              <a:gd name="adj4" fmla="val 66667"/>
            </a:avLst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4800" b="1">
                <a:solidFill>
                  <a:schemeClr val="bg1"/>
                </a:solidFill>
              </a:rPr>
              <a:t>R H</a:t>
            </a:r>
            <a:endParaRPr lang="hr-HR" sz="4400" b="1">
              <a:solidFill>
                <a:schemeClr val="bg1"/>
              </a:solidFill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372225" y="1989138"/>
            <a:ext cx="2449513" cy="504825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  <a:cs typeface="Arial" charset="0"/>
              </a:rPr>
              <a:t>mlađe 0,6‰</a:t>
            </a: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5722938" y="1700213"/>
            <a:ext cx="649287" cy="576262"/>
          </a:xfrm>
          <a:prstGeom prst="rightArrow">
            <a:avLst>
              <a:gd name="adj1" fmla="val 50000"/>
              <a:gd name="adj2" fmla="val 28168"/>
            </a:avLst>
          </a:prstGeom>
          <a:solidFill>
            <a:schemeClr val="tx1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5724525" y="3213100"/>
            <a:ext cx="649288" cy="576263"/>
          </a:xfrm>
          <a:prstGeom prst="rightArrow">
            <a:avLst>
              <a:gd name="adj1" fmla="val 50000"/>
              <a:gd name="adj2" fmla="val 28168"/>
            </a:avLst>
          </a:prstGeom>
          <a:solidFill>
            <a:schemeClr val="tx1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6372225" y="2995613"/>
            <a:ext cx="2449513" cy="504825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  <a:cs typeface="Arial" charset="0"/>
              </a:rPr>
              <a:t>≈ 0,95‰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6372225" y="3500438"/>
            <a:ext cx="2449513" cy="504825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  <a:cs typeface="Arial" charset="0"/>
              </a:rPr>
              <a:t>mlađe 0,4‰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6372225" y="4506913"/>
            <a:ext cx="2449513" cy="504825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  <a:cs typeface="Arial" charset="0"/>
              </a:rPr>
              <a:t>≈ 0,80‰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6372225" y="5011738"/>
            <a:ext cx="2449513" cy="504825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  <a:cs typeface="Arial" charset="0"/>
              </a:rPr>
              <a:t>mlađe 0,28‰</a:t>
            </a: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5724525" y="4724400"/>
            <a:ext cx="649288" cy="576263"/>
          </a:xfrm>
          <a:prstGeom prst="rightArrow">
            <a:avLst>
              <a:gd name="adj1" fmla="val 50000"/>
              <a:gd name="adj2" fmla="val 28168"/>
            </a:avLst>
          </a:prstGeom>
          <a:solidFill>
            <a:schemeClr val="tx1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995738" y="5876925"/>
            <a:ext cx="3455987" cy="647700"/>
          </a:xfrm>
          <a:prstGeom prst="rect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800" b="1" dirty="0">
                <a:solidFill>
                  <a:schemeClr val="bg1"/>
                </a:solidFill>
              </a:rPr>
              <a:t>80-200 / 100.000 ž/g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6516688" y="6613525"/>
            <a:ext cx="2447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1000" b="1">
                <a:solidFill>
                  <a:schemeClr val="bg1"/>
                </a:solidFill>
              </a:rPr>
              <a:t>Uz dopuštenje prof. Šimunića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0" y="209550"/>
            <a:ext cx="9094788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hr-HR" sz="3600" b="1">
                <a:solidFill>
                  <a:schemeClr val="bg1"/>
                </a:solidFill>
              </a:rPr>
              <a:t>Venske i arterijske tromboze – VTE/ATE:</a:t>
            </a:r>
          </a:p>
          <a:p>
            <a:pPr>
              <a:lnSpc>
                <a:spcPct val="80000"/>
              </a:lnSpc>
            </a:pPr>
            <a:r>
              <a:rPr lang="hr-HR" sz="3600" b="1">
                <a:solidFill>
                  <a:schemeClr val="bg1"/>
                </a:solidFill>
                <a:cs typeface="Arial" charset="0"/>
              </a:rPr>
              <a:t>					      opća populacija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3025" y="3068638"/>
            <a:ext cx="2411413" cy="1368425"/>
          </a:xfrm>
          <a:prstGeom prst="rect">
            <a:avLst/>
          </a:prstGeom>
          <a:solidFill>
            <a:srgbClr val="3366FF"/>
          </a:solidFill>
          <a:ln w="952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3200" b="1">
                <a:solidFill>
                  <a:schemeClr val="bg1"/>
                </a:solidFill>
              </a:rPr>
              <a:t>mlađe žene</a:t>
            </a:r>
          </a:p>
          <a:p>
            <a:pPr algn="ctr"/>
            <a:r>
              <a:rPr lang="hr-HR" sz="3200" b="1">
                <a:solidFill>
                  <a:schemeClr val="bg1"/>
                </a:solidFill>
                <a:cs typeface="Arial" charset="0"/>
              </a:rPr>
              <a:t>≤ 45 g.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03575" y="2636838"/>
            <a:ext cx="2736850" cy="360362"/>
          </a:xfrm>
          <a:prstGeom prst="rect">
            <a:avLst/>
          </a:prstGeom>
          <a:solidFill>
            <a:srgbClr val="3366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VTE 0,45 </a:t>
            </a:r>
            <a:r>
              <a:rPr lang="hr-HR" sz="2400" b="1">
                <a:solidFill>
                  <a:schemeClr val="bg1"/>
                </a:solidFill>
                <a:cs typeface="Arial" charset="0"/>
              </a:rPr>
              <a:t>‰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203575" y="2997200"/>
            <a:ext cx="2736850" cy="360363"/>
          </a:xfrm>
          <a:prstGeom prst="rect">
            <a:avLst/>
          </a:prstGeom>
          <a:solidFill>
            <a:srgbClr val="3366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45 / 100.000 ž/g.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203575" y="3933825"/>
            <a:ext cx="2736850" cy="360363"/>
          </a:xfrm>
          <a:prstGeom prst="rect">
            <a:avLst/>
          </a:prstGeom>
          <a:solidFill>
            <a:srgbClr val="3366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ATE 0,1 </a:t>
            </a:r>
            <a:r>
              <a:rPr lang="hr-HR" sz="2400" b="1">
                <a:solidFill>
                  <a:schemeClr val="bg1"/>
                </a:solidFill>
                <a:cs typeface="Arial" charset="0"/>
              </a:rPr>
              <a:t>‰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203575" y="4294188"/>
            <a:ext cx="2736850" cy="360362"/>
          </a:xfrm>
          <a:prstGeom prst="rect">
            <a:avLst/>
          </a:prstGeom>
          <a:solidFill>
            <a:srgbClr val="3366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10 / 100.000 ž/g.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 rot="8030262">
            <a:off x="2339975" y="3213101"/>
            <a:ext cx="1150937" cy="1008062"/>
          </a:xfrm>
          <a:custGeom>
            <a:avLst/>
            <a:gdLst>
              <a:gd name="G0" fmla="+- 9257 0 0"/>
              <a:gd name="G1" fmla="+- 18514 0 0"/>
              <a:gd name="G2" fmla="+- 6171 0 0"/>
              <a:gd name="G3" fmla="*/ 9257 1 2"/>
              <a:gd name="G4" fmla="+- G3 10800 0"/>
              <a:gd name="G5" fmla="+- 21600 9257 18514"/>
              <a:gd name="G6" fmla="+- 18514 6171 0"/>
              <a:gd name="G7" fmla="*/ G6 1 2"/>
              <a:gd name="G8" fmla="*/ 18514 2 1"/>
              <a:gd name="G9" fmla="+- G8 0 21600"/>
              <a:gd name="G10" fmla="+- G5 0 G4"/>
              <a:gd name="G11" fmla="+- 9257 0 G4"/>
              <a:gd name="G12" fmla="*/ G2 G10 G11"/>
              <a:gd name="T0" fmla="*/ 15429 w 21600"/>
              <a:gd name="T1" fmla="*/ 0 h 21600"/>
              <a:gd name="T2" fmla="*/ 9257 w 21600"/>
              <a:gd name="T3" fmla="*/ 6171 h 21600"/>
              <a:gd name="T4" fmla="*/ 6171 w 21600"/>
              <a:gd name="T5" fmla="*/ 9257 h 21600"/>
              <a:gd name="T6" fmla="*/ 0 w 21600"/>
              <a:gd name="T7" fmla="*/ 15429 h 21600"/>
              <a:gd name="T8" fmla="*/ 6171 w 21600"/>
              <a:gd name="T9" fmla="*/ 21600 h 21600"/>
              <a:gd name="T10" fmla="*/ 12343 w 21600"/>
              <a:gd name="T11" fmla="*/ 18514 h 21600"/>
              <a:gd name="T12" fmla="*/ 18514 w 21600"/>
              <a:gd name="T13" fmla="*/ 12343 h 21600"/>
              <a:gd name="T14" fmla="*/ 21600 w 21600"/>
              <a:gd name="T15" fmla="*/ 617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515100" y="1771650"/>
            <a:ext cx="2449513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  <a:cs typeface="Arial" charset="0"/>
              </a:rPr>
              <a:t>DVT 75%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515100" y="2276475"/>
            <a:ext cx="2449513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  <a:cs typeface="Arial" charset="0"/>
              </a:rPr>
              <a:t>35/100.000 ž/g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516688" y="3211513"/>
            <a:ext cx="2449512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  <a:cs typeface="Arial" charset="0"/>
              </a:rPr>
              <a:t>PE 25%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6516688" y="3716338"/>
            <a:ext cx="2449512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hr-HR" sz="2800" b="1">
                <a:solidFill>
                  <a:schemeClr val="bg1"/>
                </a:solidFill>
                <a:cs typeface="Arial" charset="0"/>
              </a:rPr>
              <a:t>10/100.000 ž/g</a:t>
            </a: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 flipV="1">
            <a:off x="5940425" y="2276475"/>
            <a:ext cx="576263" cy="6477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5940425" y="2924175"/>
            <a:ext cx="576263" cy="72072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6516688" y="6613525"/>
            <a:ext cx="2447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1000" b="1">
                <a:solidFill>
                  <a:schemeClr val="bg1"/>
                </a:solidFill>
              </a:rPr>
              <a:t>Uz dopuštenje prof. Šimunića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STEROIDNI HORMONI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09160"/>
          </a:xfrm>
        </p:spPr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Oralna hormonska kontracepcija - mnogo promjena od prvog pojavljivanja prije više od 50 godina (snižavanje doze etinil-estradiola i sinteza novih gestagena u cilju povećanja sigurnosti, suradljivosti i efikasnosti)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Niskodozirana oralna hormonska kontracepcija korištena od strane milijuna žena u svijetu - rizik od venske tromboembolije (VTE) i dalje prisutan</a:t>
            </a:r>
          </a:p>
          <a:p>
            <a:pPr>
              <a:buFont typeface="Arial" pitchFamily="34" charset="0"/>
              <a:buChar char="•"/>
            </a:pPr>
            <a:r>
              <a:rPr lang="hr-HR" dirty="0"/>
              <a:t>K</a:t>
            </a:r>
            <a:r>
              <a:rPr lang="hr-HR" dirty="0" smtClean="0"/>
              <a:t>orištenje </a:t>
            </a:r>
            <a:r>
              <a:rPr lang="hr-HR" dirty="0" smtClean="0"/>
              <a:t>kontraindicirano kod žena s povećanim rizikom za VTE (nužna detaljnja osobna i obiteljska anamneza; alternativa </a:t>
            </a:r>
            <a:r>
              <a:rPr lang="hr-HR" dirty="0" smtClean="0"/>
              <a:t>gestagenska HK</a:t>
            </a:r>
            <a:r>
              <a:rPr lang="hr-HR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STEROIDNI HORMONI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Trudnoća i puerperij- najveći rizik </a:t>
            </a:r>
            <a:r>
              <a:rPr lang="hr-HR" dirty="0" smtClean="0"/>
              <a:t>za</a:t>
            </a:r>
            <a:r>
              <a:rPr lang="hr-HR" dirty="0" smtClean="0"/>
              <a:t> </a:t>
            </a:r>
            <a:r>
              <a:rPr lang="hr-HR" dirty="0" smtClean="0"/>
              <a:t>VTE, ali nizak apsolutni rizik, pogotovo kod mladih žena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Rizik od VTE je </a:t>
            </a:r>
            <a:r>
              <a:rPr lang="hr-HR" dirty="0" smtClean="0"/>
              <a:t>najviši </a:t>
            </a:r>
            <a:r>
              <a:rPr lang="hr-HR" dirty="0" smtClean="0"/>
              <a:t>u prvoj godini korištenja HK ( naročito prva tri mjeseca korištenja) i kod korisnica koje prvi put uzimaju HK ( rizik u normali 8-12 tjedana nakon prestanka uzimanja)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S obzirom na godišnju povećanu učestalost debljine u svijetu za 2-3% te sve preciznije dijagnostičke mogućnosti (UZV, CT) - godišnji porast VTE od 1%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HNL je povezano s povećanim rizikom od VTE - estrogenski preparati u niskim dozama u trajanju ne duljem od 5 godina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-36513" y="-52388"/>
            <a:ext cx="9144001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>
                <a:solidFill>
                  <a:schemeClr val="bg1"/>
                </a:solidFill>
              </a:rPr>
              <a:t>Zašto je – čini se - uz pilule porasla učestalost tromboza?</a:t>
            </a: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07950" y="1125538"/>
            <a:ext cx="3743325" cy="1150937"/>
          </a:xfrm>
          <a:prstGeom prst="rightArrowCallout">
            <a:avLst>
              <a:gd name="adj1" fmla="val 25000"/>
              <a:gd name="adj2" fmla="val 25000"/>
              <a:gd name="adj3" fmla="val 54207"/>
              <a:gd name="adj4" fmla="val 66667"/>
            </a:avLst>
          </a:prstGeom>
          <a:solidFill>
            <a:srgbClr val="3366FF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porast debljine</a:t>
            </a:r>
          </a:p>
          <a:p>
            <a:pPr algn="ctr"/>
            <a:r>
              <a:rPr lang="hr-HR" sz="2400" b="1">
                <a:solidFill>
                  <a:schemeClr val="bg1"/>
                </a:solidFill>
              </a:rPr>
              <a:t>u 20 g. → 3 puta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852863" y="1052513"/>
            <a:ext cx="2447925" cy="576262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/>
              <a:t>prekomjerna težina</a:t>
            </a:r>
          </a:p>
          <a:p>
            <a:pPr algn="ctr"/>
            <a:r>
              <a:rPr lang="hr-HR" b="1"/>
              <a:t>42%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852863" y="1700213"/>
            <a:ext cx="2447925" cy="576262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/>
              <a:t>debljina</a:t>
            </a:r>
          </a:p>
          <a:p>
            <a:pPr algn="ctr"/>
            <a:r>
              <a:rPr lang="hr-HR" b="1"/>
              <a:t>21%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516688" y="1412875"/>
            <a:ext cx="2447925" cy="576263"/>
          </a:xfrm>
          <a:prstGeom prst="rect">
            <a:avLst/>
          </a:prstGeom>
          <a:solidFill>
            <a:srgbClr val="008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b="1"/>
              <a:t>godišnji porast</a:t>
            </a:r>
          </a:p>
          <a:p>
            <a:pPr algn="ctr"/>
            <a:r>
              <a:rPr lang="hr-HR" b="1"/>
              <a:t>2-3%</a:t>
            </a: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107950" y="2492375"/>
            <a:ext cx="3743325" cy="1150938"/>
          </a:xfrm>
          <a:prstGeom prst="rightArrowCallout">
            <a:avLst>
              <a:gd name="adj1" fmla="val 25000"/>
              <a:gd name="adj2" fmla="val 25000"/>
              <a:gd name="adj3" fmla="val 54207"/>
              <a:gd name="adj4" fmla="val 66667"/>
            </a:avLst>
          </a:prstGeom>
          <a:solidFill>
            <a:srgbClr val="3366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porast drugih</a:t>
            </a:r>
          </a:p>
          <a:p>
            <a:pPr algn="ctr"/>
            <a:r>
              <a:rPr lang="hr-HR" sz="2400" b="1">
                <a:solidFill>
                  <a:schemeClr val="bg1"/>
                </a:solidFill>
              </a:rPr>
              <a:t>vanjskih</a:t>
            </a:r>
          </a:p>
          <a:p>
            <a:pPr algn="ctr"/>
            <a:r>
              <a:rPr lang="hr-HR" sz="2400" b="1">
                <a:solidFill>
                  <a:schemeClr val="bg1"/>
                </a:solidFill>
              </a:rPr>
              <a:t>čimbenika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852863" y="2420938"/>
            <a:ext cx="2447925" cy="576262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pušenje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852863" y="3068638"/>
            <a:ext cx="2447925" cy="576262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droga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516688" y="2420938"/>
            <a:ext cx="2447925" cy="576262"/>
          </a:xfrm>
          <a:prstGeom prst="rect">
            <a:avLst/>
          </a:prstGeom>
          <a:solidFill>
            <a:srgbClr val="008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hr-HR" sz="2000" b="1"/>
              <a:t>kemikalije</a:t>
            </a:r>
          </a:p>
          <a:p>
            <a:pPr algn="ctr">
              <a:lnSpc>
                <a:spcPct val="90000"/>
              </a:lnSpc>
            </a:pPr>
            <a:r>
              <a:rPr lang="hr-HR" sz="2000" b="1"/>
              <a:t>toksini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516688" y="3068638"/>
            <a:ext cx="2447925" cy="504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/>
              <a:t>nepoznato</a:t>
            </a: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107950" y="3860800"/>
            <a:ext cx="3743325" cy="1150938"/>
          </a:xfrm>
          <a:prstGeom prst="rightArrowCallout">
            <a:avLst>
              <a:gd name="adj1" fmla="val 25000"/>
              <a:gd name="adj2" fmla="val 25000"/>
              <a:gd name="adj3" fmla="val 54207"/>
              <a:gd name="adj4" fmla="val 66667"/>
            </a:avLst>
          </a:prstGeom>
          <a:solidFill>
            <a:srgbClr val="3366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400" b="1">
                <a:solidFill>
                  <a:schemeClr val="bg1"/>
                </a:solidFill>
              </a:rPr>
              <a:t>porast korištenja</a:t>
            </a:r>
          </a:p>
          <a:p>
            <a:pPr algn="ctr"/>
            <a:r>
              <a:rPr lang="hr-HR" sz="2400" b="1">
                <a:solidFill>
                  <a:schemeClr val="bg1"/>
                </a:solidFill>
              </a:rPr>
              <a:t>pilula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3852863" y="3789363"/>
            <a:ext cx="2447925" cy="576262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000" b="1"/>
              <a:t>svijet 120 milijuna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3852863" y="4437063"/>
            <a:ext cx="2447925" cy="576262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hr-HR" b="1"/>
              <a:t>FRA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6516688" y="4149725"/>
            <a:ext cx="2447925" cy="576263"/>
          </a:xfrm>
          <a:prstGeom prst="rect">
            <a:avLst/>
          </a:prstGeom>
          <a:solidFill>
            <a:srgbClr val="008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hr-HR" sz="2000" b="1"/>
              <a:t>bez kontrole</a:t>
            </a:r>
          </a:p>
          <a:p>
            <a:pPr algn="ctr">
              <a:lnSpc>
                <a:spcPct val="90000"/>
              </a:lnSpc>
            </a:pPr>
            <a:r>
              <a:rPr lang="hr-HR" sz="2000" b="1"/>
              <a:t>liječnika???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4859338" y="4437063"/>
            <a:ext cx="14414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/>
              <a:t>50% žena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hr-HR" b="1"/>
              <a:t>60% mladih</a:t>
            </a: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flipV="1">
            <a:off x="4427538" y="4581525"/>
            <a:ext cx="5048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4427538" y="4724400"/>
            <a:ext cx="5048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6300788" y="4149725"/>
            <a:ext cx="215900" cy="215900"/>
          </a:xfrm>
          <a:prstGeom prst="line">
            <a:avLst/>
          </a:prstGeom>
          <a:noFill/>
          <a:ln w="57150">
            <a:solidFill>
              <a:srgbClr val="FF99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 flipV="1">
            <a:off x="6300788" y="4508500"/>
            <a:ext cx="215900" cy="215900"/>
          </a:xfrm>
          <a:prstGeom prst="line">
            <a:avLst/>
          </a:prstGeom>
          <a:noFill/>
          <a:ln w="57150">
            <a:solidFill>
              <a:srgbClr val="FF99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107950" y="5229225"/>
            <a:ext cx="3743325" cy="1150938"/>
          </a:xfrm>
          <a:prstGeom prst="rightArrowCallout">
            <a:avLst>
              <a:gd name="adj1" fmla="val 25000"/>
              <a:gd name="adj2" fmla="val 25000"/>
              <a:gd name="adj3" fmla="val 54207"/>
              <a:gd name="adj4" fmla="val 66667"/>
            </a:avLst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000" b="1">
                <a:solidFill>
                  <a:schemeClr val="bg1"/>
                </a:solidFill>
              </a:rPr>
              <a:t>porast dijagnoze</a:t>
            </a:r>
          </a:p>
          <a:p>
            <a:pPr algn="ctr"/>
            <a:r>
              <a:rPr lang="hr-HR" sz="2000" b="1">
                <a:solidFill>
                  <a:schemeClr val="bg1"/>
                </a:solidFill>
              </a:rPr>
              <a:t>venskih tromboza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3851275" y="5157788"/>
            <a:ext cx="2447925" cy="576262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2800" b="1"/>
              <a:t>kriteriji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3852863" y="5805488"/>
            <a:ext cx="2447925" cy="576262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hr-HR" sz="2400" b="1"/>
              <a:t>bolja </a:t>
            </a:r>
          </a:p>
          <a:p>
            <a:pPr algn="ctr">
              <a:lnSpc>
                <a:spcPct val="80000"/>
              </a:lnSpc>
            </a:pPr>
            <a:r>
              <a:rPr lang="hr-HR" sz="2400" b="1"/>
              <a:t>dijagnostika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6516688" y="6613525"/>
            <a:ext cx="2447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1000" b="1">
                <a:solidFill>
                  <a:schemeClr val="bg1"/>
                </a:solidFill>
              </a:rPr>
              <a:t>Uz dopuštenje prof. Šimunića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1187450" y="1268413"/>
            <a:ext cx="6480175" cy="1584325"/>
          </a:xfrm>
          <a:prstGeom prst="downArrowCallout">
            <a:avLst>
              <a:gd name="adj1" fmla="val 102255"/>
              <a:gd name="adj2" fmla="val 102255"/>
              <a:gd name="adj3" fmla="val 16667"/>
              <a:gd name="adj4" fmla="val 66667"/>
            </a:avLst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3200" b="1">
                <a:solidFill>
                  <a:schemeClr val="bg1"/>
                </a:solidFill>
              </a:rPr>
              <a:t>svaka hormonska kontracepcija</a:t>
            </a:r>
          </a:p>
          <a:p>
            <a:pPr algn="ctr"/>
            <a:r>
              <a:rPr lang="hr-HR" sz="3200" b="1">
                <a:solidFill>
                  <a:schemeClr val="bg1"/>
                </a:solidFill>
              </a:rPr>
              <a:t>s estrogenima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2051050" y="2852738"/>
            <a:ext cx="4826000" cy="936625"/>
          </a:xfrm>
          <a:prstGeom prst="ellipse">
            <a:avLst/>
          </a:prstGeom>
          <a:solidFill>
            <a:srgbClr val="3366FF">
              <a:alpha val="49001"/>
            </a:srgbClr>
          </a:solidFill>
          <a:ln w="76200" cmpd="tri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4000" b="1">
                <a:solidFill>
                  <a:schemeClr val="bg1"/>
                </a:solidFill>
              </a:rPr>
              <a:t>manji rizik nego</a:t>
            </a:r>
            <a:endParaRPr lang="en-US" sz="4000" b="1">
              <a:solidFill>
                <a:schemeClr val="bg1"/>
              </a:solidFill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215900" y="4868863"/>
            <a:ext cx="3563938" cy="1296987"/>
          </a:xfrm>
          <a:prstGeom prst="ellipse">
            <a:avLst/>
          </a:prstGeom>
          <a:solidFill>
            <a:srgbClr val="0000FF"/>
          </a:solidFill>
          <a:ln w="76200" cmpd="tri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3600" b="1">
                <a:solidFill>
                  <a:schemeClr val="bg1"/>
                </a:solidFill>
              </a:rPr>
              <a:t>normalna </a:t>
            </a:r>
          </a:p>
          <a:p>
            <a:pPr algn="ctr"/>
            <a:r>
              <a:rPr lang="hr-HR" sz="3600" b="1">
                <a:solidFill>
                  <a:schemeClr val="bg1"/>
                </a:solidFill>
              </a:rPr>
              <a:t>trudnoća</a:t>
            </a:r>
            <a:endParaRPr lang="en-US" sz="3600" b="1">
              <a:solidFill>
                <a:schemeClr val="bg1"/>
              </a:solidFill>
            </a:endParaRPr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5256213" y="4868863"/>
            <a:ext cx="3563937" cy="1296987"/>
          </a:xfrm>
          <a:prstGeom prst="ellipse">
            <a:avLst/>
          </a:prstGeom>
          <a:solidFill>
            <a:srgbClr val="0000FF"/>
          </a:solidFill>
          <a:ln w="76200" cmpd="tri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4400" b="1">
                <a:solidFill>
                  <a:schemeClr val="bg1"/>
                </a:solidFill>
              </a:rPr>
              <a:t>abortus</a:t>
            </a:r>
            <a:endParaRPr lang="en-US" sz="4400" b="1">
              <a:solidFill>
                <a:schemeClr val="bg1"/>
              </a:solidFill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H="1">
            <a:off x="2195513" y="3860800"/>
            <a:ext cx="2089150" cy="936625"/>
          </a:xfrm>
          <a:prstGeom prst="line">
            <a:avLst/>
          </a:prstGeom>
          <a:noFill/>
          <a:ln w="165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4572000" y="3860800"/>
            <a:ext cx="2232025" cy="936625"/>
          </a:xfrm>
          <a:prstGeom prst="line">
            <a:avLst/>
          </a:prstGeom>
          <a:noFill/>
          <a:ln w="1524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2916238" y="5949950"/>
            <a:ext cx="3311525" cy="908050"/>
          </a:xfrm>
          <a:prstGeom prst="ellipse">
            <a:avLst/>
          </a:prstGeom>
          <a:solidFill>
            <a:srgbClr val="0000FF"/>
          </a:solidFill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4800" b="1" dirty="0">
                <a:solidFill>
                  <a:schemeClr val="bg1"/>
                </a:solidFill>
              </a:rPr>
              <a:t>debljina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4427538" y="3860800"/>
            <a:ext cx="0" cy="2089150"/>
          </a:xfrm>
          <a:prstGeom prst="line">
            <a:avLst/>
          </a:prstGeom>
          <a:noFill/>
          <a:ln w="1524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187450" y="765175"/>
            <a:ext cx="6480175" cy="503238"/>
          </a:xfrm>
          <a:prstGeom prst="rect">
            <a:avLst/>
          </a:prstGeom>
          <a:solidFill>
            <a:srgbClr val="3366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r-HR" sz="3200" b="1">
                <a:solidFill>
                  <a:schemeClr val="bg1"/>
                </a:solidFill>
              </a:rPr>
              <a:t>Rizik od VTE</a:t>
            </a: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4067175" y="1196975"/>
            <a:ext cx="576263" cy="2159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516688" y="6613525"/>
            <a:ext cx="2447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1000" b="1">
                <a:solidFill>
                  <a:schemeClr val="bg1"/>
                </a:solidFill>
              </a:rPr>
              <a:t>Uz dopuštenje prof. Šimunića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STEROIDNI HORMONI KAO RIZIČNI ČIMBENIK ZA VTE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Najveći broj studija govori o 3x povećanom riziku za VTE u korisnica OHK u odnosu na žene koje ne koriste OHK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OHK </a:t>
            </a:r>
            <a:r>
              <a:rPr lang="hr-HR" dirty="0" smtClean="0"/>
              <a:t>koja sadrži </a:t>
            </a:r>
            <a:r>
              <a:rPr lang="hr-HR" dirty="0" smtClean="0"/>
              <a:t>III</a:t>
            </a:r>
            <a:r>
              <a:rPr lang="hr-HR" dirty="0" smtClean="0"/>
              <a:t> </a:t>
            </a:r>
            <a:r>
              <a:rPr lang="hr-HR" dirty="0" smtClean="0"/>
              <a:t>generaciju gestagena (gestodene ili desogestrel) i </a:t>
            </a:r>
            <a:r>
              <a:rPr lang="hr-HR" dirty="0" smtClean="0"/>
              <a:t>IV</a:t>
            </a:r>
            <a:r>
              <a:rPr lang="hr-HR" dirty="0" smtClean="0"/>
              <a:t> </a:t>
            </a:r>
            <a:r>
              <a:rPr lang="hr-HR" dirty="0" smtClean="0"/>
              <a:t>generaciju gestagena (drospirenon) te ciproteronacetat dodatno povisuju rizik od VTE za 2x u usporedbi sa </a:t>
            </a:r>
            <a:r>
              <a:rPr lang="hr-HR" dirty="0" smtClean="0"/>
              <a:t>II</a:t>
            </a:r>
            <a:r>
              <a:rPr lang="hr-HR" dirty="0" smtClean="0"/>
              <a:t> </a:t>
            </a:r>
            <a:r>
              <a:rPr lang="hr-HR" dirty="0" smtClean="0"/>
              <a:t>generacijom gestagena (levonorgestrel, norgestimate) </a:t>
            </a:r>
            <a:r>
              <a:rPr lang="hr-HR" dirty="0" smtClean="0"/>
              <a:t>– 6x veći rizik  u odnosu na žene koje ne koriste OHK  (“</a:t>
            </a:r>
            <a:r>
              <a:rPr lang="hr-HR" dirty="0" smtClean="0"/>
              <a:t>Pill scare” 1995</a:t>
            </a:r>
            <a:r>
              <a:rPr lang="hr-HR" dirty="0" smtClean="0"/>
              <a:t>.)</a:t>
            </a:r>
            <a:endParaRPr lang="hr-HR" dirty="0" smtClean="0"/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Peragallo Urrutia i sur. su 2013. god. u svojoj </a:t>
            </a:r>
            <a:r>
              <a:rPr lang="hr-HR" dirty="0" smtClean="0"/>
              <a:t>meta-analizi </a:t>
            </a:r>
            <a:r>
              <a:rPr lang="hr-HR" dirty="0" smtClean="0"/>
              <a:t>nisu našli dokaza o razlici u riziku za VTE među različitim tipovima gestagena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Anti-androgeni ciproteron-acetat i anti-mineralokortikoidni drospirenon ( </a:t>
            </a:r>
            <a:r>
              <a:rPr lang="hr-HR" dirty="0" smtClean="0"/>
              <a:t>IV</a:t>
            </a:r>
            <a:r>
              <a:rPr lang="hr-HR" dirty="0" smtClean="0"/>
              <a:t> </a:t>
            </a:r>
            <a:r>
              <a:rPr lang="hr-HR" dirty="0" smtClean="0"/>
              <a:t>generacija gestagena) pokazuju sličan rizik od VTE kao i </a:t>
            </a:r>
            <a:r>
              <a:rPr lang="hr-HR" dirty="0" smtClean="0"/>
              <a:t>III</a:t>
            </a:r>
            <a:r>
              <a:rPr lang="hr-HR" dirty="0" smtClean="0"/>
              <a:t> </a:t>
            </a:r>
            <a:r>
              <a:rPr lang="hr-HR" dirty="0" smtClean="0"/>
              <a:t>generacija gestagena (2-4 x povećani rizik)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III</a:t>
            </a:r>
            <a:r>
              <a:rPr lang="hr-HR" dirty="0" smtClean="0"/>
              <a:t> </a:t>
            </a:r>
            <a:r>
              <a:rPr lang="hr-HR" dirty="0" smtClean="0"/>
              <a:t>i </a:t>
            </a:r>
            <a:r>
              <a:rPr lang="hr-HR" dirty="0" smtClean="0"/>
              <a:t>IV</a:t>
            </a:r>
            <a:r>
              <a:rPr lang="hr-HR" dirty="0" smtClean="0"/>
              <a:t> </a:t>
            </a:r>
            <a:r>
              <a:rPr lang="hr-HR" dirty="0" smtClean="0"/>
              <a:t>generacija gestagena - bolji učinak na metaboličke pokazatelje i slabi androgeni učinak ( 2x manji rizik od infarkta miokarda)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3138" y="6596390"/>
            <a:ext cx="22108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100" dirty="0" smtClean="0"/>
              <a:t>Rott ,2012.; Lidegaard sur., 2012.</a:t>
            </a:r>
            <a:endParaRPr lang="en-US" sz="11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1435</TotalTime>
  <Words>2095</Words>
  <Application>Microsoft Office PowerPoint</Application>
  <PresentationFormat>On-screen Show (4:3)</PresentationFormat>
  <Paragraphs>285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Apex</vt:lpstr>
      <vt:lpstr>Steroidni hormoni I IVF SU RIZIČNI ČIMBENICI ZA VTE</vt:lpstr>
      <vt:lpstr>STEROIDNI HORMONI KAO RIZIČNI ČIMBENIK ZA VTE</vt:lpstr>
      <vt:lpstr>PowerPoint Presentation</vt:lpstr>
      <vt:lpstr>PowerPoint Presentation</vt:lpstr>
      <vt:lpstr>STEROIDNI HORMONI KAO RIZIČNI ČIMBENIK ZA VTE</vt:lpstr>
      <vt:lpstr>STEROIDNI HORMONI KAO RIZIČNI ČIMBENIK ZA VTE</vt:lpstr>
      <vt:lpstr>PowerPoint Presentation</vt:lpstr>
      <vt:lpstr>PowerPoint Presentation</vt:lpstr>
      <vt:lpstr>STEROIDNI HORMONI KAO RIZIČNI ČIMBENIK ZA VTE</vt:lpstr>
      <vt:lpstr>PowerPoint Presentation</vt:lpstr>
      <vt:lpstr>STEROIDNI HORMONI KAO RIZIČNI ČIMBENIK ZA VTE</vt:lpstr>
      <vt:lpstr>STEROIDNI HORMONI KAO RIZIČNI ČIMBENIK ZA VTE</vt:lpstr>
      <vt:lpstr>PowerPoint Presentation</vt:lpstr>
      <vt:lpstr>PowerPoint Presentation</vt:lpstr>
      <vt:lpstr>PowerPoint Presentation</vt:lpstr>
      <vt:lpstr>STEROIDNI HORMONI KAO RIZIČNI ČIMBENIK ZA VTE</vt:lpstr>
      <vt:lpstr>STEROIDNI HORMONI KAO RIZIČNI ČIMBENIK ZA VTE</vt:lpstr>
      <vt:lpstr>STEROIDNI HORMONI KAO RIZIČNI ČIMBENIK ZA VTE</vt:lpstr>
      <vt:lpstr>Zaključci I</vt:lpstr>
      <vt:lpstr>Zaključci I</vt:lpstr>
      <vt:lpstr>IVF KAO RIZIČNI ČIMBENIK ZA VTE</vt:lpstr>
      <vt:lpstr>IVF KAO RIZIČNI ČIMBENIK ZA VTE</vt:lpstr>
      <vt:lpstr>IVF KAO RIZIČNI ČIMBENIK ZA VTE</vt:lpstr>
      <vt:lpstr>IVF KAO RIZIČNI ČIMBENIK ZA VTE</vt:lpstr>
      <vt:lpstr>IVF KAO RIZIČNI ČIMBENIK ZA VTE</vt:lpstr>
      <vt:lpstr>Zaključci II</vt:lpstr>
      <vt:lpstr>Zaključci II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Steroidni hormoni I IVF SU RIZIČNI ČIMBENICI ZA VTE</dc:title>
  <dc:creator>Ariana Knego</dc:creator>
  <cp:lastModifiedBy>Korisnik</cp:lastModifiedBy>
  <cp:revision>167</cp:revision>
  <dcterms:created xsi:type="dcterms:W3CDTF">2014-05-11T11:54:36Z</dcterms:created>
  <dcterms:modified xsi:type="dcterms:W3CDTF">2014-05-16T13:37:00Z</dcterms:modified>
</cp:coreProperties>
</file>