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5" r:id="rId3"/>
    <p:sldId id="261" r:id="rId4"/>
    <p:sldId id="258" r:id="rId5"/>
    <p:sldId id="259" r:id="rId6"/>
    <p:sldId id="260" r:id="rId7"/>
    <p:sldId id="267" r:id="rId8"/>
    <p:sldId id="257" r:id="rId9"/>
    <p:sldId id="280" r:id="rId10"/>
    <p:sldId id="262" r:id="rId11"/>
    <p:sldId id="270" r:id="rId12"/>
    <p:sldId id="268" r:id="rId13"/>
    <p:sldId id="263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77" r:id="rId23"/>
    <p:sldId id="278" r:id="rId24"/>
    <p:sldId id="279" r:id="rId25"/>
    <p:sldId id="285" r:id="rId26"/>
    <p:sldId id="284" r:id="rId27"/>
    <p:sldId id="283" r:id="rId28"/>
    <p:sldId id="264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57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C42E4-789B-44EB-945D-95ABD80E612E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EE7B-AD1A-4927-BD39-CC2C0536F11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EE7B-AD1A-4927-BD39-CC2C0536F110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EE7B-AD1A-4927-BD39-CC2C0536F110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873BDC-E7AD-4386-A08F-C3B5909CA0DF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09B3AC-1161-4DD2-99CC-D9CB4E6ABDB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umrep.oxfordjournals.org/content/early/2013/06/14/humrep.det098.fu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Nova klasifikacija uterinih anomalija - CONUTA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Mihajlo Strelec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2276872"/>
            <a:ext cx="6953200" cy="4197080"/>
          </a:xfrm>
        </p:spPr>
        <p:txBody>
          <a:bodyPr>
            <a:normAutofit/>
          </a:bodyPr>
          <a:lstStyle/>
          <a:p>
            <a:r>
              <a:rPr lang="hr-HR" dirty="0" smtClean="0"/>
              <a:t>ESHRE i ESGE su osnovali zajedničku radnu skupinu CONUTA (COngenital UTerine Anomalies), s ciljem razvoja nove klasifikacije</a:t>
            </a:r>
          </a:p>
          <a:p>
            <a:r>
              <a:rPr lang="hr-HR" dirty="0" smtClean="0"/>
              <a:t>DELPHI proces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8461697" cy="416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Design and running of the project; the stepwise DELPHI consensus method has been used to find the agreement between the experts in the development of the new classification system.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021288"/>
            <a:ext cx="2794000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5878537" cy="4476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584" y="5805264"/>
            <a:ext cx="4319588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1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Grimbizis</a:t>
            </a:r>
            <a:r>
              <a:rPr lang="en-GB" sz="11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G F et al. Hum. </a:t>
            </a:r>
            <a:r>
              <a:rPr lang="en-GB" sz="11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Reprod</a:t>
            </a:r>
            <a:r>
              <a:rPr lang="en-GB" sz="11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. 2013;humrep.det098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6165304"/>
            <a:ext cx="5184576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 The Author 2013. Published by Oxford University Press on behalf of the European Society of Human Reproduction and Embryology.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CONUTA studija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79712" y="2492896"/>
            <a:ext cx="5482952" cy="2404864"/>
          </a:xfrm>
        </p:spPr>
        <p:txBody>
          <a:bodyPr/>
          <a:lstStyle/>
          <a:p>
            <a:r>
              <a:rPr lang="hr-HR" dirty="0" smtClean="0"/>
              <a:t>prvi krug: 118 (89) eksperata</a:t>
            </a:r>
          </a:p>
          <a:p>
            <a:r>
              <a:rPr lang="hr-HR" dirty="0" smtClean="0"/>
              <a:t>drugi krug: 71</a:t>
            </a:r>
          </a:p>
          <a:p>
            <a:r>
              <a:rPr lang="hr-HR" dirty="0" smtClean="0"/>
              <a:t>završno usaglašavanje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7355160" cy="2836912"/>
          </a:xfrm>
        </p:spPr>
        <p:txBody>
          <a:bodyPr/>
          <a:lstStyle/>
          <a:p>
            <a:r>
              <a:rPr lang="hr-HR" dirty="0" smtClean="0"/>
              <a:t>Nova klasifikacija temelji se na anomalijama tijela maternice</a:t>
            </a:r>
          </a:p>
          <a:p>
            <a:r>
              <a:rPr lang="hr-HR" dirty="0" smtClean="0"/>
              <a:t>6 grupa anomalija</a:t>
            </a:r>
          </a:p>
          <a:p>
            <a:r>
              <a:rPr lang="hr-HR" dirty="0" smtClean="0"/>
              <a:t>podgrupe vezane na kliničku značajnost</a:t>
            </a:r>
          </a:p>
          <a:p>
            <a:r>
              <a:rPr lang="hr-HR" dirty="0" smtClean="0"/>
              <a:t>cervikalne i vaginalne anomalije su klasificirane posebno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7814146" cy="1992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4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ESHRE/ESGE classification of uterine anomalies: schematic representation (Class U2: internal indentation &gt;50% of the uterine wall thickness and external contour straight or with indentation &lt;50%, Class U3: external indentation &gt;50% of the uterine wall thickness, Class U3b: width of the </a:t>
            </a:r>
            <a:r>
              <a:rPr lang="en-GB" sz="14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fundal</a:t>
            </a:r>
            <a:r>
              <a:rPr lang="en-GB" sz="14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indentation at the midline &gt;150% of the uterine wall thickness).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165304"/>
            <a:ext cx="3347864" cy="48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96752"/>
            <a:ext cx="6874222" cy="4687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6093296"/>
            <a:ext cx="4319587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1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Grimbizis</a:t>
            </a:r>
            <a:r>
              <a:rPr lang="en-GB" sz="11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G F et al. Hum. </a:t>
            </a:r>
            <a:r>
              <a:rPr lang="en-GB" sz="11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Reprod</a:t>
            </a:r>
            <a:r>
              <a:rPr lang="en-GB" sz="11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. 2013;humrep.det098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6425952"/>
            <a:ext cx="5184576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 The Author 2013. Published by Oxford University Press on behalf of the European Society of Human Reproduction and Embryology.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U1 - grupa malformacija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i="1" dirty="0" smtClean="0"/>
              <a:t>U1 ili dismorfija uterusa </a:t>
            </a:r>
            <a:r>
              <a:rPr lang="hr-HR" dirty="0" smtClean="0"/>
              <a:t>svi slučajevi normalnog vanjskog oblika maternice ali s abnormalnim obrisom materišta. Pregrade nisu uključene.</a:t>
            </a:r>
          </a:p>
          <a:p>
            <a:pPr lvl="1"/>
            <a:r>
              <a:rPr lang="hr-HR" i="1" dirty="0" smtClean="0"/>
              <a:t>U1a ili T-maternica </a:t>
            </a:r>
            <a:r>
              <a:rPr lang="hr-HR" dirty="0" smtClean="0"/>
              <a:t>usko materište zbog predebele stijenke. Odnos tijela i cerviksa je 2/3 prema 1/3</a:t>
            </a:r>
          </a:p>
          <a:p>
            <a:pPr lvl="1"/>
            <a:r>
              <a:rPr lang="hr-HR" i="1" dirty="0" smtClean="0"/>
              <a:t>U1b ili infantilna maternica </a:t>
            </a:r>
            <a:r>
              <a:rPr lang="hr-HR" dirty="0" smtClean="0"/>
              <a:t>usko materište bez zadebljane stijenke. Odnos tijela i cerviksa je 1/3 prema 2/3</a:t>
            </a:r>
          </a:p>
          <a:p>
            <a:pPr lvl="1"/>
            <a:r>
              <a:rPr lang="hr-HR" i="1" dirty="0" smtClean="0"/>
              <a:t>U1c, ostale anomalije </a:t>
            </a:r>
            <a:r>
              <a:rPr lang="hr-HR" dirty="0" smtClean="0"/>
              <a:t>manji deformiteti, zadebljanje fundusa manje od 50% debljine stijenke</a:t>
            </a:r>
            <a:endParaRPr lang="hr-HR" i="1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U2 – grupa malformacija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i="1" dirty="0" smtClean="0"/>
              <a:t>U2 ili uterus septus </a:t>
            </a:r>
            <a:r>
              <a:rPr lang="hr-HR" dirty="0" smtClean="0"/>
              <a:t>svi slučajevi normalne fuzije ali abnormalne resorpcije središnje pregrade. Vanjski obris maternice je normalan. Pregrada je veća od 50% debljine stijenke. Pregrada može dijeliti materište djelomično ili potpuno, ponekad uključujući i cerviks i/ili rodnicu</a:t>
            </a:r>
          </a:p>
          <a:p>
            <a:pPr lvl="1"/>
            <a:r>
              <a:rPr lang="hr-HR" i="1" dirty="0" smtClean="0"/>
              <a:t>U2a ili djelomična maternična pregrada </a:t>
            </a:r>
            <a:r>
              <a:rPr lang="hr-HR" dirty="0" smtClean="0"/>
              <a:t>pregrada koja ne dosiže unutrašnje uće cervikalnog kanala</a:t>
            </a:r>
          </a:p>
          <a:p>
            <a:pPr lvl="1"/>
            <a:r>
              <a:rPr lang="hr-HR" i="1" dirty="0" smtClean="0"/>
              <a:t>U2b ili kompletna maternična pregrada </a:t>
            </a:r>
            <a:r>
              <a:rPr lang="hr-HR" dirty="0" smtClean="0"/>
              <a:t>pregrada koja dosiže do unuztrašnjeg ušća cervikalnog kanala. Pacijentice mogu ali ne moraju imati malformacije cerviksa i/ili rodnice</a:t>
            </a:r>
          </a:p>
          <a:p>
            <a:pPr lvl="1"/>
            <a:endParaRPr lang="hr-HR" i="1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U3 – grupa malformacija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r-HR" i="1" dirty="0" smtClean="0"/>
              <a:t>U3 ili bikorporalna maternica </a:t>
            </a:r>
            <a:r>
              <a:rPr lang="hr-HR" dirty="0" smtClean="0"/>
              <a:t>svi slučajevi defektne fuzije. Bikorporalna maternica definirana je abnormalnom linijom fundusa; postoji vanjsko udubljenje veće od 50% debljine stijenke. Udubljenje može dijeliti tijelo maternice djelomično ili potpuno, ponekad uključujući cerviks i/ili rodnicu. Materište je jednaka kao u grupi U2</a:t>
            </a:r>
          </a:p>
          <a:p>
            <a:pPr lvl="1"/>
            <a:r>
              <a:rPr lang="hr-HR" i="1" dirty="0" smtClean="0"/>
              <a:t>U3a ili parcijalna bikorporalna maternica </a:t>
            </a:r>
            <a:r>
              <a:rPr lang="hr-HR" dirty="0" smtClean="0"/>
              <a:t>vanjska podjela ne dosiže razinu cerviksa</a:t>
            </a:r>
          </a:p>
          <a:p>
            <a:pPr lvl="1"/>
            <a:r>
              <a:rPr lang="hr-HR" i="1" dirty="0" smtClean="0"/>
              <a:t>U3b ili potpuna bikorporalna maternica </a:t>
            </a:r>
            <a:r>
              <a:rPr lang="hr-HR" dirty="0" smtClean="0"/>
              <a:t>vanjska podjela dosiže do cerviksa</a:t>
            </a:r>
          </a:p>
          <a:p>
            <a:pPr lvl="1"/>
            <a:r>
              <a:rPr lang="hr-HR" i="1" dirty="0" smtClean="0"/>
              <a:t>U3c ili bikorporalna pregrađena maternica </a:t>
            </a:r>
            <a:r>
              <a:rPr lang="hr-HR" dirty="0" smtClean="0"/>
              <a:t>kombinacija defekta fuzije i defekta apsorpcije. Širina udubljenja na fundusu prelazi 150% debljine stijenke; pacijenti mogu biti djelomično liječeni histeroskopskom resekcijom septuma. Dvostruki cerviks (nekadašnji </a:t>
            </a:r>
            <a:r>
              <a:rPr lang="hr-HR" i="1" dirty="0" smtClean="0"/>
              <a:t>uterus didelphys</a:t>
            </a:r>
            <a:r>
              <a:rPr lang="hr-HR" dirty="0" smtClean="0"/>
              <a:t>) i/ili pregrada rodnice može postojati.</a:t>
            </a:r>
            <a:endParaRPr lang="hr-HR" i="1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U4 – grupa malformacija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i="1" dirty="0" smtClean="0"/>
              <a:t>U4 ili jednostrana maternica </a:t>
            </a:r>
            <a:r>
              <a:rPr lang="hr-HR" dirty="0" smtClean="0"/>
              <a:t>svi slučajevi maternice formirane na samo jednoj strani. Kontralateralna strana može biti samo djelomično razvijena ili odustna. To je defekta stvaranja. Zbog postojanja materišta, razlikuje se od potpune aplazije maternice.</a:t>
            </a:r>
          </a:p>
          <a:p>
            <a:pPr lvl="1"/>
            <a:r>
              <a:rPr lang="hr-HR" i="1" dirty="0" smtClean="0"/>
              <a:t>U4a ili semiuterus s rudimentarnim (funkcionalnim) rogom </a:t>
            </a:r>
            <a:r>
              <a:rPr lang="hr-HR" dirty="0" smtClean="0"/>
              <a:t>postoji funkcionalni kontralateralni rog sa ili bez komunikacije prema glavnom materištu</a:t>
            </a:r>
          </a:p>
          <a:p>
            <a:pPr lvl="1"/>
            <a:r>
              <a:rPr lang="hr-HR" i="1" dirty="0" smtClean="0"/>
              <a:t>U4b ili semiuterus bez funkcionalnog kontralateralnog roga </a:t>
            </a:r>
            <a:r>
              <a:rPr lang="hr-HR" dirty="0" smtClean="0"/>
              <a:t>kontralateralni rog može i ne mora postojati, ne postoji funkcionalni endometrij</a:t>
            </a:r>
          </a:p>
          <a:p>
            <a:pPr lvl="1"/>
            <a:r>
              <a:rPr lang="hr-HR" dirty="0" smtClean="0"/>
              <a:t>u slučaju funkcionalnog roga, bez obzira na komunikaciju, uvijek se savjetuje kirurško (laparoskopsko) odstranjenje.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U5 – grupa malformacija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U5 ili aplazija maternice sve vrste aplazije. Nedostatak kompletnog ili jednostranog materišta. Ponekad može postojati slabo razvijen rog na jednoj ili obje strane, sa ili bez kavuma. Malformacija može biti udružena s drugim defektima, npr. aplazija rodnice (Sy: Kuster-Rokitansky-Mayer-Hauser)</a:t>
            </a:r>
          </a:p>
          <a:p>
            <a:pPr lvl="1"/>
            <a:r>
              <a:rPr lang="hr-HR" i="1" dirty="0" smtClean="0"/>
              <a:t>U5a ili aplastična maternica s rudimentarnom (funkcionalnom) šupljinom</a:t>
            </a:r>
            <a:r>
              <a:rPr lang="hr-HR" dirty="0" smtClean="0"/>
              <a:t>; bilateralni ili unilateralni rog</a:t>
            </a:r>
          </a:p>
          <a:p>
            <a:pPr lvl="1"/>
            <a:r>
              <a:rPr lang="hr-HR" i="1" dirty="0" smtClean="0"/>
              <a:t>U5b ili aplastična maternica bez funkcionalnih dijelova </a:t>
            </a:r>
            <a:r>
              <a:rPr lang="hr-HR" dirty="0" smtClean="0"/>
              <a:t>mogu postojati ostaci maternice ili potpuni nedostatak maternice.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3648" y="2420888"/>
            <a:ext cx="7211144" cy="2260848"/>
          </a:xfrm>
        </p:spPr>
        <p:txBody>
          <a:bodyPr/>
          <a:lstStyle/>
          <a:p>
            <a:r>
              <a:rPr lang="hr-HR" dirty="0" smtClean="0"/>
              <a:t>genitalne anomalije 4 – 7 %</a:t>
            </a:r>
          </a:p>
          <a:p>
            <a:r>
              <a:rPr lang="hr-HR" dirty="0" smtClean="0"/>
              <a:t>posljedice po zdravlje; repodukcijsko i opće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U6 – grupa malformacija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i="1" dirty="0" smtClean="0"/>
              <a:t>U6 je grupa neklasificiranih stanja. </a:t>
            </a:r>
            <a:r>
              <a:rPr lang="hr-HR" dirty="0" smtClean="0"/>
              <a:t>Moderne tehnologije (UZ, MR) mogu dio stanja svrstati u neku od 5 grupa. Ipak, rijetke anomalije, diskretne promjene ili kombinirana patologija se ne mogu ispravno klasificirati u postojeće grupe. Grupa 6 je smišljena da bi postojećih 5 grupa ostalo dijagnostički “čisto”.</a:t>
            </a:r>
          </a:p>
          <a:p>
            <a:pPr lvl="0"/>
            <a:r>
              <a:rPr lang="hr-HR" dirty="0" smtClean="0"/>
              <a:t>Sve opisane grupe sadržavaju defekte fuzije ili resorpcije. Duplikacija struktura ili ektopično Mullerovo tkivo, ako postoji, može biti svrstano u grupu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7814146" cy="1992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4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ESHRE/ESGE classification of uterine anomalies: schematic representation (Class U2: internal indentation &gt;50% of the uterine wall thickness and external contour straight or with indentation &lt;50%, Class U3: external indentation &gt;50% of the uterine wall thickness, Class U3b: width of the </a:t>
            </a:r>
            <a:r>
              <a:rPr lang="en-GB" sz="14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fundal</a:t>
            </a:r>
            <a:r>
              <a:rPr lang="en-GB" sz="14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indentation at the midline &gt;150% of the uterine wall thickness).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165304"/>
            <a:ext cx="3347864" cy="48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96752"/>
            <a:ext cx="6874222" cy="4687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6093296"/>
            <a:ext cx="4319587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1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Grimbizis</a:t>
            </a:r>
            <a:r>
              <a:rPr lang="en-GB" sz="11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G F et al. Hum. </a:t>
            </a:r>
            <a:r>
              <a:rPr lang="en-GB" sz="11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Reprod</a:t>
            </a:r>
            <a:r>
              <a:rPr lang="en-GB" sz="11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. 2013;humrep.det098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6425952"/>
            <a:ext cx="5184576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 The Author 2013. Published by Oxford University Press on behalf of the European Society of Human Reproduction and Embryology.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Malformacije cerviksa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r-HR" i="1" dirty="0" smtClean="0"/>
              <a:t>Podgrupa C0 ili normalni cerviks</a:t>
            </a:r>
          </a:p>
          <a:p>
            <a:pPr lvl="0"/>
            <a:r>
              <a:rPr lang="hr-HR" i="1" dirty="0" smtClean="0"/>
              <a:t>Podgrupa C1 ili pregrada cerviksa </a:t>
            </a:r>
            <a:r>
              <a:rPr lang="hr-HR" dirty="0" smtClean="0"/>
              <a:t>svi slučajevi nepotpune cervikalne resorpcije. Vanjski oblik cerviksa je normalan, postoji unutrašnja pregrada.</a:t>
            </a:r>
          </a:p>
          <a:p>
            <a:pPr lvl="0"/>
            <a:r>
              <a:rPr lang="hr-HR" i="1" dirty="0" smtClean="0"/>
              <a:t>Podgrupa C2 ili dvostruki cerviks </a:t>
            </a:r>
            <a:r>
              <a:rPr lang="hr-HR" dirty="0" smtClean="0"/>
              <a:t>svi slučajevi nepotpune cervikalne fuzije. Postoje dva odvojena cerviksa; potpuno ili djelomično podijeljeni. Dvostruki cerviks može biti kombiniran s dvostrukom maternicom kao U3b/C2 (nekadašnji </a:t>
            </a:r>
            <a:r>
              <a:rPr lang="hr-HR" i="1" dirty="0" smtClean="0"/>
              <a:t>Uterus didelphys</a:t>
            </a:r>
            <a:r>
              <a:rPr lang="hr-HR" dirty="0" smtClean="0"/>
              <a:t>)</a:t>
            </a:r>
          </a:p>
          <a:p>
            <a:pPr lvl="0"/>
            <a:r>
              <a:rPr lang="hr-HR" i="1" dirty="0" smtClean="0"/>
              <a:t>Podgrupa C3 ili jednostrana aplazija cerviksa svi slučajevi razvoja cerviksa na samo jednoj strani; kontralateralna strana je djelomično ili potpuno odustna. Ako je udružena s U4 malformacijama, nije potrebno posebno naznačiti (U4, a ne U4/C3). Podgrupa pruža mogućnost za finiju sistenmatizaciju rijetkih anomalija, npr. kompletna bikorporalna maternica s unilateralnom aplazijom cerviksa (U3b/C3).</a:t>
            </a:r>
          </a:p>
          <a:p>
            <a:pPr lvl="0"/>
            <a:r>
              <a:rPr lang="hr-HR" i="1" dirty="0" smtClean="0"/>
              <a:t>Podgrupa C4 ili aplazija cerviksa </a:t>
            </a:r>
            <a:r>
              <a:rPr lang="hr-HR" dirty="0" smtClean="0"/>
              <a:t>svi slučajevi potpune aplazije ili s teškim cervikalnim defektima. Ne postoji cervikalno tkivo, ili postoji veliki defekt razvoja: </a:t>
            </a:r>
            <a:r>
              <a:rPr lang="hr-HR" i="1" dirty="0" smtClean="0"/>
              <a:t>cervical cord</a:t>
            </a:r>
            <a:r>
              <a:rPr lang="hr-HR" dirty="0" smtClean="0"/>
              <a:t>, cervikalna obstrukcija, cervikalna fragmentacija</a:t>
            </a:r>
            <a:r>
              <a:rPr lang="hr-HR" i="1" dirty="0" smtClean="0"/>
              <a:t>.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Malformacije rodnice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r-HR" i="1" dirty="0" smtClean="0"/>
              <a:t>Podgrupa V0 ili normalna rodnica</a:t>
            </a:r>
          </a:p>
          <a:p>
            <a:pPr lvl="0"/>
            <a:r>
              <a:rPr lang="hr-HR" i="1" dirty="0" smtClean="0"/>
              <a:t>Podgrupa V1 ili uzdužna pregrada rodnice bez opstrukcije </a:t>
            </a:r>
            <a:r>
              <a:rPr lang="hr-HR" dirty="0" smtClean="0"/>
              <a:t>Malformacija je jasno definirana, pruža mogućnost opisivanja malformacije uz pridružene malformacije maternice i/ili cerviksa</a:t>
            </a:r>
          </a:p>
          <a:p>
            <a:pPr lvl="0"/>
            <a:r>
              <a:rPr lang="hr-HR" i="1" dirty="0" smtClean="0"/>
              <a:t>Podgrupa V2 ili uzdužna pregrada rodnice s opstrukcijom</a:t>
            </a:r>
          </a:p>
          <a:p>
            <a:pPr lvl="0"/>
            <a:r>
              <a:rPr lang="hr-HR" i="1" dirty="0" smtClean="0"/>
              <a:t>Podgrupa V3 ili poprečna pregrada rodnice, dijafragma rodnice </a:t>
            </a:r>
            <a:r>
              <a:rPr lang="hr-HR" dirty="0" smtClean="0"/>
              <a:t>Ova podgrupa uključuje sve oblike malformacije. Odluka o jednoj podgrupi je donešena da bi se izbjeglo preopsežno podklasificiranje. Isto tako, navedena anomalija je često izolirana i čini zaseban klinički entitet.</a:t>
            </a:r>
          </a:p>
          <a:p>
            <a:pPr lvl="0"/>
            <a:r>
              <a:rPr lang="hr-HR" i="1" dirty="0" smtClean="0"/>
              <a:t>Podgrupa V4 ili aplazija rodnice </a:t>
            </a:r>
            <a:r>
              <a:rPr lang="hr-HR" dirty="0" smtClean="0"/>
              <a:t>uključuje sve vrste potpunog ili djelomičnog nedostatka rodnice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V3</a:t>
            </a:r>
            <a:endParaRPr lang="hr-HR" dirty="0"/>
          </a:p>
        </p:txBody>
      </p:sp>
      <p:pic>
        <p:nvPicPr>
          <p:cNvPr id="4" name="Content Placeholder 3" descr="DijafragmaRodni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4495134" cy="4434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8247" y="404664"/>
            <a:ext cx="896575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4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Scheme for the classification of female genital tract anomalies according to the new ESHRE/ESGE classification system.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48614"/>
            <a:ext cx="2376264" cy="4739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3840336" cy="4827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3808" y="5733256"/>
            <a:ext cx="3600400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05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Grimbizis</a:t>
            </a:r>
            <a:r>
              <a:rPr lang="en-GB" sz="105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G F et al. Hum. </a:t>
            </a:r>
            <a:r>
              <a:rPr lang="en-GB" sz="105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Reprod</a:t>
            </a:r>
            <a:r>
              <a:rPr lang="en-GB" sz="105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. 2013;humrep.det098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6309320"/>
            <a:ext cx="5472608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 The Author 2013. Published by Oxford University Press on behalf of the European Society of Human Reproduction and Embryology.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radna skupina 28. rujna 2013.</a:t>
            </a:r>
          </a:p>
          <a:p>
            <a:r>
              <a:rPr lang="hr-HR" dirty="0" smtClean="0"/>
              <a:t>4 ginekološka društva/sekcije</a:t>
            </a:r>
          </a:p>
          <a:p>
            <a:r>
              <a:rPr lang="hr-HR" dirty="0" smtClean="0"/>
              <a:t>po 5 predstavnika</a:t>
            </a:r>
          </a:p>
          <a:p>
            <a:r>
              <a:rPr lang="hr-HR" dirty="0" smtClean="0"/>
              <a:t>glasanje završeno 7. </a:t>
            </a:r>
            <a:r>
              <a:rPr lang="hr-HR" dirty="0" smtClean="0"/>
              <a:t>prosinca </a:t>
            </a:r>
            <a:r>
              <a:rPr lang="hr-HR" dirty="0" smtClean="0"/>
              <a:t>2013.</a:t>
            </a:r>
          </a:p>
          <a:p>
            <a:r>
              <a:rPr lang="hr-HR" dirty="0" smtClean="0"/>
              <a:t>ESHRE/ESGE sustav klasifikacije malformacija je u cijelosti prihvaćen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 descr="Hrvatski konsenz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4219725" cy="6005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2708920"/>
            <a:ext cx="8229600" cy="4525963"/>
          </a:xfrm>
        </p:spPr>
        <p:txBody>
          <a:bodyPr/>
          <a:lstStyle/>
          <a:p>
            <a:r>
              <a:rPr lang="hr-HR" dirty="0" smtClean="0"/>
              <a:t>Predložena klasifikacije mora proći kliničku provjeru</a:t>
            </a:r>
            <a:endParaRPr lang="hr-HR" dirty="0"/>
          </a:p>
        </p:txBody>
      </p:sp>
      <p:pic>
        <p:nvPicPr>
          <p:cNvPr id="4" name="Picture 3" descr="vamo - ta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200800" cy="5392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Razvojni kanalic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45080" y="2244788"/>
            <a:ext cx="3291840" cy="3584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uzdužni defekti spajanja</a:t>
            </a:r>
            <a:endParaRPr lang="hr-HR" dirty="0"/>
          </a:p>
        </p:txBody>
      </p:sp>
      <p:pic>
        <p:nvPicPr>
          <p:cNvPr id="4" name="Content Placeholder 3" descr="Uzdužne anomalije materni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642658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definiranje problema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47664" y="2348880"/>
            <a:ext cx="6563072" cy="3052936"/>
          </a:xfrm>
        </p:spPr>
        <p:txBody>
          <a:bodyPr>
            <a:normAutofit/>
          </a:bodyPr>
          <a:lstStyle/>
          <a:p>
            <a:r>
              <a:rPr lang="hr-HR" b="1" dirty="0" smtClean="0"/>
              <a:t>klasifikacija genitalnih anomalija</a:t>
            </a:r>
          </a:p>
          <a:p>
            <a:pPr lvl="1"/>
            <a:r>
              <a:rPr lang="hr-HR" b="1" dirty="0" smtClean="0"/>
              <a:t>točna</a:t>
            </a:r>
          </a:p>
          <a:p>
            <a:pPr lvl="1"/>
            <a:r>
              <a:rPr lang="hr-HR" b="1" dirty="0" smtClean="0"/>
              <a:t>jasna</a:t>
            </a:r>
          </a:p>
          <a:p>
            <a:pPr lvl="1"/>
            <a:r>
              <a:rPr lang="hr-HR" b="1" dirty="0" smtClean="0"/>
              <a:t>jednostavna</a:t>
            </a:r>
          </a:p>
          <a:p>
            <a:pPr lvl="1"/>
            <a:r>
              <a:rPr lang="hr-HR" b="1" dirty="0" smtClean="0"/>
              <a:t>klinički primjenjiva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Dosadašnje stanje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Urođene anomalije spolnog sustava su česte, različite promjene normalne anatomije, s posljedicama za reproduktivno i za opće zdravlje</a:t>
            </a:r>
          </a:p>
          <a:p>
            <a:r>
              <a:rPr lang="hr-HR" b="1" dirty="0" smtClean="0"/>
              <a:t>postoje tri predložena sustava klasifikacije anomalija</a:t>
            </a:r>
          </a:p>
          <a:p>
            <a:r>
              <a:rPr lang="hr-HR" b="1" dirty="0" smtClean="0"/>
              <a:t>sva tri sustava sadržavaju ozbiljna ograničenja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Dosadašnje klasifikacije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075240" cy="3773016"/>
          </a:xfrm>
        </p:spPr>
        <p:txBody>
          <a:bodyPr>
            <a:normAutofit/>
          </a:bodyPr>
          <a:lstStyle/>
          <a:p>
            <a:r>
              <a:rPr lang="hr-HR" dirty="0" smtClean="0"/>
              <a:t>AFS od 1988; ASRM*</a:t>
            </a:r>
          </a:p>
          <a:p>
            <a:r>
              <a:rPr lang="hr-HR" dirty="0" smtClean="0"/>
              <a:t>embriološko-klinička klasifikacija genitourinalnih malformacija** </a:t>
            </a:r>
          </a:p>
          <a:p>
            <a:r>
              <a:rPr lang="hr-HR" dirty="0" smtClean="0"/>
              <a:t>Vagina, </a:t>
            </a:r>
            <a:r>
              <a:rPr lang="hr-HR" dirty="0" smtClean="0"/>
              <a:t>Cerviks, Maternica, Adneksa i </a:t>
            </a:r>
            <a:r>
              <a:rPr lang="hr-HR" dirty="0" smtClean="0"/>
              <a:t>pridružene </a:t>
            </a:r>
            <a:r>
              <a:rPr lang="hr-HR" dirty="0" smtClean="0"/>
              <a:t>malformacije sustav </a:t>
            </a:r>
            <a:r>
              <a:rPr lang="hr-HR" dirty="0" smtClean="0"/>
              <a:t>zasnovan na TNM (tumor-čvorovi-metastaze) načelu*** </a:t>
            </a:r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517232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*</a:t>
            </a:r>
            <a:r>
              <a:rPr lang="hr-HR" dirty="0" smtClean="0">
                <a:hlinkClick r:id="rId2"/>
              </a:rPr>
              <a:t> </a:t>
            </a:r>
            <a:r>
              <a:rPr lang="hr-HR" sz="1400" dirty="0" smtClean="0">
                <a:hlinkClick r:id="rId2"/>
              </a:rPr>
              <a:t>Buttram and Gibbons, 1979</a:t>
            </a:r>
            <a:r>
              <a:rPr lang="hr-HR" sz="1400" dirty="0" smtClean="0"/>
              <a:t>; </a:t>
            </a:r>
            <a:r>
              <a:rPr lang="hr-HR" sz="1400" dirty="0" smtClean="0">
                <a:hlinkClick r:id="rId2"/>
              </a:rPr>
              <a:t>AFS, 1988</a:t>
            </a:r>
            <a:endParaRPr lang="hr-HR" sz="1400" dirty="0" smtClean="0"/>
          </a:p>
          <a:p>
            <a:r>
              <a:rPr lang="hr-HR" sz="1400" dirty="0" smtClean="0"/>
              <a:t>**</a:t>
            </a:r>
            <a:r>
              <a:rPr lang="hr-HR" sz="1400" dirty="0" smtClean="0">
                <a:hlinkClick r:id="rId2"/>
              </a:rPr>
              <a:t> Acien </a:t>
            </a:r>
            <a:r>
              <a:rPr lang="hr-HR" sz="1400" i="1" dirty="0" smtClean="0">
                <a:hlinkClick r:id="rId2"/>
              </a:rPr>
              <a:t>et al</a:t>
            </a:r>
            <a:r>
              <a:rPr lang="hr-HR" sz="1400" dirty="0" smtClean="0">
                <a:hlinkClick r:id="rId2"/>
              </a:rPr>
              <a:t>., 2004</a:t>
            </a:r>
            <a:r>
              <a:rPr lang="hr-HR" sz="1400" dirty="0" smtClean="0"/>
              <a:t>; </a:t>
            </a:r>
            <a:r>
              <a:rPr lang="hr-HR" sz="1400" dirty="0" smtClean="0">
                <a:hlinkClick r:id="rId2"/>
              </a:rPr>
              <a:t>Acien and Acien, 2011</a:t>
            </a:r>
            <a:endParaRPr lang="hr-HR" sz="1400" dirty="0" smtClean="0"/>
          </a:p>
          <a:p>
            <a:r>
              <a:rPr lang="hr-HR" sz="1400" dirty="0" smtClean="0"/>
              <a:t>***</a:t>
            </a:r>
            <a:r>
              <a:rPr lang="hr-HR" sz="1400" dirty="0" smtClean="0">
                <a:hlinkClick r:id="rId2"/>
              </a:rPr>
              <a:t> Oppelt </a:t>
            </a:r>
            <a:r>
              <a:rPr lang="hr-HR" sz="1400" i="1" dirty="0" smtClean="0">
                <a:hlinkClick r:id="rId2"/>
              </a:rPr>
              <a:t>et al</a:t>
            </a:r>
            <a:r>
              <a:rPr lang="hr-HR" sz="1400" dirty="0" smtClean="0">
                <a:hlinkClick r:id="rId2"/>
              </a:rPr>
              <a:t>., 2005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Klasifikacija malformacija maternice prema ASRM*</a:t>
            </a:r>
            <a:endParaRPr lang="hr-HR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27584" y="1264920"/>
          <a:ext cx="7097216" cy="514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415"/>
                <a:gridCol w="2980789"/>
                <a:gridCol w="2555012"/>
              </a:tblGrid>
              <a:tr h="600735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Klasifikacija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Klinički nalaz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Opis</a:t>
                      </a:r>
                      <a:endParaRPr lang="hr-HR" sz="1400" dirty="0"/>
                    </a:p>
                  </a:txBody>
                  <a:tcPr marL="82973" marR="82973"/>
                </a:tc>
              </a:tr>
              <a:tr h="543522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Djelomična</a:t>
                      </a:r>
                      <a:r>
                        <a:rPr lang="hr-HR" sz="1400" baseline="0" dirty="0" smtClean="0"/>
                        <a:t> ili potpuna ageneza ili hipoplazija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Može uključivati rodnicu, vrat maternice,</a:t>
                      </a:r>
                      <a:r>
                        <a:rPr lang="hr-HR" sz="900" baseline="0" dirty="0" smtClean="0"/>
                        <a:t> fundus, jajovode ili kombinaciju ovih struktura</a:t>
                      </a:r>
                      <a:endParaRPr lang="hr-HR" sz="900" dirty="0"/>
                    </a:p>
                  </a:txBody>
                  <a:tcPr marL="82973" marR="82973"/>
                </a:tc>
              </a:tr>
              <a:tr h="124438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II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Jednoroga maternica sa rudimentarnim rogom ili bez njega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Ako</a:t>
                      </a:r>
                      <a:r>
                        <a:rPr lang="hr-HR" sz="900" baseline="0" dirty="0" smtClean="0"/>
                        <a:t> je prisutan rog, grupa se dijeli u komunicirajući (kontinuitet s glavnom šupljinom maternice) i nekomunicirajući (odvojen od glavne šupljine); nekomunicirajući tip se dalje dijeli na osnovi prisutnosti endometrijske šupljine u rudimentarnom rogu (asimetrični postranični defekt spajanja); klinička važnost je u udruženosti s istostranom agenezom bubrega i mokraćovoda</a:t>
                      </a:r>
                      <a:endParaRPr lang="hr-HR" sz="900" dirty="0"/>
                    </a:p>
                  </a:txBody>
                  <a:tcPr marL="82973" marR="82973"/>
                </a:tc>
              </a:tr>
              <a:tr h="348045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III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Dvostruka</a:t>
                      </a:r>
                      <a:r>
                        <a:rPr lang="hr-HR" sz="1400" baseline="0" dirty="0" smtClean="0"/>
                        <a:t> maternica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Karakterizirana duplikacijom rodnice, vrata maternice i maternice</a:t>
                      </a:r>
                      <a:endParaRPr lang="hr-HR" sz="900" dirty="0"/>
                    </a:p>
                  </a:txBody>
                  <a:tcPr marL="82973" marR="82973"/>
                </a:tc>
              </a:tr>
              <a:tr h="858193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IV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Dvoroga maternica; potpuna</a:t>
                      </a:r>
                      <a:r>
                        <a:rPr lang="hr-HR" sz="1400" baseline="0" dirty="0" smtClean="0"/>
                        <a:t> ili djelomična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Potpuna dvoroga maternica karakterizirana je pregradom maternice od fundusa</a:t>
                      </a:r>
                      <a:r>
                        <a:rPr lang="hr-HR" sz="900" baseline="0" dirty="0" smtClean="0"/>
                        <a:t> do vrata maternice; djelomična dvoroga maternica ima pregradu koja se nalazi u području fundusa; u objema anomalijama, rodnica i vrat maternice imaju jednu šupljinu</a:t>
                      </a:r>
                      <a:endParaRPr lang="hr-HR" sz="900" dirty="0"/>
                    </a:p>
                  </a:txBody>
                  <a:tcPr marL="82973" marR="82973"/>
                </a:tc>
              </a:tr>
              <a:tr h="543522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V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Pregrada maternice; potpuna ili djelomična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Uzdužna pregrada jedinstvene šupljine maternice</a:t>
                      </a:r>
                      <a:endParaRPr lang="hr-HR" sz="900" dirty="0"/>
                    </a:p>
                  </a:txBody>
                  <a:tcPr marL="82973" marR="82973"/>
                </a:tc>
              </a:tr>
              <a:tr h="348045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VI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Sedlasta maternica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Malo udubljenje fundusa maternice</a:t>
                      </a:r>
                      <a:endParaRPr lang="hr-HR" sz="900" dirty="0"/>
                    </a:p>
                  </a:txBody>
                  <a:tcPr marL="82973" marR="82973"/>
                </a:tc>
              </a:tr>
              <a:tr h="348045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VII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Anomalija povezana s DES-om</a:t>
                      </a:r>
                      <a:endParaRPr lang="hr-HR" sz="14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hr-HR" sz="900" dirty="0" smtClean="0"/>
                        <a:t>T-oblik šupljine maternice, s proširenim rogovima ili bez njih</a:t>
                      </a:r>
                      <a:endParaRPr lang="hr-HR" sz="900" dirty="0"/>
                    </a:p>
                  </a:txBody>
                  <a:tcPr marL="82973" marR="82973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9992" y="6453336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smtClean="0"/>
              <a:t>*ASRM: American Society for Reproductive Medicine</a:t>
            </a:r>
            <a:endParaRPr lang="hr-H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Prometni znakovi za nikud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564" y="1600200"/>
            <a:ext cx="495287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213</TotalTime>
  <Words>1531</Words>
  <Application>Microsoft Office PowerPoint</Application>
  <PresentationFormat>On-screen Show (4:3)</PresentationFormat>
  <Paragraphs>120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Nova klasifikacija uterinih anomalija - CONUTA</vt:lpstr>
      <vt:lpstr>Slide 2</vt:lpstr>
      <vt:lpstr>Slide 3</vt:lpstr>
      <vt:lpstr>uzdužni defekti spajanja</vt:lpstr>
      <vt:lpstr>definiranje problema</vt:lpstr>
      <vt:lpstr>Dosadašnje stanje</vt:lpstr>
      <vt:lpstr>Dosadašnje klasifikacije</vt:lpstr>
      <vt:lpstr>Klasifikacija malformacija maternice prema ASRM*</vt:lpstr>
      <vt:lpstr>Slide 9</vt:lpstr>
      <vt:lpstr>Slide 10</vt:lpstr>
      <vt:lpstr>Slide 11</vt:lpstr>
      <vt:lpstr>CONUTA studija</vt:lpstr>
      <vt:lpstr>Rezultat</vt:lpstr>
      <vt:lpstr>Slide 14</vt:lpstr>
      <vt:lpstr>U1 - grupa malformacija</vt:lpstr>
      <vt:lpstr>U2 – grupa malformacija</vt:lpstr>
      <vt:lpstr>U3 – grupa malformacija</vt:lpstr>
      <vt:lpstr>U4 – grupa malformacija</vt:lpstr>
      <vt:lpstr>U5 – grupa malformacija</vt:lpstr>
      <vt:lpstr>U6 – grupa malformacija</vt:lpstr>
      <vt:lpstr>Slide 21</vt:lpstr>
      <vt:lpstr>Malformacije cerviksa</vt:lpstr>
      <vt:lpstr>Malformacije rodnice</vt:lpstr>
      <vt:lpstr>V3</vt:lpstr>
      <vt:lpstr>Slide 25</vt:lpstr>
      <vt:lpstr>Hrvatska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Mišo</dc:creator>
  <cp:lastModifiedBy>Šomi</cp:lastModifiedBy>
  <cp:revision>22</cp:revision>
  <dcterms:created xsi:type="dcterms:W3CDTF">2014-05-08T12:31:05Z</dcterms:created>
  <dcterms:modified xsi:type="dcterms:W3CDTF">2014-05-15T21:18:49Z</dcterms:modified>
</cp:coreProperties>
</file>