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9" r:id="rId3"/>
    <p:sldId id="260" r:id="rId4"/>
    <p:sldId id="262" r:id="rId5"/>
    <p:sldId id="263" r:id="rId6"/>
    <p:sldId id="266" r:id="rId7"/>
    <p:sldId id="271" r:id="rId8"/>
    <p:sldId id="275" r:id="rId9"/>
    <p:sldId id="277" r:id="rId10"/>
    <p:sldId id="279" r:id="rId11"/>
    <p:sldId id="278" r:id="rId12"/>
    <p:sldId id="282" r:id="rId13"/>
    <p:sldId id="297" r:id="rId14"/>
    <p:sldId id="283" r:id="rId15"/>
    <p:sldId id="276" r:id="rId16"/>
    <p:sldId id="289" r:id="rId17"/>
    <p:sldId id="290" r:id="rId18"/>
    <p:sldId id="293" r:id="rId19"/>
    <p:sldId id="296" r:id="rId20"/>
    <p:sldId id="292" r:id="rId21"/>
    <p:sldId id="291" r:id="rId22"/>
    <p:sldId id="285" r:id="rId23"/>
    <p:sldId id="286" r:id="rId24"/>
    <p:sldId id="295" r:id="rId25"/>
    <p:sldId id="287" r:id="rId26"/>
    <p:sldId id="294" r:id="rId27"/>
    <p:sldId id="298" r:id="rId28"/>
    <p:sldId id="300" r:id="rId29"/>
    <p:sldId id="301" r:id="rId30"/>
    <p:sldId id="306" r:id="rId31"/>
    <p:sldId id="307" r:id="rId32"/>
    <p:sldId id="305" r:id="rId33"/>
    <p:sldId id="303" r:id="rId34"/>
    <p:sldId id="299" r:id="rId35"/>
    <p:sldId id="304" r:id="rId36"/>
    <p:sldId id="302" r:id="rId37"/>
    <p:sldId id="308" r:id="rId38"/>
    <p:sldId id="273" r:id="rId39"/>
    <p:sldId id="27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64" autoAdjust="0"/>
  </p:normalViewPr>
  <p:slideViewPr>
    <p:cSldViewPr showGuides="1">
      <p:cViewPr varScale="1">
        <p:scale>
          <a:sx n="67" d="100"/>
          <a:sy n="67" d="100"/>
        </p:scale>
        <p:origin x="-1476" y="-90"/>
      </p:cViewPr>
      <p:guideLst>
        <p:guide orient="horz" pos="2160"/>
        <p:guide orient="horz" pos="816"/>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11494252873569E-2"/>
          <c:y val="0.17598343685300208"/>
          <c:w val="0.83908045977011492"/>
          <c:h val="0.6314699792960663"/>
        </c:manualLayout>
      </c:layout>
      <c:barChart>
        <c:barDir val="col"/>
        <c:grouping val="clustered"/>
        <c:varyColors val="0"/>
        <c:ser>
          <c:idx val="0"/>
          <c:order val="0"/>
          <c:tx>
            <c:strRef>
              <c:f>Sheet1!$A$2</c:f>
              <c:strCache>
                <c:ptCount val="1"/>
                <c:pt idx="0">
                  <c:v>Placebo</c:v>
                </c:pt>
              </c:strCache>
            </c:strRef>
          </c:tx>
          <c:spPr>
            <a:solidFill>
              <a:srgbClr val="00FFFF"/>
            </a:solidFill>
            <a:ln w="23081">
              <a:noFill/>
            </a:ln>
          </c:spPr>
          <c:invertIfNegative val="0"/>
          <c:cat>
            <c:numRef>
              <c:f>Sheet1!$B$1:$B$1</c:f>
              <c:numCache>
                <c:formatCode>General</c:formatCode>
                <c:ptCount val="1"/>
              </c:numCache>
            </c:numRef>
          </c:cat>
          <c:val>
            <c:numRef>
              <c:f>Sheet1!$B$2:$B$2</c:f>
              <c:numCache>
                <c:formatCode>General</c:formatCode>
                <c:ptCount val="1"/>
                <c:pt idx="0">
                  <c:v>11</c:v>
                </c:pt>
              </c:numCache>
            </c:numRef>
          </c:val>
        </c:ser>
        <c:ser>
          <c:idx val="1"/>
          <c:order val="1"/>
          <c:tx>
            <c:strRef>
              <c:f>Sheet1!$A$3</c:f>
              <c:strCache>
                <c:ptCount val="1"/>
                <c:pt idx="0">
                  <c:v>Metformin</c:v>
                </c:pt>
              </c:strCache>
            </c:strRef>
          </c:tx>
          <c:spPr>
            <a:solidFill>
              <a:srgbClr val="00FF00"/>
            </a:solidFill>
            <a:ln w="23081">
              <a:noFill/>
            </a:ln>
          </c:spPr>
          <c:invertIfNegative val="0"/>
          <c:cat>
            <c:numRef>
              <c:f>Sheet1!$B$1:$B$1</c:f>
              <c:numCache>
                <c:formatCode>General</c:formatCode>
                <c:ptCount val="1"/>
              </c:numCache>
            </c:numRef>
          </c:cat>
          <c:val>
            <c:numRef>
              <c:f>Sheet1!$B$3:$B$3</c:f>
              <c:numCache>
                <c:formatCode>General</c:formatCode>
                <c:ptCount val="1"/>
                <c:pt idx="0">
                  <c:v>7.8</c:v>
                </c:pt>
              </c:numCache>
            </c:numRef>
          </c:val>
        </c:ser>
        <c:ser>
          <c:idx val="2"/>
          <c:order val="2"/>
          <c:tx>
            <c:strRef>
              <c:f>Sheet1!$A$4</c:f>
              <c:strCache>
                <c:ptCount val="1"/>
                <c:pt idx="0">
                  <c:v>Intensive Lifestyle Modification</c:v>
                </c:pt>
              </c:strCache>
            </c:strRef>
          </c:tx>
          <c:spPr>
            <a:solidFill>
              <a:srgbClr val="FF0000"/>
            </a:solidFill>
            <a:ln w="23081">
              <a:noFill/>
            </a:ln>
          </c:spPr>
          <c:invertIfNegative val="0"/>
          <c:cat>
            <c:numRef>
              <c:f>Sheet1!$B$1:$B$1</c:f>
              <c:numCache>
                <c:formatCode>General</c:formatCode>
                <c:ptCount val="1"/>
              </c:numCache>
            </c:numRef>
          </c:cat>
          <c:val>
            <c:numRef>
              <c:f>Sheet1!$B$4:$B$4</c:f>
              <c:numCache>
                <c:formatCode>General</c:formatCode>
                <c:ptCount val="1"/>
                <c:pt idx="0">
                  <c:v>4.8</c:v>
                </c:pt>
              </c:numCache>
            </c:numRef>
          </c:val>
        </c:ser>
        <c:dLbls>
          <c:showLegendKey val="0"/>
          <c:showVal val="0"/>
          <c:showCatName val="0"/>
          <c:showSerName val="0"/>
          <c:showPercent val="0"/>
          <c:showBubbleSize val="0"/>
        </c:dLbls>
        <c:gapWidth val="50"/>
        <c:overlap val="-50"/>
        <c:axId val="35754752"/>
        <c:axId val="35756288"/>
      </c:barChart>
      <c:catAx>
        <c:axId val="35754752"/>
        <c:scaling>
          <c:orientation val="minMax"/>
        </c:scaling>
        <c:delete val="0"/>
        <c:axPos val="b"/>
        <c:numFmt formatCode="General" sourceLinked="1"/>
        <c:majorTickMark val="none"/>
        <c:minorTickMark val="none"/>
        <c:tickLblPos val="nextTo"/>
        <c:spPr>
          <a:ln w="23081">
            <a:solidFill>
              <a:schemeClr val="tx1"/>
            </a:solidFill>
            <a:prstDash val="solid"/>
          </a:ln>
        </c:spPr>
        <c:txPr>
          <a:bodyPr rot="0" vert="horz"/>
          <a:lstStyle/>
          <a:p>
            <a:pPr>
              <a:defRPr sz="1749" b="1" i="0" u="none" strike="noStrike" baseline="0">
                <a:solidFill>
                  <a:schemeClr val="tx1"/>
                </a:solidFill>
                <a:latin typeface="Arial"/>
                <a:ea typeface="Arial"/>
                <a:cs typeface="Arial"/>
              </a:defRPr>
            </a:pPr>
            <a:endParaRPr lang="sr-Latn-RS"/>
          </a:p>
        </c:txPr>
        <c:crossAx val="35756288"/>
        <c:crosses val="autoZero"/>
        <c:auto val="1"/>
        <c:lblAlgn val="ctr"/>
        <c:lblOffset val="100"/>
        <c:tickLblSkip val="1"/>
        <c:tickMarkSkip val="1"/>
        <c:noMultiLvlLbl val="0"/>
      </c:catAx>
      <c:valAx>
        <c:axId val="35756288"/>
        <c:scaling>
          <c:orientation val="minMax"/>
        </c:scaling>
        <c:delete val="0"/>
        <c:axPos val="l"/>
        <c:numFmt formatCode="General" sourceLinked="1"/>
        <c:majorTickMark val="out"/>
        <c:minorTickMark val="none"/>
        <c:tickLblPos val="nextTo"/>
        <c:spPr>
          <a:ln w="23081">
            <a:solidFill>
              <a:schemeClr val="tx1"/>
            </a:solidFill>
            <a:prstDash val="solid"/>
          </a:ln>
        </c:spPr>
        <c:txPr>
          <a:bodyPr rot="0" vert="horz"/>
          <a:lstStyle/>
          <a:p>
            <a:pPr>
              <a:defRPr sz="1817" b="1" i="0" u="none" strike="noStrike" baseline="0">
                <a:solidFill>
                  <a:schemeClr val="tx1"/>
                </a:solidFill>
                <a:latin typeface="Arial"/>
                <a:ea typeface="Arial"/>
                <a:cs typeface="Arial"/>
              </a:defRPr>
            </a:pPr>
            <a:endParaRPr lang="sr-Latn-RS"/>
          </a:p>
        </c:txPr>
        <c:crossAx val="35754752"/>
        <c:crosses val="autoZero"/>
        <c:crossBetween val="between"/>
      </c:valAx>
      <c:spPr>
        <a:noFill/>
        <a:ln w="23081">
          <a:noFill/>
        </a:ln>
      </c:spPr>
    </c:plotArea>
    <c:plotVisOnly val="1"/>
    <c:dispBlanksAs val="gap"/>
    <c:showDLblsOverMax val="0"/>
  </c:chart>
  <c:spPr>
    <a:noFill/>
    <a:ln>
      <a:noFill/>
    </a:ln>
  </c:spPr>
  <c:txPr>
    <a:bodyPr/>
    <a:lstStyle/>
    <a:p>
      <a:pPr>
        <a:defRPr sz="1636" b="1" i="0" u="none" strike="noStrike" baseline="0">
          <a:solidFill>
            <a:schemeClr val="tx1"/>
          </a:solidFill>
          <a:latin typeface="Arial"/>
          <a:ea typeface="Arial"/>
          <a:cs typeface="Arial"/>
        </a:defRPr>
      </a:pPr>
      <a:endParaRPr lang="sr-Latn-R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01CE7-38FB-4C59-8190-ACE69FEED104}" type="datetimeFigureOut">
              <a:rPr lang="hr-HR" smtClean="0"/>
              <a:t>15.5.2014.</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27F35B-5550-4920-856B-03AEC61E6FEA}" type="slidenum">
              <a:rPr lang="hr-HR" smtClean="0"/>
              <a:t>‹#›</a:t>
            </a:fld>
            <a:endParaRPr lang="hr-HR"/>
          </a:p>
        </p:txBody>
      </p:sp>
    </p:spTree>
    <p:extLst>
      <p:ext uri="{BB962C8B-B14F-4D97-AF65-F5344CB8AC3E}">
        <p14:creationId xmlns:p14="http://schemas.microsoft.com/office/powerpoint/2010/main" val="262846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IR je intriizičan sidromu PCO; koja se kod pretilih nadovezuje na debljinom izazvanu IR</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a:t>
            </a:fld>
            <a:endParaRPr lang="hr-HR"/>
          </a:p>
        </p:txBody>
      </p:sp>
    </p:spTree>
    <p:extLst>
      <p:ext uri="{BB962C8B-B14F-4D97-AF65-F5344CB8AC3E}">
        <p14:creationId xmlns:p14="http://schemas.microsoft.com/office/powerpoint/2010/main" val="166464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Cochrane, sys rev, 38 istraživanja, 3495 žena</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13</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Cochrane, sys rev, 38 istraživanja s metforminom, 3495 žena</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14</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15</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16</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Učinak relevantan osobito za pretile žene</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17</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Palpmba 2004.: očekivano boilji uspjeh metformina uz deblje pacijentice – odn. slabiji uspjeh LOD-a –</a:t>
            </a:r>
            <a:r>
              <a:rPr lang="hr-HR" baseline="0" dirty="0" smtClean="0"/>
              <a:t> deblje imaju manje izraženu LH/FSH inv. – prognostički marker za LOD</a:t>
            </a:r>
            <a:endParaRPr lang="hr-HR" dirty="0" smtClean="0"/>
          </a:p>
          <a:p>
            <a:r>
              <a:rPr lang="hr-HR" dirty="0" smtClean="0"/>
              <a:t>Coxova</a:t>
            </a:r>
            <a:r>
              <a:rPr lang="hr-HR" baseline="0" dirty="0" smtClean="0"/>
              <a:t> regresija za RR, Kalpan-Meierove krivulje za trudnoću i živorođenje – nema bitnih razlika – tendenca na strani metformina</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18</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RCT sa 250 PCOS CC-resistant pacijentica (582 ciklusa)</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19</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20</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Palomba,</a:t>
            </a:r>
            <a:r>
              <a:rPr lang="hr-HR" baseline="0" dirty="0" smtClean="0"/>
              <a:t> 2014: </a:t>
            </a:r>
            <a:r>
              <a:rPr lang="en-US" dirty="0" smtClean="0"/>
              <a:t>total of 7 RCTs reporting data on 1023 cycles </a:t>
            </a:r>
            <a:endParaRPr lang="hr-HR" dirty="0" smtClean="0"/>
          </a:p>
          <a:p>
            <a:r>
              <a:rPr lang="hr-HR" dirty="0" smtClean="0"/>
              <a:t>LBR je udvostručen, redukcija CR je 60%</a:t>
            </a:r>
          </a:p>
          <a:p>
            <a:r>
              <a:rPr lang="hr-HR" dirty="0" smtClean="0"/>
              <a:t>.....</a:t>
            </a:r>
            <a:r>
              <a:rPr lang="en-US" dirty="0" smtClean="0"/>
              <a:t>specific data synthesis of the </a:t>
            </a:r>
            <a:r>
              <a:rPr lang="en-US" dirty="0" err="1" smtClean="0"/>
              <a:t>noncancelled</a:t>
            </a:r>
            <a:r>
              <a:rPr lang="en-US" dirty="0" smtClean="0"/>
              <a:t> cycles would be useful.</a:t>
            </a:r>
            <a:r>
              <a:rPr lang="hr-HR" dirty="0" smtClean="0"/>
              <a:t>.... </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21</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22</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IR nema ni na adrenalkama, endoetelu koži i, kod mršavih, na jetri</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4</a:t>
            </a:fld>
            <a:endParaRPr lang="hr-HR"/>
          </a:p>
        </p:txBody>
      </p:sp>
    </p:spTree>
    <p:extLst>
      <p:ext uri="{BB962C8B-B14F-4D97-AF65-F5344CB8AC3E}">
        <p14:creationId xmlns:p14="http://schemas.microsoft.com/office/powerpoint/2010/main" val="3029080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Australci...</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23</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Kanađani...</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24</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smtClean="0"/>
              <a:t>2008: </a:t>
            </a:r>
            <a:r>
              <a:rPr lang="hr-HR" i="1" dirty="0" smtClean="0"/>
              <a:t>The Thessaloniki ESHRE/ASRM-Sponsored PCOS Consensus Workshop Group. Consensus on infertility treatment related to polycystic ovary syndrome. Fertil Steril 2008</a:t>
            </a:r>
            <a:endParaRPr lang="hr-HR" dirty="0" smtClean="0"/>
          </a:p>
          <a:p>
            <a:pPr rtl="0"/>
            <a:r>
              <a:rPr lang="hr-HR" dirty="0" smtClean="0"/>
              <a:t>2012: </a:t>
            </a:r>
            <a:r>
              <a:rPr lang="en-US" sz="1200" i="1" kern="1200" dirty="0" smtClean="0">
                <a:solidFill>
                  <a:schemeClr val="tx1"/>
                </a:solidFill>
                <a:effectLst/>
                <a:latin typeface="+mn-lt"/>
                <a:ea typeface="+mn-ea"/>
                <a:cs typeface="+mn-cs"/>
              </a:rPr>
              <a:t>Consensus on women’s health</a:t>
            </a:r>
            <a:r>
              <a:rPr lang="hr-HR"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aspects of polycystic ovary syndrome</a:t>
            </a:r>
            <a:r>
              <a:rPr lang="hr-HR"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(PCOS): the Amsterdam ESHRE/ASRM-Sponsored 3rd PCOS</a:t>
            </a:r>
            <a:r>
              <a:rPr lang="hr-HR"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Consensus Workshop Group</a:t>
            </a:r>
            <a:r>
              <a:rPr lang="hr-HR" sz="1200" i="1" kern="1200" dirty="0" smtClean="0">
                <a:solidFill>
                  <a:schemeClr val="tx1"/>
                </a:solidFill>
                <a:effectLst/>
                <a:latin typeface="+mn-lt"/>
                <a:ea typeface="+mn-ea"/>
                <a:cs typeface="+mn-cs"/>
              </a:rPr>
              <a:t>.</a:t>
            </a:r>
            <a:r>
              <a:rPr lang="hr-HR" sz="1200" i="1" kern="1200" baseline="0" dirty="0" smtClean="0">
                <a:solidFill>
                  <a:schemeClr val="tx1"/>
                </a:solidFill>
                <a:effectLst/>
                <a:latin typeface="+mn-lt"/>
                <a:ea typeface="+mn-ea"/>
                <a:cs typeface="+mn-cs"/>
              </a:rPr>
              <a:t> Fertil Steril 2012</a:t>
            </a:r>
            <a:endParaRPr lang="en-US" sz="1200" i="1" kern="1200" dirty="0" smtClean="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25</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26</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27</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ltLang="sr-Latn-RS" sz="1200" dirty="0" smtClean="0">
                <a:solidFill>
                  <a:srgbClr val="0070C0"/>
                </a:solidFill>
                <a:effectLst>
                  <a:outerShdw blurRad="38100" dist="38100" dir="2700000" algn="tl">
                    <a:srgbClr val="000000">
                      <a:alpha val="43137"/>
                    </a:srgbClr>
                  </a:outerShdw>
                </a:effectLst>
              </a:rPr>
              <a:t>Nizozemska: Nieuwenhuis-Ruifrok, 2009: </a:t>
            </a:r>
            <a:r>
              <a:rPr lang="hr-HR" altLang="sr-Latn-RS" dirty="0" smtClean="0">
                <a:latin typeface="Arial" charset="0"/>
              </a:rPr>
              <a:t>Sys rev i meta an - 14 RCT</a:t>
            </a:r>
          </a:p>
          <a:p>
            <a:r>
              <a:rPr lang="hr-HR" dirty="0" smtClean="0">
                <a:latin typeface="Arial" charset="0"/>
              </a:rPr>
              <a:t>Tennessee: Ladson, RCT, 6 mj, 114 žena</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28</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smtClean="0"/>
              <a:t>: </a:t>
            </a:r>
            <a:r>
              <a:rPr lang="hr-HR" altLang="sr-Latn-RS" dirty="0" smtClean="0"/>
              <a:t>3234 ispitanika s oštećenom tolerancijom glukoze podijeljeno u grupe....   Primary objective je prevencija progresije u T2DM</a:t>
            </a:r>
          </a:p>
        </p:txBody>
      </p:sp>
      <p:sp>
        <p:nvSpPr>
          <p:cNvPr id="4" name="Slide Number Placeholder 3"/>
          <p:cNvSpPr>
            <a:spLocks noGrp="1"/>
          </p:cNvSpPr>
          <p:nvPr>
            <p:ph type="sldNum" sz="quarter" idx="10"/>
          </p:nvPr>
        </p:nvSpPr>
        <p:spPr/>
        <p:txBody>
          <a:bodyPr/>
          <a:lstStyle/>
          <a:p>
            <a:fld id="{B627F35B-5550-4920-856B-03AEC61E6FEA}" type="slidenum">
              <a:rPr lang="hr-HR" smtClean="0"/>
              <a:t>29</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No RCT has assessed metformin on progression to T2D in PCOS. </a:t>
            </a:r>
            <a:r>
              <a:rPr lang="hr-HR"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Uncontrolled, retrospective study of 50 PCOS women on metformin</a:t>
            </a:r>
            <a:r>
              <a:rPr lang="hr-HR"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average 43 months: NO progression to T2D even though 11 (22%) had IGT at baseline. Annual conversion rate from NGT to IGT only 1.4% </a:t>
            </a:r>
            <a:r>
              <a:rPr lang="hr-HR" sz="1200" kern="1200" dirty="0" smtClean="0">
                <a:solidFill>
                  <a:schemeClr val="tx1"/>
                </a:solidFill>
                <a:effectLst/>
                <a:latin typeface="+mn-lt"/>
                <a:ea typeface="+mn-ea"/>
                <a:cs typeface="+mn-cs"/>
              </a:rPr>
              <a:t>(vs. 16-19% u PCOS </a:t>
            </a:r>
            <a:r>
              <a:rPr lang="hr-HR" sz="1200" kern="1200" smtClean="0">
                <a:solidFill>
                  <a:schemeClr val="tx1"/>
                </a:solidFill>
                <a:effectLst/>
                <a:latin typeface="+mn-lt"/>
                <a:ea typeface="+mn-ea"/>
                <a:cs typeface="+mn-cs"/>
              </a:rPr>
              <a:t>populaciji)</a:t>
            </a:r>
            <a:r>
              <a:rPr lang="hr-HR" sz="1200" kern="1200" baseline="0" dirty="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Sharma et al. Endocrine Practice, 2007)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30</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hr-HR" altLang="sr-Latn-RS" dirty="0" smtClean="0"/>
          </a:p>
        </p:txBody>
      </p:sp>
      <p:sp>
        <p:nvSpPr>
          <p:cNvPr id="4" name="Slide Number Placeholder 3"/>
          <p:cNvSpPr>
            <a:spLocks noGrp="1"/>
          </p:cNvSpPr>
          <p:nvPr>
            <p:ph type="sldNum" sz="quarter" idx="10"/>
          </p:nvPr>
        </p:nvSpPr>
        <p:spPr/>
        <p:txBody>
          <a:bodyPr/>
          <a:lstStyle/>
          <a:p>
            <a:fld id="{B627F35B-5550-4920-856B-03AEC61E6FEA}" type="slidenum">
              <a:rPr lang="hr-HR" smtClean="0"/>
              <a:t>31</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32</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5</a:t>
            </a:fld>
            <a:endParaRPr lang="hr-HR"/>
          </a:p>
        </p:txBody>
      </p:sp>
    </p:spTree>
    <p:extLst>
      <p:ext uri="{BB962C8B-B14F-4D97-AF65-F5344CB8AC3E}">
        <p14:creationId xmlns:p14="http://schemas.microsoft.com/office/powerpoint/2010/main" val="579873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Lancet... Istraživanje perzistencije učinaka</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33</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34</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mtClean="0"/>
              <a:t>CA nije odobren od FDA...</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35</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36</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37</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38</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THE END</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39</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To je iz Palomba 2009 rev.. Sada nastavi sa polimorf. </a:t>
            </a:r>
            <a:r>
              <a:rPr lang="hr-HR" smtClean="0"/>
              <a:t>LKB1 (Cellular and molecular.....)</a:t>
            </a:r>
            <a:endParaRPr lang="hr-HR"/>
          </a:p>
        </p:txBody>
      </p:sp>
      <p:sp>
        <p:nvSpPr>
          <p:cNvPr id="4" name="Slide Number Placeholder 3"/>
          <p:cNvSpPr>
            <a:spLocks noGrp="1"/>
          </p:cNvSpPr>
          <p:nvPr>
            <p:ph type="sldNum" sz="quarter" idx="10"/>
          </p:nvPr>
        </p:nvSpPr>
        <p:spPr/>
        <p:txBody>
          <a:bodyPr/>
          <a:lstStyle/>
          <a:p>
            <a:fld id="{B627F35B-5550-4920-856B-03AEC61E6FEA}" type="slidenum">
              <a:rPr lang="hr-HR" smtClean="0"/>
              <a:t>7</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8</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total number of patients in each separate trial exceeded the total number of patients in the existing reviews. Both trials found - in contrast to the previously published trials - that </a:t>
            </a:r>
          </a:p>
          <a:p>
            <a:pPr rtl="0"/>
            <a:r>
              <a:rPr lang="en-US" sz="1200" kern="1200" dirty="0" smtClean="0">
                <a:solidFill>
                  <a:schemeClr val="tx1"/>
                </a:solidFill>
                <a:effectLst/>
                <a:latin typeface="+mn-lt"/>
                <a:ea typeface="+mn-ea"/>
                <a:cs typeface="+mn-cs"/>
              </a:rPr>
              <a:t>metformin does not lead to higher pregnancy rates when combined with CC and the same was true for metformin alone when compared with CC</a:t>
            </a:r>
            <a:endParaRPr lang="hr-HR" sz="1200" kern="1200" dirty="0" smtClean="0">
              <a:solidFill>
                <a:schemeClr val="tx1"/>
              </a:solidFill>
              <a:effectLst/>
              <a:latin typeface="+mn-lt"/>
              <a:ea typeface="+mn-ea"/>
              <a:cs typeface="+mn-cs"/>
            </a:endParaRPr>
          </a:p>
          <a:p>
            <a:pPr rtl="0"/>
            <a:r>
              <a:rPr lang="hr-HR" sz="1200" kern="1200" dirty="0" smtClean="0">
                <a:solidFill>
                  <a:schemeClr val="tx1"/>
                </a:solidFill>
                <a:effectLst/>
                <a:latin typeface="+mn-lt"/>
                <a:ea typeface="+mn-ea"/>
                <a:cs typeface="+mn-cs"/>
              </a:rPr>
              <a:t>Moll, 2006: 228 žena s PCOS prema Rotterdamskim kriterijima - u 20 Nizozemskih bolnica – studija trajala 2001 – 2004. a kriteriji</a:t>
            </a:r>
            <a:r>
              <a:rPr lang="hr-HR" sz="1200" kern="1200" baseline="0" dirty="0" smtClean="0">
                <a:solidFill>
                  <a:schemeClr val="tx1"/>
                </a:solidFill>
                <a:effectLst/>
                <a:latin typeface="+mn-lt"/>
                <a:ea typeface="+mn-ea"/>
                <a:cs typeface="+mn-cs"/>
              </a:rPr>
              <a:t> Rotterdamski?? – prosječni BMI bio je 28 kg/m2</a:t>
            </a:r>
            <a:endParaRPr lang="hr-HR" sz="1200" kern="1200" dirty="0" smtClean="0">
              <a:solidFill>
                <a:schemeClr val="tx1"/>
              </a:solidFill>
              <a:effectLst/>
              <a:latin typeface="+mn-lt"/>
              <a:ea typeface="+mn-ea"/>
              <a:cs typeface="+mn-cs"/>
            </a:endParaRPr>
          </a:p>
          <a:p>
            <a:pPr rtl="0"/>
            <a:r>
              <a:rPr lang="hr-HR" sz="1200" kern="1200" dirty="0" smtClean="0">
                <a:solidFill>
                  <a:schemeClr val="tx1"/>
                </a:solidFill>
                <a:effectLst/>
                <a:latin typeface="+mn-lt"/>
                <a:ea typeface="+mn-ea"/>
                <a:cs typeface="+mn-cs"/>
              </a:rPr>
              <a:t>Legro; 626 žena, 30 tjedana, 6 ciklusa terapije, metformin XR 2x1000 mg; stopa metformine dijareje: 69,5%</a:t>
            </a:r>
            <a:endParaRPr lang="en-US" sz="1200" kern="1200" dirty="0" smtClean="0">
              <a:solidFill>
                <a:schemeClr val="tx1"/>
              </a:solidFill>
              <a:effectLst/>
              <a:latin typeface="+mn-lt"/>
              <a:ea typeface="+mn-ea"/>
              <a:cs typeface="+mn-cs"/>
            </a:endParaRPr>
          </a:p>
          <a:p>
            <a:r>
              <a:rPr lang="hr-HR" altLang="sr-Latn-RS" sz="1200" dirty="0" smtClean="0">
                <a:latin typeface="Arial Unicode MS" pitchFamily="32" charset="0"/>
                <a:cs typeface="Arial Unicode MS" pitchFamily="32" charset="0"/>
              </a:rPr>
              <a:t>(Legro </a:t>
            </a:r>
            <a:r>
              <a:rPr lang="en-US" altLang="sr-Latn-RS" sz="1200" dirty="0" smtClean="0">
                <a:latin typeface="Arial Unicode MS" pitchFamily="32" charset="0"/>
                <a:cs typeface="Arial Unicode MS" pitchFamily="32" charset="0"/>
              </a:rPr>
              <a:t>Kaplan–Meier Curves for Live Birth</a:t>
            </a:r>
            <a:r>
              <a:rPr lang="hr-HR" altLang="sr-Latn-RS" sz="1200" dirty="0" smtClean="0">
                <a:latin typeface="Arial Unicode MS" pitchFamily="32" charset="0"/>
                <a:cs typeface="Arial Unicode MS" pitchFamily="32" charset="0"/>
              </a:rPr>
              <a:t>)</a:t>
            </a:r>
            <a:endParaRPr lang="hr-HR" dirty="0"/>
          </a:p>
        </p:txBody>
      </p:sp>
      <p:sp>
        <p:nvSpPr>
          <p:cNvPr id="4" name="Slide Number Placeholder 3"/>
          <p:cNvSpPr>
            <a:spLocks noGrp="1"/>
          </p:cNvSpPr>
          <p:nvPr>
            <p:ph type="sldNum" sz="quarter" idx="10"/>
          </p:nvPr>
        </p:nvSpPr>
        <p:spPr/>
        <p:txBody>
          <a:bodyPr/>
          <a:lstStyle/>
          <a:p>
            <a:fld id="{B627F35B-5550-4920-856B-03AEC61E6FEA}" type="slidenum">
              <a:rPr lang="hr-HR" smtClean="0"/>
              <a:t>9</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The important clinical question however is not whether metformin “works”, but whether it is better than CC in terms of live birth in CC naïve women or whether it has additional benefit in terms of live birth when used as co-treatment in therapy naïve or CC-resistant women. Meta-analiza 27 studija.</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10</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Cochrane, sys rev, 38 istraživanja s metforminom, 3495 žena</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11</a:t>
            </a:fld>
            <a:endParaRPr lang="hr-HR"/>
          </a:p>
        </p:txBody>
      </p:sp>
    </p:spTree>
    <p:extLst>
      <p:ext uri="{BB962C8B-B14F-4D97-AF65-F5344CB8AC3E}">
        <p14:creationId xmlns:p14="http://schemas.microsoft.com/office/powerpoint/2010/main" val="111216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smtClean="0">
                <a:solidFill>
                  <a:schemeClr val="tx1"/>
                </a:solidFill>
                <a:effectLst/>
                <a:latin typeface="+mn-lt"/>
                <a:ea typeface="+mn-ea"/>
                <a:cs typeface="+mn-cs"/>
              </a:rPr>
              <a:t>Cochrane, sys rev, 38 istraživanja, 3495 žena</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27F35B-5550-4920-856B-03AEC61E6FEA}" type="slidenum">
              <a:rPr lang="hr-HR" smtClean="0"/>
              <a:t>12</a:t>
            </a:fld>
            <a:endParaRPr lang="hr-HR"/>
          </a:p>
        </p:txBody>
      </p:sp>
    </p:spTree>
    <p:extLst>
      <p:ext uri="{BB962C8B-B14F-4D97-AF65-F5344CB8AC3E}">
        <p14:creationId xmlns:p14="http://schemas.microsoft.com/office/powerpoint/2010/main" val="1112168195"/>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xml"/><Relationship Id="rId7" Type="http://schemas.openxmlformats.org/officeDocument/2006/relationships/image" Target="../media/image5.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png"/><Relationship Id="rId5" Type="http://schemas.openxmlformats.org/officeDocument/2006/relationships/image" Target="../media/image3.ti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03.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2465571" y="3551014"/>
            <a:ext cx="3832189" cy="2484277"/>
          </a:xfrm>
          <a:prstGeom prst="rect">
            <a:avLst/>
          </a:prstGeom>
        </p:spPr>
      </p:pic>
      <p:sp>
        <p:nvSpPr>
          <p:cNvPr id="9" name="Rectangle 8"/>
          <p:cNvSpPr/>
          <p:nvPr userDrawn="1"/>
        </p:nvSpPr>
        <p:spPr>
          <a:xfrm>
            <a:off x="0" y="0"/>
            <a:ext cx="9144000" cy="1926516"/>
          </a:xfrm>
          <a:prstGeom prst="rect">
            <a:avLst/>
          </a:prstGeom>
          <a:gradFill flip="none" rotWithShape="1">
            <a:gsLst>
              <a:gs pos="0">
                <a:schemeClr val="bg1"/>
              </a:gs>
              <a:gs pos="100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userDrawn="1"/>
        </p:nvSpPr>
        <p:spPr>
          <a:xfrm>
            <a:off x="228600" y="312322"/>
            <a:ext cx="8686800" cy="1600200"/>
          </a:xfrm>
          <a:prstGeom prst="round2SameRect">
            <a:avLst/>
          </a:prstGeom>
          <a:solidFill>
            <a:schemeClr val="tx1"/>
          </a:solidFill>
          <a:ln>
            <a:solidFill>
              <a:schemeClr val="accent1">
                <a:shade val="50000"/>
              </a:schemeClr>
            </a:solidFill>
          </a:ln>
          <a:effectLst>
            <a:reflection blurRad="6350" stA="10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380291"/>
            <a:ext cx="8686800" cy="1470025"/>
          </a:xfrm>
        </p:spPr>
        <p:txBody>
          <a:bodyPr/>
          <a:lstStyle>
            <a:lvl1pPr algn="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572000" y="2024232"/>
            <a:ext cx="4312024" cy="1404768"/>
          </a:xfrm>
        </p:spPr>
        <p:txBody>
          <a:bodyPr/>
          <a:lstStyle>
            <a:lvl1pPr marL="0" indent="0" algn="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7C7E706-E20E-4FC7-8EAA-9C618AF7E632}"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8EEC5-7D36-42A5-81E9-0BAA8A66126C}" type="slidenum">
              <a:rPr lang="en-US" smtClean="0"/>
              <a:t>‹#›</a:t>
            </a:fld>
            <a:endParaRPr lang="en-US"/>
          </a:p>
        </p:txBody>
      </p:sp>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 y="3551014"/>
            <a:ext cx="2236971" cy="2484276"/>
          </a:xfrm>
          <a:prstGeom prst="rect">
            <a:avLst/>
          </a:prstGeom>
        </p:spPr>
      </p:pic>
      <p:pic>
        <p:nvPicPr>
          <p:cNvPr id="19" name="Picture 2" descr="http://upload.wikimedia.org/wikipedia/commons/3/34/Metformin-from-xtal-3D-balls.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297758" y="3551014"/>
            <a:ext cx="2617642" cy="2484277"/>
          </a:xfrm>
          <a:prstGeom prst="rect">
            <a:avLst/>
          </a:prstGeom>
          <a:solidFill>
            <a:schemeClr val="tx2">
              <a:lumMod val="10000"/>
              <a:lumOff val="90000"/>
            </a:schemeClr>
          </a:solidFill>
        </p:spPr>
      </p:pic>
      <p:sp>
        <p:nvSpPr>
          <p:cNvPr id="20" name="Rectangle 19"/>
          <p:cNvSpPr/>
          <p:nvPr userDrawn="1"/>
        </p:nvSpPr>
        <p:spPr>
          <a:xfrm>
            <a:off x="228600" y="1926516"/>
            <a:ext cx="8686800" cy="4742844"/>
          </a:xfrm>
          <a:prstGeom prst="rect">
            <a:avLst/>
          </a:prstGeom>
          <a:blipFill dpi="0" rotWithShape="1">
            <a:blip r:embed="rId7">
              <a:alphaModFix amt="21000"/>
              <a:grayscl/>
              <a:extLst>
                <a:ext uri="{BEBA8EAE-BF5A-486C-A8C5-ECC9F3942E4B}">
                  <a14:imgProps xmlns:a14="http://schemas.microsoft.com/office/drawing/2010/main">
                    <a14:imgLayer r:embed="rId8">
                      <a14:imgEffect>
                        <a14:artisticMarker/>
                      </a14:imgEffect>
                      <a14:imgEffect>
                        <a14:brightnessContrast contrast="-20000"/>
                      </a14:imgEffect>
                    </a14:imgLayer>
                  </a14:imgProps>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val="34126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00" fill="hold"/>
                                        <p:tgtEl>
                                          <p:spTgt spid="7"/>
                                        </p:tgtEl>
                                      </p:cBhvr>
                                    </p:cmd>
                                  </p:childTnLst>
                                </p:cTn>
                              </p:par>
                              <p:par>
                                <p:cTn id="7" presetID="47"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7E706-E20E-4FC7-8EAA-9C618AF7E632}"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12072870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03.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317" r="27000" b="12000"/>
          <a:stretch/>
        </p:blipFill>
        <p:spPr>
          <a:xfrm>
            <a:off x="6671733" y="5206700"/>
            <a:ext cx="2472267" cy="1651299"/>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0"/>
            <a:ext cx="9144000" cy="3429000"/>
          </a:xfrm>
          <a:prstGeom prst="rect">
            <a:avLst/>
          </a:prstGeom>
          <a:gradFill flip="none" rotWithShape="1">
            <a:gsLst>
              <a:gs pos="0">
                <a:schemeClr val="bg1">
                  <a:lumMod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10400" y="152400"/>
            <a:ext cx="1905000" cy="60960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0" y="15240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C7E706-E20E-4FC7-8EAA-9C618AF7E632}"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351742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19921"/>
            <a:ext cx="8686800" cy="34052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28600" y="1303200"/>
            <a:ext cx="8686800" cy="5438168"/>
          </a:xfrm>
          <a:prstGeom prst="rect">
            <a:avLst/>
          </a:prstGeom>
          <a:blipFill dpi="0" rotWithShape="1">
            <a:blip r:embed="rId2">
              <a:alphaModFix amt="21000"/>
              <a:grayscl/>
              <a:extLst>
                <a:ext uri="{BEBA8EAE-BF5A-486C-A8C5-ECC9F3942E4B}">
                  <a14:imgProps xmlns:a14="http://schemas.microsoft.com/office/drawing/2010/main">
                    <a14:imgLayer r:embed="rId3">
                      <a14:imgEffect>
                        <a14:artisticMarker/>
                      </a14:imgEffect>
                      <a14:imgEffect>
                        <a14:brightnessContrast contrast="-20000"/>
                      </a14:imgEffect>
                    </a14:imgLayer>
                  </a14:imgProps>
                </a:ext>
              </a:extLst>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7C7E706-E20E-4FC7-8EAA-9C618AF7E632}"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16589436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03.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317" r="27000" b="12000"/>
          <a:stretch/>
        </p:blipFill>
        <p:spPr>
          <a:xfrm>
            <a:off x="6671733" y="5206700"/>
            <a:ext cx="2472267" cy="1651299"/>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userDrawn="1"/>
        </p:nvSpPr>
        <p:spPr>
          <a:xfrm>
            <a:off x="0" y="0"/>
            <a:ext cx="9144000" cy="3429000"/>
          </a:xfrm>
          <a:prstGeom prst="rect">
            <a:avLst/>
          </a:prstGeom>
          <a:gradFill flip="none" rotWithShape="1">
            <a:gsLst>
              <a:gs pos="0">
                <a:schemeClr val="bg1">
                  <a:lumMod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28600" y="2395538"/>
            <a:ext cx="86868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C7E706-E20E-4FC7-8EAA-9C618AF7E632}"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A8EEC5-7D36-42A5-81E9-0BAA8A66126C}" type="slidenum">
              <a:rPr lang="en-US" smtClean="0"/>
              <a:t>‹#›</a:t>
            </a:fld>
            <a:endParaRPr lang="en-US"/>
          </a:p>
        </p:txBody>
      </p:sp>
      <p:sp>
        <p:nvSpPr>
          <p:cNvPr id="2" name="Title 1"/>
          <p:cNvSpPr>
            <a:spLocks noGrp="1"/>
          </p:cNvSpPr>
          <p:nvPr>
            <p:ph type="title"/>
          </p:nvPr>
        </p:nvSpPr>
        <p:spPr>
          <a:xfrm>
            <a:off x="228600" y="3895725"/>
            <a:ext cx="8686800" cy="1362075"/>
          </a:xfrm>
        </p:spPr>
        <p:txBody>
          <a:bodyPr anchor="t"/>
          <a:lstStyle>
            <a:lvl1pPr algn="l">
              <a:defRPr sz="4000" b="1" cap="all">
                <a:solidFill>
                  <a:schemeClr val="tx1"/>
                </a:solidFill>
              </a:defRPr>
            </a:lvl1pPr>
          </a:lstStyle>
          <a:p>
            <a:r>
              <a:rPr lang="en-US" smtClean="0"/>
              <a:t>Click to edit Master title style</a:t>
            </a:r>
            <a:endParaRPr lang="en-US"/>
          </a:p>
        </p:txBody>
      </p:sp>
    </p:spTree>
    <p:extLst>
      <p:ext uri="{BB962C8B-B14F-4D97-AF65-F5344CB8AC3E}">
        <p14:creationId xmlns:p14="http://schemas.microsoft.com/office/powerpoint/2010/main" val="4290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38432"/>
            <a:ext cx="4267200" cy="49469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38432"/>
            <a:ext cx="4267200" cy="49469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C7E706-E20E-4FC7-8EAA-9C618AF7E632}"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21482405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327674"/>
            <a:ext cx="426878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1967436"/>
            <a:ext cx="4268788" cy="4315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27674"/>
            <a:ext cx="4270375"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67436"/>
            <a:ext cx="4270375" cy="4315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C7E706-E20E-4FC7-8EAA-9C618AF7E632}" type="datetimeFigureOut">
              <a:rPr lang="en-US" smtClean="0"/>
              <a:t>5/15/2014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29666293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C7E706-E20E-4FC7-8EAA-9C618AF7E632}" type="datetimeFigureOut">
              <a:rPr lang="en-US" smtClean="0"/>
              <a:t>5/15/2014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1623628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C7E706-E20E-4FC7-8EAA-9C618AF7E632}" type="datetimeFigureOut">
              <a:rPr lang="en-US" smtClean="0"/>
              <a:t>5/15/2014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2974471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03.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317" r="27000" b="12000"/>
          <a:stretch/>
        </p:blipFill>
        <p:spPr>
          <a:xfrm>
            <a:off x="6671733" y="5206700"/>
            <a:ext cx="2472267" cy="1651299"/>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3429000"/>
          </a:xfrm>
          <a:prstGeom prst="rect">
            <a:avLst/>
          </a:prstGeom>
          <a:gradFill flip="none" rotWithShape="1">
            <a:gsLst>
              <a:gs pos="0">
                <a:schemeClr val="bg1">
                  <a:lumMod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3050"/>
            <a:ext cx="3236913" cy="1162050"/>
          </a:xfrm>
        </p:spPr>
        <p:txBody>
          <a:bodyPr anchor="b"/>
          <a:lstStyle>
            <a:lvl1pPr algn="l">
              <a:defRPr sz="2000" b="1">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340350" cy="5975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0"/>
            <a:ext cx="3236913" cy="4813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C7E706-E20E-4FC7-8EAA-9C618AF7E632}"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284537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5025"/>
            <a:ext cx="5486400" cy="566738"/>
          </a:xfrm>
        </p:spPr>
        <p:txBody>
          <a:bodyPr anchor="b"/>
          <a:lstStyle>
            <a:lvl1pPr algn="l">
              <a:defRPr sz="20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C7E706-E20E-4FC7-8EAA-9C618AF7E632}"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A8EEC5-7D36-42A5-81E9-0BAA8A66126C}" type="slidenum">
              <a:rPr lang="en-US" smtClean="0"/>
              <a:t>‹#›</a:t>
            </a:fld>
            <a:endParaRPr lang="en-US"/>
          </a:p>
        </p:txBody>
      </p:sp>
    </p:spTree>
    <p:extLst>
      <p:ext uri="{BB962C8B-B14F-4D97-AF65-F5344CB8AC3E}">
        <p14:creationId xmlns:p14="http://schemas.microsoft.com/office/powerpoint/2010/main" val="3867466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ound Same Side Corner Rectangle 11"/>
          <p:cNvSpPr/>
          <p:nvPr/>
        </p:nvSpPr>
        <p:spPr>
          <a:xfrm flipV="1">
            <a:off x="228600" y="1295400"/>
            <a:ext cx="8686800" cy="5419724"/>
          </a:xfrm>
          <a:prstGeom prst="round2SameRect">
            <a:avLst>
              <a:gd name="adj1" fmla="val 366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7E706-E20E-4FC7-8EAA-9C618AF7E632}" type="datetimeFigureOut">
              <a:rPr lang="en-US" smtClean="0"/>
              <a:t>5/15/2014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8EEC5-7D36-42A5-81E9-0BAA8A66126C}" type="slidenum">
              <a:rPr lang="en-US" smtClean="0"/>
              <a:t>‹#›</a:t>
            </a:fld>
            <a:endParaRPr lang="en-US"/>
          </a:p>
        </p:txBody>
      </p:sp>
      <p:sp>
        <p:nvSpPr>
          <p:cNvPr id="22" name="Rectangle 21"/>
          <p:cNvSpPr/>
          <p:nvPr/>
        </p:nvSpPr>
        <p:spPr>
          <a:xfrm>
            <a:off x="0" y="1295400"/>
            <a:ext cx="9144000" cy="2133600"/>
          </a:xfrm>
          <a:prstGeom prst="rect">
            <a:avLst/>
          </a:prstGeom>
          <a:gradFill flip="none" rotWithShape="1">
            <a:gsLst>
              <a:gs pos="0">
                <a:schemeClr val="bg1">
                  <a:lumMod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 y="1295400"/>
            <a:ext cx="8686800" cy="4038600"/>
          </a:xfrm>
          <a:prstGeom prst="rect">
            <a:avLst/>
          </a:prstGeom>
          <a:gradFill flip="none" rotWithShape="1">
            <a:gsLst>
              <a:gs pos="78328">
                <a:schemeClr val="bg1">
                  <a:alpha val="10000"/>
                </a:schemeClr>
              </a:gs>
              <a:gs pos="0">
                <a:schemeClr val="bg1">
                  <a:lumMod val="85000"/>
                </a:schemeClr>
              </a:gs>
              <a:gs pos="40000">
                <a:srgbClr val="DFDFDF">
                  <a:alpha val="55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28600" y="1319921"/>
            <a:ext cx="8686800" cy="494999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Round Same Side Corner Rectangle 24"/>
          <p:cNvSpPr/>
          <p:nvPr/>
        </p:nvSpPr>
        <p:spPr>
          <a:xfrm>
            <a:off x="228600" y="76200"/>
            <a:ext cx="8686800" cy="1219200"/>
          </a:xfrm>
          <a:prstGeom prst="round2SameRect">
            <a:avLst>
              <a:gd name="adj1" fmla="val 21961"/>
              <a:gd name="adj2" fmla="val 0"/>
            </a:avLst>
          </a:prstGeom>
          <a:solidFill>
            <a:schemeClr val="tx1"/>
          </a:solidFill>
          <a:ln>
            <a:solidFill>
              <a:srgbClr val="C00000"/>
            </a:solidFill>
          </a:ln>
          <a:effectLst>
            <a:reflection blurRad="6350" stA="10000" endPos="5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92075"/>
            <a:ext cx="8676042"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04340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2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wm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gif"/><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74.gi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1960" y="2135758"/>
            <a:ext cx="3096344" cy="1077218"/>
          </a:xfrm>
          <a:prstGeom prst="rect">
            <a:avLst/>
          </a:prstGeom>
          <a:noFill/>
        </p:spPr>
        <p:txBody>
          <a:bodyPr wrap="square" rtlCol="0">
            <a:spAutoFit/>
          </a:bodyPr>
          <a:lstStyle/>
          <a:p>
            <a:pPr lvl="0" algn="r">
              <a:spcBef>
                <a:spcPct val="20000"/>
              </a:spcBef>
            </a:pPr>
            <a:r>
              <a:rPr lang="hr-HR" sz="2800" dirty="0">
                <a:solidFill>
                  <a:srgbClr val="CB0101"/>
                </a:solidFill>
              </a:rPr>
              <a:t>Ivan Jandrić</a:t>
            </a:r>
          </a:p>
          <a:p>
            <a:endParaRPr lang="hr-HR" dirty="0"/>
          </a:p>
          <a:p>
            <a:endParaRPr lang="hr-HR" dirty="0"/>
          </a:p>
        </p:txBody>
      </p:sp>
      <p:sp>
        <p:nvSpPr>
          <p:cNvPr id="2" name="Title 1"/>
          <p:cNvSpPr>
            <a:spLocks noGrp="1"/>
          </p:cNvSpPr>
          <p:nvPr>
            <p:ph type="ctrTitle"/>
          </p:nvPr>
        </p:nvSpPr>
        <p:spPr>
          <a:xfrm>
            <a:off x="228600" y="380291"/>
            <a:ext cx="8268643" cy="1470025"/>
          </a:xfrm>
        </p:spPr>
        <p:txBody>
          <a:bodyPr/>
          <a:lstStyle/>
          <a:p>
            <a:r>
              <a:rPr lang="hr-HR" dirty="0" smtClean="0"/>
              <a:t>Uloga metformina u liječenju PCOS </a:t>
            </a:r>
            <a:endParaRPr lang="en-US" dirty="0"/>
          </a:p>
        </p:txBody>
      </p:sp>
      <p:sp>
        <p:nvSpPr>
          <p:cNvPr id="3" name="Subtitle 2"/>
          <p:cNvSpPr>
            <a:spLocks noGrp="1"/>
          </p:cNvSpPr>
          <p:nvPr>
            <p:ph type="subTitle" idx="1"/>
          </p:nvPr>
        </p:nvSpPr>
        <p:spPr>
          <a:xfrm>
            <a:off x="6372201" y="2096240"/>
            <a:ext cx="2304255" cy="1404768"/>
          </a:xfrm>
        </p:spPr>
        <p:txBody>
          <a:bodyPr>
            <a:normAutofit/>
          </a:bodyPr>
          <a:lstStyle/>
          <a:p>
            <a:pPr algn="l"/>
            <a:endParaRPr lang="hr-HR" sz="1700" dirty="0" smtClean="0"/>
          </a:p>
          <a:p>
            <a:pPr algn="l"/>
            <a:endParaRPr lang="hr-HR" sz="1700" dirty="0"/>
          </a:p>
          <a:p>
            <a:pPr algn="ctr">
              <a:spcBef>
                <a:spcPts val="0"/>
              </a:spcBef>
            </a:pPr>
            <a:r>
              <a:rPr lang="hr-HR" sz="1700" i="1" dirty="0" smtClean="0"/>
              <a:t>OB „Dr. Josip Benčević”</a:t>
            </a:r>
          </a:p>
          <a:p>
            <a:pPr algn="ctr">
              <a:spcBef>
                <a:spcPts val="0"/>
              </a:spcBef>
            </a:pPr>
            <a:r>
              <a:rPr lang="hr-HR" sz="1700" i="1" dirty="0" smtClean="0"/>
              <a:t>Slavonski Brod</a:t>
            </a:r>
            <a:endParaRPr lang="en-US" sz="1700" i="1" dirty="0"/>
          </a:p>
        </p:txBody>
      </p:sp>
      <p:pic>
        <p:nvPicPr>
          <p:cNvPr id="1026"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75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08104" y="2707696"/>
            <a:ext cx="8842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51520" y="6300028"/>
            <a:ext cx="8568952" cy="338554"/>
          </a:xfrm>
          <a:prstGeom prst="rect">
            <a:avLst/>
          </a:prstGeom>
          <a:noFill/>
        </p:spPr>
        <p:txBody>
          <a:bodyPr wrap="square" rtlCol="0">
            <a:spAutoFit/>
          </a:bodyPr>
          <a:lstStyle/>
          <a:p>
            <a:pPr lvl="0" algn="ctr">
              <a:spcBef>
                <a:spcPct val="20000"/>
              </a:spcBef>
            </a:pPr>
            <a:r>
              <a:rPr lang="hr-HR" sz="1600" dirty="0" smtClean="0">
                <a:solidFill>
                  <a:srgbClr val="CB0101"/>
                </a:solidFill>
              </a:rPr>
              <a:t>Šibenik, 2014.</a:t>
            </a:r>
            <a:endParaRPr lang="hr-HR" sz="1600" dirty="0"/>
          </a:p>
        </p:txBody>
      </p:sp>
    </p:spTree>
    <p:extLst>
      <p:ext uri="{BB962C8B-B14F-4D97-AF65-F5344CB8AC3E}">
        <p14:creationId xmlns:p14="http://schemas.microsoft.com/office/powerpoint/2010/main" val="142868996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Moll, 2007:  </a:t>
            </a:r>
            <a:r>
              <a:rPr lang="hr-HR" altLang="sr-Latn-RS" sz="2000" dirty="0" smtClean="0">
                <a:solidFill>
                  <a:srgbClr val="00B050"/>
                </a:solidFill>
                <a:effectLst>
                  <a:outerShdw blurRad="38100" dist="38100" dir="2700000" algn="tl">
                    <a:srgbClr val="000000">
                      <a:alpha val="43137"/>
                    </a:srgbClr>
                  </a:outerShdw>
                </a:effectLst>
              </a:rPr>
              <a:t>CC naïve</a:t>
            </a:r>
          </a:p>
          <a:p>
            <a:pPr eaLnBrk="1" hangingPunct="1">
              <a:lnSpc>
                <a:spcPct val="80000"/>
              </a:lnSpc>
            </a:pPr>
            <a:endParaRPr lang="hr-HR" altLang="sr-Latn-RS" sz="2000" dirty="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B05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B050"/>
              </a:solidFill>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a:solidFill>
                <a:srgbClr val="00B050"/>
              </a:solidFill>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a:solidFill>
                <a:srgbClr val="00B050"/>
              </a:solidFill>
              <a:effectLst>
                <a:outerShdw blurRad="38100" dist="38100" dir="2700000" algn="tl">
                  <a:srgbClr val="000000">
                    <a:alpha val="43137"/>
                  </a:srgbClr>
                </a:outerShdw>
              </a:effectLst>
            </a:endParaRPr>
          </a:p>
          <a:p>
            <a:pPr marL="0" indent="0" eaLnBrk="1" hangingPunct="1">
              <a:lnSpc>
                <a:spcPct val="80000"/>
              </a:lnSpc>
              <a:buNone/>
            </a:pPr>
            <a:r>
              <a:rPr lang="hr-HR" altLang="sr-Latn-RS" sz="2000" dirty="0" smtClean="0">
                <a:solidFill>
                  <a:srgbClr val="00B050"/>
                </a:solidFill>
                <a:effectLst>
                  <a:outerShdw blurRad="38100" dist="38100" dir="2700000" algn="tl">
                    <a:srgbClr val="000000">
                      <a:alpha val="43137"/>
                    </a:srgbClr>
                  </a:outerShdw>
                </a:effectLst>
              </a:rPr>
              <a:t>                            CC resistant</a:t>
            </a:r>
            <a:endParaRPr lang="hr-HR" altLang="sr-Latn-RS" sz="1200" dirty="0">
              <a:solidFill>
                <a:srgbClr val="00B05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916832"/>
            <a:ext cx="7920881" cy="310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59" y="5589240"/>
            <a:ext cx="7920881" cy="111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308304" y="6054154"/>
            <a:ext cx="36004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8" name="Straight Connector 7"/>
          <p:cNvCxnSpPr/>
          <p:nvPr/>
        </p:nvCxnSpPr>
        <p:spPr>
          <a:xfrm>
            <a:off x="3347864" y="3212976"/>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31840" y="6525344"/>
            <a:ext cx="432048"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5" descr="http://img1.wikia.nocookie.net/__cb20140228025438/cloudywithachanceofmeatballs/images/c/cd/Warning_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1944000"/>
            <a:ext cx="360040" cy="3105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001" y="1916832"/>
            <a:ext cx="1097680"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02379246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Tang, 2012:   </a:t>
            </a:r>
            <a:r>
              <a:rPr lang="hr-HR" altLang="sr-Latn-RS" sz="1600" dirty="0" smtClean="0">
                <a:solidFill>
                  <a:srgbClr val="002060"/>
                </a:solidFill>
                <a:effectLst>
                  <a:outerShdw blurRad="38100" dist="38100" dir="2700000" algn="tl">
                    <a:srgbClr val="000000">
                      <a:alpha val="43137"/>
                    </a:srgbClr>
                  </a:outerShdw>
                </a:effectLst>
              </a:rPr>
              <a:t>metformin+CC   </a:t>
            </a:r>
            <a:r>
              <a:rPr lang="hr-HR" altLang="sr-Latn-RS" sz="1600" dirty="0">
                <a:solidFill>
                  <a:srgbClr val="002060"/>
                </a:solidFill>
                <a:effectLst>
                  <a:outerShdw blurRad="38100" dist="38100" dir="2700000" algn="tl">
                    <a:srgbClr val="000000">
                      <a:alpha val="43137"/>
                    </a:srgbClr>
                  </a:outerShdw>
                </a:effectLst>
              </a:rPr>
              <a:t>vs.  CC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3.55 </a:t>
            </a:r>
            <a:r>
              <a:rPr lang="hr-HR" altLang="sr-Latn-RS" sz="1600" dirty="0" smtClean="0">
                <a:solidFill>
                  <a:srgbClr val="002060"/>
                </a:solidFill>
                <a:effectLst>
                  <a:outerShdw blurRad="38100" dist="38100" dir="2700000" algn="tl">
                    <a:srgbClr val="000000">
                      <a:alpha val="43137"/>
                    </a:srgbClr>
                  </a:outerShdw>
                </a:effectLst>
              </a:rPr>
              <a:t>(OVR, CC sensitive)</a:t>
            </a:r>
          </a:p>
          <a:p>
            <a:pPr marL="0" lvl="1" indent="0" eaLnBrk="1" hangingPunct="1">
              <a:lnSpc>
                <a:spcPct val="80000"/>
              </a:lnSpc>
              <a:buNone/>
            </a:pPr>
            <a:r>
              <a:rPr lang="hr-HR" altLang="sr-Latn-RS" sz="1600" dirty="0">
                <a:solidFill>
                  <a:srgbClr val="FF0000"/>
                </a:solidFill>
                <a:effectLst>
                  <a:outerShdw blurRad="38100" dist="38100" dir="2700000" algn="tl">
                    <a:srgbClr val="000000">
                      <a:alpha val="43137"/>
                    </a:srgbClr>
                  </a:outerShdw>
                </a:effectLst>
              </a:rPr>
              <a:t>		                             	        OR </a:t>
            </a:r>
            <a:r>
              <a:rPr lang="hr-HR" altLang="sr-Latn-RS" sz="1600" dirty="0" smtClean="0">
                <a:solidFill>
                  <a:srgbClr val="FF0000"/>
                </a:solidFill>
                <a:effectLst>
                  <a:outerShdw blurRad="38100" dist="38100" dir="2700000" algn="tl">
                    <a:srgbClr val="000000">
                      <a:alpha val="43137"/>
                    </a:srgbClr>
                  </a:outerShdw>
                </a:effectLst>
              </a:rPr>
              <a:t>1.64 </a:t>
            </a:r>
            <a:r>
              <a:rPr lang="hr-HR" altLang="sr-Latn-RS" sz="1600" dirty="0" smtClean="0">
                <a:solidFill>
                  <a:srgbClr val="002060"/>
                </a:solidFill>
                <a:effectLst>
                  <a:outerShdw blurRad="38100" dist="38100" dir="2700000" algn="tl">
                    <a:srgbClr val="000000">
                      <a:alpha val="43137"/>
                    </a:srgbClr>
                  </a:outerShdw>
                </a:effectLst>
              </a:rPr>
              <a:t>(OVR</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CC naïve)</a:t>
            </a:r>
          </a:p>
          <a:p>
            <a:pPr marL="0" lvl="1" indent="0" eaLnBrk="1" hangingPunct="1">
              <a:lnSpc>
                <a:spcPct val="80000"/>
              </a:lnSpc>
              <a:buNone/>
            </a:pPr>
            <a:r>
              <a:rPr lang="hr-HR" altLang="sr-Latn-RS" sz="1600" dirty="0">
                <a:solidFill>
                  <a:srgbClr val="FF0000"/>
                </a:solidFill>
                <a:effectLst>
                  <a:outerShdw blurRad="38100" dist="38100" dir="2700000" algn="tl">
                    <a:srgbClr val="000000">
                      <a:alpha val="43137"/>
                    </a:srgbClr>
                  </a:outerShdw>
                </a:effectLst>
              </a:rPr>
              <a:t>		                             	        OR </a:t>
            </a:r>
            <a:r>
              <a:rPr lang="hr-HR" altLang="sr-Latn-RS" sz="1600" dirty="0" smtClean="0">
                <a:solidFill>
                  <a:srgbClr val="FF0000"/>
                </a:solidFill>
                <a:effectLst>
                  <a:outerShdw blurRad="38100" dist="38100" dir="2700000" algn="tl">
                    <a:srgbClr val="000000">
                      <a:alpha val="43137"/>
                    </a:srgbClr>
                  </a:outerShdw>
                </a:effectLst>
              </a:rPr>
              <a:t>4.86 </a:t>
            </a:r>
            <a:r>
              <a:rPr lang="hr-HR" altLang="sr-Latn-RS" sz="1600" dirty="0">
                <a:solidFill>
                  <a:srgbClr val="002060"/>
                </a:solidFill>
                <a:effectLst>
                  <a:outerShdw blurRad="38100" dist="38100" dir="2700000" algn="tl">
                    <a:srgbClr val="000000">
                      <a:alpha val="43137"/>
                    </a:srgbClr>
                  </a:outerShdw>
                </a:effectLst>
              </a:rPr>
              <a:t>(OVR, CC </a:t>
            </a:r>
            <a:r>
              <a:rPr lang="hr-HR" altLang="sr-Latn-RS" sz="1600" dirty="0" smtClean="0">
                <a:solidFill>
                  <a:srgbClr val="002060"/>
                </a:solidFill>
                <a:effectLst>
                  <a:outerShdw blurRad="38100" dist="38100" dir="2700000" algn="tl">
                    <a:srgbClr val="000000">
                      <a:alpha val="43137"/>
                    </a:srgbClr>
                  </a:outerShdw>
                </a:effectLst>
              </a:rPr>
              <a:t>resistant)</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smtClean="0">
                <a:solidFill>
                  <a:srgbClr val="FF0000"/>
                </a:solidFill>
                <a:effectLst>
                  <a:outerShdw blurRad="38100" dist="38100" dir="2700000" algn="tl">
                    <a:srgbClr val="000000">
                      <a:alpha val="43137"/>
                    </a:srgbClr>
                  </a:outerShdw>
                </a:effectLst>
              </a:rPr>
              <a:t>				</a:t>
            </a:r>
          </a:p>
          <a:p>
            <a:pPr marL="0" lvl="1" indent="0" eaLnBrk="1" hangingPunct="1">
              <a:lnSpc>
                <a:spcPct val="80000"/>
              </a:lnSpc>
              <a:buNone/>
            </a:pPr>
            <a:r>
              <a:rPr lang="hr-HR" altLang="sr-Latn-RS" sz="1600" dirty="0">
                <a:solidFill>
                  <a:srgbClr val="FF000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			        OR 1.75 </a:t>
            </a:r>
            <a:r>
              <a:rPr lang="hr-HR" altLang="sr-Latn-RS" sz="1600" dirty="0">
                <a:solidFill>
                  <a:srgbClr val="002060"/>
                </a:solidFill>
                <a:effectLst>
                  <a:outerShdw blurRad="38100" dist="38100" dir="2700000" algn="tl">
                    <a:srgbClr val="000000">
                      <a:alpha val="43137"/>
                    </a:srgbClr>
                  </a:outerShdw>
                </a:effectLst>
              </a:rPr>
              <a:t>(OVR, BMI &lt;30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a:solidFill>
                  <a:srgbClr val="FF0000"/>
                </a:solidFill>
                <a:effectLst>
                  <a:outerShdw blurRad="38100" dist="38100" dir="2700000" algn="tl">
                    <a:srgbClr val="000000">
                      <a:alpha val="43137"/>
                    </a:srgbClr>
                  </a:outerShdw>
                </a:effectLst>
              </a:rPr>
              <a:t>		                             	        OR </a:t>
            </a:r>
            <a:r>
              <a:rPr lang="hr-HR" altLang="sr-Latn-RS" sz="1600" dirty="0" smtClean="0">
                <a:solidFill>
                  <a:srgbClr val="FF0000"/>
                </a:solidFill>
                <a:effectLst>
                  <a:outerShdw blurRad="38100" dist="38100" dir="2700000" algn="tl">
                    <a:srgbClr val="000000">
                      <a:alpha val="43137"/>
                    </a:srgbClr>
                  </a:outerShdw>
                </a:effectLst>
              </a:rPr>
              <a:t>1.78 </a:t>
            </a:r>
            <a:r>
              <a:rPr lang="hr-HR" altLang="sr-Latn-RS" sz="1600" dirty="0">
                <a:solidFill>
                  <a:srgbClr val="002060"/>
                </a:solidFill>
                <a:effectLst>
                  <a:outerShdw blurRad="38100" dist="38100" dir="2700000" algn="tl">
                    <a:srgbClr val="000000">
                      <a:alpha val="43137"/>
                    </a:srgbClr>
                  </a:outerShdw>
                </a:effectLst>
              </a:rPr>
              <a:t>(OVR, 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OR 1.19 </a:t>
            </a:r>
            <a:r>
              <a:rPr lang="hr-HR" altLang="sr-Latn-RS" sz="1600" dirty="0" smtClean="0">
                <a:solidFill>
                  <a:srgbClr val="002060"/>
                </a:solidFill>
                <a:effectLst>
                  <a:outerShdw blurRad="38100" dist="38100" dir="2700000" algn="tl">
                    <a:srgbClr val="000000">
                      <a:alpha val="43137"/>
                    </a:srgbClr>
                  </a:outerShdw>
                </a:effectLst>
              </a:rPr>
              <a:t>(CPR, BMI &lt;30 kg/m</a:t>
            </a:r>
            <a:r>
              <a:rPr lang="hr-HR" altLang="sr-Latn-RS" sz="1600" baseline="30000" dirty="0" smtClean="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 N(cycles)NT=7.1</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smtClean="0">
                <a:solidFill>
                  <a:srgbClr val="FF0000"/>
                </a:solidFill>
                <a:effectLst>
                  <a:outerShdw blurRad="38100" dist="38100" dir="2700000" algn="tl">
                    <a:srgbClr val="000000">
                      <a:alpha val="43137"/>
                    </a:srgbClr>
                  </a:outerShdw>
                </a:effectLst>
              </a:rPr>
              <a:t>		                             	        OR 1.76 </a:t>
            </a:r>
            <a:r>
              <a:rPr lang="hr-HR" altLang="sr-Latn-RS" sz="1600" dirty="0">
                <a:solidFill>
                  <a:srgbClr val="002060"/>
                </a:solidFill>
                <a:effectLst>
                  <a:outerShdw blurRad="38100" dist="38100" dir="2700000" algn="tl">
                    <a:srgbClr val="000000">
                      <a:alpha val="43137"/>
                    </a:srgbClr>
                  </a:outerShdw>
                </a:effectLst>
              </a:rPr>
              <a:t>(</a:t>
            </a:r>
            <a:r>
              <a:rPr lang="hr-HR" altLang="sr-Latn-RS" sz="1600" dirty="0" smtClean="0">
                <a:solidFill>
                  <a:srgbClr val="002060"/>
                </a:solidFill>
                <a:effectLst>
                  <a:outerShdw blurRad="38100" dist="38100" dir="2700000" algn="tl">
                    <a:srgbClr val="000000">
                      <a:alpha val="43137"/>
                    </a:srgbClr>
                  </a:outerShdw>
                </a:effectLst>
              </a:rPr>
              <a:t>CPR, </a:t>
            </a:r>
            <a:r>
              <a:rPr lang="hr-HR" altLang="sr-Latn-RS" sz="1600" dirty="0">
                <a:solidFill>
                  <a:srgbClr val="002060"/>
                </a:solidFill>
                <a:effectLst>
                  <a:outerShdw blurRad="38100" dist="38100" dir="2700000" algn="tl">
                    <a:srgbClr val="000000">
                      <a:alpha val="43137"/>
                    </a:srgbClr>
                  </a:outerShdw>
                </a:effectLst>
              </a:rPr>
              <a:t>BMI </a:t>
            </a:r>
            <a:r>
              <a:rPr lang="hr-HR" altLang="sr-Latn-RS" sz="1600" dirty="0" smtClean="0">
                <a:solidFill>
                  <a:srgbClr val="002060"/>
                </a:solidFill>
                <a:effectLst>
                  <a:outerShdw blurRad="38100" dist="38100" dir="2700000" algn="tl">
                    <a:srgbClr val="000000">
                      <a:alpha val="43137"/>
                    </a:srgbClr>
                  </a:outerShdw>
                </a:effectLst>
              </a:rPr>
              <a:t>≥30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r>
              <a:rPr lang="hr-HR" altLang="sr-Latn-RS" sz="1600" dirty="0">
                <a:solidFill>
                  <a:srgbClr val="002060"/>
                </a:solidFill>
                <a:effectLst>
                  <a:outerShdw blurRad="38100" dist="38100" dir="2700000" algn="tl">
                    <a:srgbClr val="000000">
                      <a:alpha val="43137"/>
                    </a:srgbClr>
                  </a:outerShdw>
                </a:effectLst>
              </a:rPr>
              <a:t> N(cycles)NT=7.1</a:t>
            </a:r>
          </a:p>
          <a:p>
            <a:pPr marL="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p>
          <a:p>
            <a:pPr marL="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OR 1.00 </a:t>
            </a:r>
            <a:r>
              <a:rPr lang="hr-HR" altLang="sr-Latn-RS" sz="1600" dirty="0" smtClean="0">
                <a:solidFill>
                  <a:srgbClr val="002060"/>
                </a:solidFill>
                <a:effectLst>
                  <a:outerShdw blurRad="38100" dist="38100" dir="2700000" algn="tl">
                    <a:srgbClr val="000000">
                      <a:alpha val="43137"/>
                    </a:srgbClr>
                  </a:outerShdw>
                </a:effectLst>
              </a:rPr>
              <a:t>(LBR</a:t>
            </a:r>
            <a:r>
              <a:rPr lang="hr-HR" altLang="sr-Latn-RS" sz="1600" dirty="0">
                <a:solidFill>
                  <a:srgbClr val="002060"/>
                </a:solidFill>
                <a:effectLst>
                  <a:outerShdw blurRad="38100" dist="38100" dir="2700000" algn="tl">
                    <a:srgbClr val="000000">
                      <a:alpha val="43137"/>
                    </a:srgbClr>
                  </a:outerShdw>
                </a:effectLst>
              </a:rPr>
              <a:t>, BMI </a:t>
            </a:r>
            <a:r>
              <a:rPr lang="hr-HR" altLang="sr-Latn-RS" sz="1600" dirty="0" smtClean="0">
                <a:solidFill>
                  <a:srgbClr val="002060"/>
                </a:solidFill>
                <a:effectLst>
                  <a:outerShdw blurRad="38100" dist="38100" dir="2700000" algn="tl">
                    <a:srgbClr val="000000">
                      <a:alpha val="43137"/>
                    </a:srgbClr>
                  </a:outerShdw>
                </a:effectLst>
              </a:rPr>
              <a:t>≤32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r>
              <a:rPr lang="hr-HR" altLang="sr-Latn-RS" sz="1600" dirty="0">
                <a:solidFill>
                  <a:srgbClr val="FF0000"/>
                </a:solidFill>
                <a:effectLst>
                  <a:outerShdw blurRad="38100" dist="38100" dir="2700000" algn="tl">
                    <a:srgbClr val="000000">
                      <a:alpha val="43137"/>
                    </a:srgbClr>
                  </a:outerShdw>
                </a:effectLst>
              </a:rPr>
              <a:t>		                             	        </a:t>
            </a:r>
            <a:r>
              <a:rPr lang="hr-HR" altLang="sr-Latn-RS" sz="1600" dirty="0">
                <a:solidFill>
                  <a:schemeClr val="accent2">
                    <a:lumMod val="60000"/>
                    <a:lumOff val="40000"/>
                  </a:schemeClr>
                </a:solidFill>
                <a:effectLst>
                  <a:outerShdw blurRad="38100" dist="38100" dir="2700000" algn="tl">
                    <a:srgbClr val="000000">
                      <a:alpha val="43137"/>
                    </a:srgbClr>
                  </a:outerShdw>
                </a:effectLst>
              </a:rPr>
              <a:t>OR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1.28 </a:t>
            </a:r>
            <a:r>
              <a:rPr lang="hr-HR" altLang="sr-Latn-RS" sz="1600" dirty="0" smtClean="0">
                <a:solidFill>
                  <a:srgbClr val="002060"/>
                </a:solidFill>
                <a:effectLst>
                  <a:outerShdw blurRad="38100" dist="38100" dir="2700000" algn="tl">
                    <a:srgbClr val="000000">
                      <a:alpha val="43137"/>
                    </a:srgbClr>
                  </a:outerShdw>
                </a:effectLst>
              </a:rPr>
              <a:t>(LBR</a:t>
            </a:r>
            <a:r>
              <a:rPr lang="hr-HR" altLang="sr-Latn-RS" sz="1600" dirty="0">
                <a:solidFill>
                  <a:srgbClr val="002060"/>
                </a:solidFill>
                <a:effectLst>
                  <a:outerShdw blurRad="38100" dist="38100" dir="2700000" algn="tl">
                    <a:srgbClr val="000000">
                      <a:alpha val="43137"/>
                    </a:srgbClr>
                  </a:outerShdw>
                </a:effectLst>
              </a:rPr>
              <a:t>, 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0" lvl="1" indent="0" eaLnBrk="1" fontAlgn="auto" hangingPunct="1">
              <a:lnSpc>
                <a:spcPct val="80000"/>
              </a:lnSpc>
              <a:spcBef>
                <a:spcPts val="0"/>
              </a:spcBef>
              <a:spcAft>
                <a:spcPts val="0"/>
              </a:spcAft>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chemeClr val="accent6">
                    <a:lumMod val="20000"/>
                    <a:lumOff val="80000"/>
                  </a:schemeClr>
                </a:solidFill>
                <a:effectLst>
                  <a:outerShdw blurRad="38100" dist="38100" dir="2700000" algn="tl">
                    <a:srgbClr val="000000">
                      <a:alpha val="43137"/>
                    </a:srgbClr>
                  </a:outerShdw>
                </a:effectLst>
              </a:rPr>
              <a:t> </a:t>
            </a:r>
            <a:r>
              <a:rPr lang="hr-HR" altLang="sr-Latn-RS" sz="1600" dirty="0" smtClean="0">
                <a:solidFill>
                  <a:schemeClr val="accent6">
                    <a:lumMod val="20000"/>
                    <a:lumOff val="80000"/>
                  </a:schemeClr>
                </a:solidFill>
                <a:effectLst>
                  <a:outerShdw blurRad="38100" dist="38100" dir="2700000" algn="tl">
                    <a:srgbClr val="000000">
                      <a:alpha val="43137"/>
                    </a:srgbClr>
                  </a:outerShdw>
                </a:effectLst>
              </a:rPr>
              <a:t>       </a:t>
            </a:r>
            <a:r>
              <a:rPr lang="hr-HR" altLang="sr-Latn-RS" sz="1600" dirty="0">
                <a:solidFill>
                  <a:schemeClr val="accent6">
                    <a:lumMod val="20000"/>
                    <a:lumOff val="80000"/>
                  </a:schemeClr>
                </a:solidFill>
                <a:effectLst>
                  <a:outerShdw blurRad="38100" dist="38100" dir="2700000" algn="tl">
                    <a:srgbClr val="000000">
                      <a:alpha val="43137"/>
                    </a:srgbClr>
                  </a:outerShdw>
                </a:effectLst>
              </a:rPr>
              <a:t>OR </a:t>
            </a:r>
            <a:r>
              <a:rPr lang="hr-HR" altLang="sr-Latn-RS" sz="1600" dirty="0" smtClean="0">
                <a:solidFill>
                  <a:schemeClr val="accent6">
                    <a:lumMod val="20000"/>
                    <a:lumOff val="80000"/>
                  </a:schemeClr>
                </a:solidFill>
                <a:effectLst>
                  <a:outerShdw blurRad="38100" dist="38100" dir="2700000" algn="tl">
                    <a:srgbClr val="000000">
                      <a:alpha val="43137"/>
                    </a:srgbClr>
                  </a:outerShdw>
                </a:effectLst>
              </a:rPr>
              <a:t>1.61 </a:t>
            </a:r>
            <a:r>
              <a:rPr lang="hr-HR" altLang="sr-Latn-RS" sz="1600" dirty="0" smtClean="0">
                <a:solidFill>
                  <a:srgbClr val="002060"/>
                </a:solidFill>
                <a:effectLst>
                  <a:outerShdw blurRad="38100" dist="38100" dir="2700000" algn="tl">
                    <a:srgbClr val="000000">
                      <a:alpha val="43137"/>
                    </a:srgbClr>
                  </a:outerShdw>
                </a:effectLst>
              </a:rPr>
              <a:t>(ABR)</a:t>
            </a:r>
            <a:endParaRPr lang="hr-HR" altLang="sr-Latn-RS" sz="2000" dirty="0">
              <a:solidFill>
                <a:srgbClr val="00B050"/>
              </a:solidFill>
              <a:effectLst>
                <a:outerShdw blurRad="38100" dist="38100" dir="2700000" algn="tl">
                  <a:srgbClr val="000000">
                    <a:alpha val="43137"/>
                  </a:srgbClr>
                </a:outerShdw>
              </a:effectLst>
            </a:endParaRPr>
          </a:p>
          <a:p>
            <a:pPr marL="0" lvl="1" indent="0" eaLnBrk="1" hangingPunct="1">
              <a:lnSpc>
                <a:spcPct val="80000"/>
              </a:lnSpc>
              <a:buNone/>
            </a:pPr>
            <a:endParaRPr lang="hr-HR" altLang="sr-Latn-RS" sz="2000" dirty="0" smtClean="0">
              <a:solidFill>
                <a:srgbClr val="00B05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948705" y="2276872"/>
            <a:ext cx="2543175" cy="2609850"/>
          </a:xfrm>
          <a:prstGeom prst="rect">
            <a:avLst/>
          </a:prstGeom>
          <a:noFill/>
          <a:ln>
            <a:noFill/>
          </a:ln>
          <a:effectLst>
            <a:glow rad="101600">
              <a:schemeClr val="accent5">
                <a:satMod val="175000"/>
                <a:alpha val="40000"/>
              </a:schemeClr>
            </a:glow>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1708" y="3831431"/>
            <a:ext cx="3888724" cy="461665"/>
          </a:xfrm>
          <a:prstGeom prst="rect">
            <a:avLst/>
          </a:prstGeom>
          <a:noFill/>
        </p:spPr>
        <p:txBody>
          <a:bodyPr wrap="square" lIns="91440" tIns="45720" rIns="91440" bIns="45720">
            <a:spAutoFit/>
          </a:bodyPr>
          <a:lstStyle/>
          <a:p>
            <a:r>
              <a:rPr lang="hr-HR" sz="1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 mogu se razdvojiti</a:t>
            </a:r>
          </a:p>
          <a:p>
            <a:r>
              <a:rPr lang="hr-HR" sz="1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CC rezistentni/senzitivni</a:t>
            </a:r>
            <a:endParaRPr lang="en-US" sz="1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9" name="Picture 5" descr="http://img1.wikia.nocookie.net/__cb20140228025438/cloudywithachanceofmeatballs/images/c/cd/Warning_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7318" y="3861800"/>
            <a:ext cx="402561" cy="34723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3094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Tang, </a:t>
            </a:r>
            <a:r>
              <a:rPr lang="hr-HR" altLang="sr-Latn-RS" sz="2000" dirty="0">
                <a:solidFill>
                  <a:srgbClr val="0070C0"/>
                </a:solidFill>
                <a:effectLst>
                  <a:outerShdw blurRad="38100" dist="38100" dir="2700000" algn="tl">
                    <a:srgbClr val="000000">
                      <a:alpha val="43137"/>
                    </a:srgbClr>
                  </a:outerShdw>
                </a:effectLst>
              </a:rPr>
              <a:t>2012: 	</a:t>
            </a:r>
            <a:r>
              <a:rPr lang="hr-HR" altLang="sr-Latn-RS" sz="2000" dirty="0" smtClean="0">
                <a:solidFill>
                  <a:srgbClr val="0070C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  </a:t>
            </a:r>
            <a:r>
              <a:rPr lang="hr-HR" altLang="sr-Latn-RS" sz="1600" dirty="0">
                <a:solidFill>
                  <a:srgbClr val="002060"/>
                </a:solidFill>
                <a:effectLst>
                  <a:outerShdw blurRad="38100" dist="38100" dir="2700000" algn="tl">
                    <a:srgbClr val="000000">
                      <a:alpha val="43137"/>
                    </a:srgbClr>
                  </a:outerShdw>
                </a:effectLst>
              </a:rPr>
              <a:t>vs.  CC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OR 0.87 </a:t>
            </a:r>
            <a:r>
              <a:rPr lang="hr-HR" altLang="sr-Latn-RS" sz="1600" dirty="0" smtClean="0">
                <a:solidFill>
                  <a:srgbClr val="002060"/>
                </a:solidFill>
                <a:effectLst>
                  <a:outerShdw blurRad="38100" dist="38100" dir="2700000" algn="tl">
                    <a:srgbClr val="000000">
                      <a:alpha val="43137"/>
                    </a:srgbClr>
                  </a:outerShdw>
                </a:effectLst>
              </a:rPr>
              <a:t>(OVR, </a:t>
            </a:r>
            <a:r>
              <a:rPr lang="hr-HR" altLang="sr-Latn-RS" sz="1600" dirty="0">
                <a:solidFill>
                  <a:srgbClr val="002060"/>
                </a:solidFill>
                <a:effectLst>
                  <a:outerShdw blurRad="38100" dist="38100" dir="2700000" algn="tl">
                    <a:srgbClr val="000000">
                      <a:alpha val="43137"/>
                    </a:srgbClr>
                  </a:outerShdw>
                </a:effectLst>
              </a:rPr>
              <a:t>BMI &lt;30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0.43 </a:t>
            </a:r>
            <a:r>
              <a:rPr lang="hr-HR" altLang="sr-Latn-RS" sz="1600" dirty="0">
                <a:solidFill>
                  <a:srgbClr val="002060"/>
                </a:solidFill>
                <a:effectLst>
                  <a:outerShdw blurRad="38100" dist="38100" dir="2700000" algn="tl">
                    <a:srgbClr val="000000">
                      <a:alpha val="43137"/>
                    </a:srgbClr>
                  </a:outerShdw>
                </a:effectLst>
              </a:rPr>
              <a:t>(OVR, BMI </a:t>
            </a:r>
            <a:r>
              <a:rPr lang="hr-HR" altLang="sr-Latn-RS" sz="1600" dirty="0" smtClean="0">
                <a:solidFill>
                  <a:srgbClr val="002060"/>
                </a:solidFill>
                <a:effectLst>
                  <a:outerShdw blurRad="38100" dist="38100" dir="2700000" algn="tl">
                    <a:srgbClr val="000000">
                      <a:alpha val="43137"/>
                    </a:srgbClr>
                  </a:outerShdw>
                </a:effectLst>
              </a:rPr>
              <a:t>≥30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1.94 </a:t>
            </a:r>
            <a:r>
              <a:rPr lang="hr-HR" altLang="sr-Latn-RS" sz="1600" dirty="0" smtClean="0">
                <a:solidFill>
                  <a:srgbClr val="002060"/>
                </a:solidFill>
                <a:effectLst>
                  <a:outerShdw blurRad="38100" dist="38100" dir="2700000" algn="tl">
                    <a:srgbClr val="000000">
                      <a:alpha val="43137"/>
                    </a:srgbClr>
                  </a:outerShdw>
                </a:effectLst>
              </a:rPr>
              <a:t>(CPR</a:t>
            </a:r>
            <a:r>
              <a:rPr lang="hr-HR" altLang="sr-Latn-RS" sz="1600" dirty="0">
                <a:solidFill>
                  <a:srgbClr val="002060"/>
                </a:solidFill>
                <a:effectLst>
                  <a:outerShdw blurRad="38100" dist="38100" dir="2700000" algn="tl">
                    <a:srgbClr val="000000">
                      <a:alpha val="43137"/>
                    </a:srgbClr>
                  </a:outerShdw>
                </a:effectLst>
              </a:rPr>
              <a:t>, BMI </a:t>
            </a:r>
            <a:r>
              <a:rPr lang="hr-HR" altLang="sr-Latn-RS" sz="1600" dirty="0" smtClean="0">
                <a:solidFill>
                  <a:srgbClr val="002060"/>
                </a:solidFill>
                <a:effectLst>
                  <a:outerShdw blurRad="38100" dist="38100" dir="2700000" algn="tl">
                    <a:srgbClr val="000000">
                      <a:alpha val="43137"/>
                    </a:srgbClr>
                  </a:outerShdw>
                </a:effectLst>
              </a:rPr>
              <a:t>&lt; 30 (≤32)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0.34</a:t>
            </a:r>
            <a:r>
              <a:rPr lang="hr-HR" altLang="sr-Latn-RS" sz="1600" dirty="0" smtClean="0">
                <a:solidFill>
                  <a:srgbClr val="002060"/>
                </a:solidFill>
                <a:effectLst>
                  <a:outerShdw blurRad="38100" dist="38100" dir="2700000" algn="tl">
                    <a:srgbClr val="000000">
                      <a:alpha val="43137"/>
                    </a:srgbClr>
                  </a:outerShdw>
                </a:effectLst>
              </a:rPr>
              <a:t> (CPR</a:t>
            </a:r>
            <a:r>
              <a:rPr lang="hr-HR" altLang="sr-Latn-RS" sz="1600" dirty="0">
                <a:solidFill>
                  <a:srgbClr val="002060"/>
                </a:solidFill>
                <a:effectLst>
                  <a:outerShdw blurRad="38100" dist="38100" dir="2700000" algn="tl">
                    <a:srgbClr val="000000">
                      <a:alpha val="43137"/>
                    </a:srgbClr>
                  </a:outerShdw>
                </a:effectLst>
              </a:rPr>
              <a:t>, 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endParaRPr lang="hr-HR" altLang="sr-Latn-RS" sz="1600" dirty="0">
              <a:solidFill>
                <a:srgbClr val="00206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grpSp>
        <p:nvGrpSpPr>
          <p:cNvPr id="19" name="Group 18"/>
          <p:cNvGrpSpPr/>
          <p:nvPr/>
        </p:nvGrpSpPr>
        <p:grpSpPr>
          <a:xfrm>
            <a:off x="971600" y="2876380"/>
            <a:ext cx="7488833" cy="3722029"/>
            <a:chOff x="971600" y="2876380"/>
            <a:chExt cx="7488833" cy="3722029"/>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876380"/>
              <a:ext cx="7488833" cy="3722029"/>
            </a:xfrm>
            <a:prstGeom prst="rect">
              <a:avLst/>
            </a:prstGeom>
          </p:spPr>
        </p:pic>
        <p:sp>
          <p:nvSpPr>
            <p:cNvPr id="18" name="Rectangle 17"/>
            <p:cNvSpPr/>
            <p:nvPr/>
          </p:nvSpPr>
          <p:spPr>
            <a:xfrm>
              <a:off x="3762000" y="4261158"/>
              <a:ext cx="939969" cy="400110"/>
            </a:xfrm>
            <a:prstGeom prst="rect">
              <a:avLst/>
            </a:prstGeom>
            <a:solidFill>
              <a:schemeClr val="bg1"/>
            </a:solid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r-HR" sz="2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a:t>
              </a:r>
              <a:r>
                <a:rPr lang="hr-HR" sz="2000" b="1" cap="all" spc="0" baseline="3000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a:t>
              </a:r>
              <a:r>
                <a:rPr lang="hr-HR" sz="2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=93%</a:t>
              </a:r>
              <a:endParaRPr lang="hr-HR" sz="2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Tree>
    <p:extLst>
      <p:ext uri="{BB962C8B-B14F-4D97-AF65-F5344CB8AC3E}">
        <p14:creationId xmlns:p14="http://schemas.microsoft.com/office/powerpoint/2010/main" val="3608661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400000">
            <a:off x="225216" y="3857615"/>
            <a:ext cx="2566064" cy="338554"/>
          </a:xfrm>
          <a:prstGeom prst="rect">
            <a:avLst/>
          </a:prstGeom>
          <a:solidFill>
            <a:schemeClr val="lt1">
              <a:alpha val="59000"/>
            </a:schemeClr>
          </a:solidFill>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r>
              <a:rPr lang="hr-HR" sz="1600" dirty="0" smtClean="0">
                <a:ln w="12700">
                  <a:solidFill>
                    <a:schemeClr val="tx2">
                      <a:satMod val="155000"/>
                    </a:schemeClr>
                  </a:solidFill>
                  <a:prstDash val="solid"/>
                </a:ln>
                <a:solidFill>
                  <a:schemeClr val="accent4">
                    <a:lumMod val="40000"/>
                    <a:lumOff val="60000"/>
                  </a:schemeClr>
                </a:solidFill>
                <a:effectLst>
                  <a:outerShdw blurRad="41275" dist="20320" dir="1800000" algn="tl" rotWithShape="0">
                    <a:srgbClr val="000000">
                      <a:alpha val="40000"/>
                    </a:srgbClr>
                  </a:outerShdw>
                </a:effectLst>
              </a:rPr>
              <a:t>Potencijalni direktni učinci?  </a:t>
            </a:r>
            <a:r>
              <a:rPr lang="hr-HR" sz="1600"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t>
            </a:r>
            <a:endParaRPr lang="en-US" sz="160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7" name="Content Placeholder 2"/>
          <p:cNvSpPr txBox="1">
            <a:spLocks/>
          </p:cNvSpPr>
          <p:nvPr/>
        </p:nvSpPr>
        <p:spPr bwMode="auto">
          <a:xfrm>
            <a:off x="456908" y="15792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Tang, </a:t>
            </a:r>
            <a:r>
              <a:rPr lang="hr-HR" altLang="sr-Latn-RS" sz="2000" dirty="0">
                <a:solidFill>
                  <a:srgbClr val="0070C0"/>
                </a:solidFill>
                <a:effectLst>
                  <a:outerShdw blurRad="38100" dist="38100" dir="2700000" algn="tl">
                    <a:srgbClr val="000000">
                      <a:alpha val="43137"/>
                    </a:srgbClr>
                  </a:outerShdw>
                </a:effectLst>
              </a:rPr>
              <a:t>2012: 	</a:t>
            </a:r>
            <a:r>
              <a:rPr lang="hr-HR" altLang="sr-Latn-RS" sz="2000" dirty="0" smtClean="0">
                <a:solidFill>
                  <a:srgbClr val="0070C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  </a:t>
            </a:r>
            <a:r>
              <a:rPr lang="hr-HR" altLang="sr-Latn-RS" sz="1600" dirty="0">
                <a:solidFill>
                  <a:srgbClr val="002060"/>
                </a:solidFill>
                <a:effectLst>
                  <a:outerShdw blurRad="38100" dist="38100" dir="2700000" algn="tl">
                    <a:srgbClr val="000000">
                      <a:alpha val="43137"/>
                    </a:srgbClr>
                  </a:outerShdw>
                </a:effectLst>
              </a:rPr>
              <a:t>vs.  </a:t>
            </a:r>
            <a:r>
              <a:rPr lang="hr-HR" altLang="sr-Latn-RS" sz="1600" dirty="0" smtClean="0">
                <a:solidFill>
                  <a:srgbClr val="002060"/>
                </a:solidFill>
                <a:effectLst>
                  <a:outerShdw blurRad="38100" dist="38100" dir="2700000" algn="tl">
                    <a:srgbClr val="000000">
                      <a:alpha val="43137"/>
                    </a:srgbClr>
                  </a:outerShdw>
                </a:effectLst>
              </a:rPr>
              <a:t>placebo        </a:t>
            </a:r>
            <a:r>
              <a:rPr lang="hr-HR" altLang="sr-Latn-RS" sz="1600" dirty="0" smtClean="0">
                <a:solidFill>
                  <a:srgbClr val="FF0000"/>
                </a:solidFill>
                <a:effectLst>
                  <a:outerShdw blurRad="38100" dist="38100" dir="2700000" algn="tl">
                    <a:srgbClr val="000000">
                      <a:alpha val="43137"/>
                    </a:srgbClr>
                  </a:outerShdw>
                </a:effectLst>
              </a:rPr>
              <a:t>OR 1.81 </a:t>
            </a:r>
            <a:r>
              <a:rPr lang="hr-HR" altLang="sr-Latn-RS" sz="1600" dirty="0" smtClean="0">
                <a:solidFill>
                  <a:srgbClr val="002060"/>
                </a:solidFill>
                <a:effectLst>
                  <a:outerShdw blurRad="38100" dist="38100" dir="2700000" algn="tl">
                    <a:srgbClr val="000000">
                      <a:alpha val="43137"/>
                    </a:srgbClr>
                  </a:outerShdw>
                </a:effectLst>
              </a:rPr>
              <a:t>(OVR)</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OR 2.94 </a:t>
            </a:r>
            <a:r>
              <a:rPr lang="hr-HR" altLang="sr-Latn-RS" sz="1600" dirty="0" smtClean="0">
                <a:solidFill>
                  <a:srgbClr val="002060"/>
                </a:solidFill>
                <a:effectLst>
                  <a:outerShdw blurRad="38100" dist="38100" dir="2700000" algn="tl">
                    <a:srgbClr val="000000">
                      <a:alpha val="43137"/>
                    </a:srgbClr>
                  </a:outerShdw>
                </a:effectLst>
              </a:rPr>
              <a:t>(OVR, BMI &lt;30 kg/m</a:t>
            </a:r>
            <a:r>
              <a:rPr lang="hr-HR" altLang="sr-Latn-RS" sz="1600" baseline="30000" dirty="0" smtClean="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OR 1.50</a:t>
            </a:r>
            <a:r>
              <a:rPr lang="hr-HR" altLang="sr-Latn-RS" sz="1600" dirty="0" smtClean="0">
                <a:solidFill>
                  <a:srgbClr val="FF000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(OVR, BMI </a:t>
            </a:r>
            <a:r>
              <a:rPr lang="hr-HR" altLang="sr-Latn-RS" sz="1600" dirty="0" smtClean="0">
                <a:solidFill>
                  <a:srgbClr val="002060"/>
                </a:solidFill>
                <a:effectLst>
                  <a:outerShdw blurRad="38100" dist="38100" dir="2700000" algn="tl">
                    <a:srgbClr val="000000">
                      <a:alpha val="43137"/>
                    </a:srgbClr>
                  </a:outerShdw>
                </a:effectLst>
              </a:rPr>
              <a:t>≥30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1.72 </a:t>
            </a:r>
            <a:r>
              <a:rPr lang="hr-HR" altLang="sr-Latn-RS" sz="1600" dirty="0">
                <a:solidFill>
                  <a:srgbClr val="002060"/>
                </a:solidFill>
                <a:effectLst>
                  <a:outerShdw blurRad="38100" dist="38100" dir="2700000" algn="tl">
                    <a:srgbClr val="000000">
                      <a:alpha val="43137"/>
                    </a:srgbClr>
                  </a:outerShdw>
                </a:effectLst>
              </a:rPr>
              <a:t>(</a:t>
            </a:r>
            <a:r>
              <a:rPr lang="hr-HR" altLang="sr-Latn-RS" sz="1600" dirty="0" smtClean="0">
                <a:solidFill>
                  <a:srgbClr val="002060"/>
                </a:solidFill>
                <a:effectLst>
                  <a:outerShdw blurRad="38100" dist="38100" dir="2700000" algn="tl">
                    <a:srgbClr val="000000">
                      <a:alpha val="43137"/>
                    </a:srgbClr>
                  </a:outerShdw>
                </a:effectLst>
              </a:rPr>
              <a:t>MF) </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1">
                    <a:lumMod val="20000"/>
                    <a:lumOff val="80000"/>
                  </a:schemeClr>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21.15 </a:t>
            </a:r>
            <a:r>
              <a:rPr lang="hr-HR" altLang="sr-Latn-RS" sz="1600" dirty="0" smtClean="0">
                <a:solidFill>
                  <a:srgbClr val="002060"/>
                </a:solidFill>
                <a:effectLst>
                  <a:outerShdw blurRad="38100" dist="38100" dir="2700000" algn="tl">
                    <a:srgbClr val="000000">
                      <a:alpha val="43137"/>
                    </a:srgbClr>
                  </a:outerShdw>
                </a:effectLst>
              </a:rPr>
              <a:t>(MF, </a:t>
            </a:r>
            <a:r>
              <a:rPr lang="hr-HR" altLang="sr-Latn-RS" sz="1600" dirty="0">
                <a:solidFill>
                  <a:srgbClr val="002060"/>
                </a:solidFill>
                <a:effectLst>
                  <a:outerShdw blurRad="38100" dist="38100" dir="2700000" algn="tl">
                    <a:srgbClr val="000000">
                      <a:alpha val="43137"/>
                    </a:srgbClr>
                  </a:outerShdw>
                </a:effectLst>
              </a:rPr>
              <a:t>BMI </a:t>
            </a:r>
            <a:r>
              <a:rPr lang="hr-HR" altLang="sr-Latn-RS" sz="1600" dirty="0" smtClean="0">
                <a:solidFill>
                  <a:srgbClr val="002060"/>
                </a:solidFill>
                <a:effectLst>
                  <a:outerShdw blurRad="38100" dist="38100" dir="2700000" algn="tl">
                    <a:srgbClr val="000000">
                      <a:alpha val="43137"/>
                    </a:srgbClr>
                  </a:outerShdw>
                </a:effectLst>
              </a:rPr>
              <a:t>&lt; 30 (≤32) kg/m</a:t>
            </a:r>
            <a:r>
              <a:rPr lang="hr-HR" altLang="sr-Latn-RS" sz="1600" baseline="30000" dirty="0" smtClean="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1.57</a:t>
            </a:r>
            <a:r>
              <a:rPr lang="hr-HR" altLang="sr-Latn-RS" sz="1600" dirty="0" smtClean="0">
                <a:solidFill>
                  <a:srgbClr val="002060"/>
                </a:solidFill>
                <a:effectLst>
                  <a:outerShdw blurRad="38100" dist="38100" dir="2700000" algn="tl">
                    <a:srgbClr val="000000">
                      <a:alpha val="43137"/>
                    </a:srgbClr>
                  </a:outerShdw>
                </a:effectLst>
              </a:rPr>
              <a:t> (MF, </a:t>
            </a:r>
            <a:r>
              <a:rPr lang="hr-HR" altLang="sr-Latn-RS" sz="1600" dirty="0">
                <a:solidFill>
                  <a:srgbClr val="002060"/>
                </a:solidFill>
                <a:effectLst>
                  <a:outerShdw blurRad="38100" dist="38100" dir="2700000" algn="tl">
                    <a:srgbClr val="000000">
                      <a:alpha val="43137"/>
                    </a:srgbClr>
                  </a:outerShdw>
                </a:effectLst>
              </a:rPr>
              <a:t>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smtClean="0">
                <a:solidFill>
                  <a:srgbClr val="FF0000"/>
                </a:solidFill>
                <a:effectLst>
                  <a:outerShdw blurRad="38100" dist="38100" dir="2700000" algn="tl">
                    <a:srgbClr val="000000">
                      <a:alpha val="43137"/>
                    </a:srgbClr>
                  </a:outerShdw>
                </a:effectLst>
              </a:rPr>
              <a:t>                                                                                  OR 2.31 </a:t>
            </a:r>
            <a:r>
              <a:rPr lang="hr-HR" altLang="sr-Latn-RS" sz="1600" dirty="0" smtClean="0">
                <a:solidFill>
                  <a:srgbClr val="002060"/>
                </a:solidFill>
                <a:effectLst>
                  <a:outerShdw blurRad="38100" dist="38100" dir="2700000" algn="tl">
                    <a:srgbClr val="000000">
                      <a:alpha val="43137"/>
                    </a:srgbClr>
                  </a:outerShdw>
                </a:effectLst>
              </a:rPr>
              <a:t>(CPR) </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chemeClr val="accent1">
                    <a:lumMod val="20000"/>
                    <a:lumOff val="80000"/>
                  </a:schemeClr>
                </a:solidFill>
                <a:effectLst>
                  <a:outerShdw blurRad="38100" dist="38100" dir="2700000" algn="tl">
                    <a:srgbClr val="000000">
                      <a:alpha val="43137"/>
                    </a:srgbClr>
                  </a:outerShdw>
                </a:effectLst>
              </a:rPr>
              <a:t> </a:t>
            </a:r>
            <a:r>
              <a:rPr lang="hr-HR" altLang="sr-Latn-RS" sz="1600" dirty="0">
                <a:solidFill>
                  <a:srgbClr val="FF0000"/>
                </a:solidFill>
                <a:effectLst>
                  <a:outerShdw blurRad="38100" dist="38100" dir="2700000" algn="tl">
                    <a:srgbClr val="000000">
                      <a:alpha val="43137"/>
                    </a:srgbClr>
                  </a:outerShdw>
                </a:effectLst>
              </a:rPr>
              <a:t>OR </a:t>
            </a:r>
            <a:r>
              <a:rPr lang="hr-HR" altLang="sr-Latn-RS" sz="1600" dirty="0" smtClean="0">
                <a:solidFill>
                  <a:srgbClr val="FF0000"/>
                </a:solidFill>
                <a:effectLst>
                  <a:outerShdw blurRad="38100" dist="38100" dir="2700000" algn="tl">
                    <a:srgbClr val="000000">
                      <a:alpha val="43137"/>
                    </a:srgbClr>
                  </a:outerShdw>
                </a:effectLst>
              </a:rPr>
              <a:t>2.35 </a:t>
            </a:r>
            <a:r>
              <a:rPr lang="hr-HR" altLang="sr-Latn-RS" sz="1600" dirty="0" smtClean="0">
                <a:solidFill>
                  <a:srgbClr val="002060"/>
                </a:solidFill>
                <a:effectLst>
                  <a:outerShdw blurRad="38100" dist="38100" dir="2700000" algn="tl">
                    <a:srgbClr val="000000">
                      <a:alpha val="43137"/>
                    </a:srgbClr>
                  </a:outerShdw>
                </a:effectLst>
              </a:rPr>
              <a:t>(CPR, </a:t>
            </a:r>
            <a:r>
              <a:rPr lang="hr-HR" altLang="sr-Latn-RS" sz="1600" dirty="0">
                <a:solidFill>
                  <a:srgbClr val="002060"/>
                </a:solidFill>
                <a:effectLst>
                  <a:outerShdw blurRad="38100" dist="38100" dir="2700000" algn="tl">
                    <a:srgbClr val="000000">
                      <a:alpha val="43137"/>
                    </a:srgbClr>
                  </a:outerShdw>
                </a:effectLst>
              </a:rPr>
              <a:t>BMI &lt; 30 (≤32)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chemeClr val="accent1">
                    <a:lumMod val="20000"/>
                    <a:lumOff val="80000"/>
                  </a:schemeClr>
                </a:solidFill>
                <a:effectLst>
                  <a:outerShdw blurRad="38100" dist="38100" dir="2700000" algn="tl">
                    <a:srgbClr val="000000">
                      <a:alpha val="43137"/>
                    </a:srgbClr>
                  </a:outerShdw>
                </a:effectLst>
              </a:rPr>
              <a:t>OR </a:t>
            </a:r>
            <a:r>
              <a:rPr lang="hr-HR" altLang="sr-Latn-RS" sz="1600" dirty="0" smtClean="0">
                <a:solidFill>
                  <a:schemeClr val="accent1">
                    <a:lumMod val="20000"/>
                    <a:lumOff val="80000"/>
                  </a:schemeClr>
                </a:solidFill>
                <a:effectLst>
                  <a:outerShdw blurRad="38100" dist="38100" dir="2700000" algn="tl">
                    <a:srgbClr val="000000">
                      <a:alpha val="43137"/>
                    </a:srgbClr>
                  </a:outerShdw>
                </a:effectLst>
              </a:rPr>
              <a:t>2.21</a:t>
            </a:r>
            <a:r>
              <a:rPr lang="hr-HR" altLang="sr-Latn-RS" sz="1600" dirty="0" smtClean="0">
                <a:solidFill>
                  <a:srgbClr val="002060"/>
                </a:solidFill>
                <a:effectLst>
                  <a:outerShdw blurRad="38100" dist="38100" dir="2700000" algn="tl">
                    <a:srgbClr val="000000">
                      <a:alpha val="43137"/>
                    </a:srgbClr>
                  </a:outerShdw>
                </a:effectLst>
              </a:rPr>
              <a:t> (CPR, </a:t>
            </a:r>
            <a:r>
              <a:rPr lang="hr-HR" altLang="sr-Latn-RS" sz="1600" dirty="0">
                <a:solidFill>
                  <a:srgbClr val="002060"/>
                </a:solidFill>
                <a:effectLst>
                  <a:outerShdw blurRad="38100" dist="38100" dir="2700000" algn="tl">
                    <a:srgbClr val="000000">
                      <a:alpha val="43137"/>
                    </a:srgbClr>
                  </a:outerShdw>
                </a:effectLst>
              </a:rPr>
              <a:t>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endParaRPr lang="hr-HR" altLang="sr-Latn-RS" sz="1600" dirty="0">
              <a:solidFill>
                <a:srgbClr val="00206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2" name="Rectangle 1"/>
          <p:cNvSpPr/>
          <p:nvPr/>
        </p:nvSpPr>
        <p:spPr>
          <a:xfrm rot="20405621">
            <a:off x="22543" y="2341501"/>
            <a:ext cx="4467568" cy="1077218"/>
          </a:xfrm>
          <a:prstGeom prst="rect">
            <a:avLst/>
          </a:prstGeom>
          <a:noFill/>
        </p:spPr>
        <p:txBody>
          <a:bodyPr wrap="square" lIns="91440" tIns="45720" rIns="91440" bIns="45720">
            <a:spAutoFit/>
          </a:bodyPr>
          <a:lstStyle/>
          <a:p>
            <a:pPr algn="ctr"/>
            <a:r>
              <a:rPr lang="hr-H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Adekvatnost zaštite endometrija?</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198" name="Picture 6" descr="http://etc-mysitemyway.s3.amazonaws.com/icons/legacy-previews/icons-256/glowing-green-neon-icons-arrows/110911-glowing-green-neon-icon-arrows-arrow-1turn2-down.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a:stretch>
            <a:fillRect/>
          </a:stretch>
        </p:blipFill>
        <p:spPr bwMode="auto">
          <a:xfrm>
            <a:off x="2123728" y="3304369"/>
            <a:ext cx="1420775" cy="1420775"/>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Ivan\AppData\Local\Microsoft\Windows\Temporary Internet Files\Content.IE5\Z85PCH1O\MC90044196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114817">
            <a:off x="4009610" y="2381054"/>
            <a:ext cx="669137" cy="225457"/>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693043" y="4509120"/>
            <a:ext cx="1078757" cy="338554"/>
          </a:xfrm>
          <a:prstGeom prst="rect">
            <a:avLst/>
          </a:prstGeom>
          <a:noFill/>
        </p:spPr>
        <p:txBody>
          <a:bodyPr wrap="none" lIns="91440" tIns="45720" rIns="91440" bIns="45720">
            <a:spAutoFit/>
          </a:bodyPr>
          <a:lstStyle/>
          <a:p>
            <a:pPr algn="ctr"/>
            <a:r>
              <a:rPr lang="hr-HR" sz="1600" b="0" cap="none" spc="0" dirty="0" smtClean="0">
                <a:ln w="18415" cmpd="sng">
                  <a:solidFill>
                    <a:srgbClr val="FFFFFF"/>
                  </a:solidFill>
                  <a:prstDash val="solid"/>
                </a:ln>
                <a:solidFill>
                  <a:srgbClr val="FFC000"/>
                </a:solidFill>
                <a:effectLst>
                  <a:outerShdw blurRad="63500" dir="3600000" algn="tl" rotWithShape="0">
                    <a:srgbClr val="000000">
                      <a:alpha val="70000"/>
                    </a:srgbClr>
                  </a:outerShdw>
                </a:effectLst>
              </a:rPr>
              <a:t>FERTILITET</a:t>
            </a:r>
            <a:endParaRPr lang="en-US" sz="1600" b="0" cap="none" spc="0" dirty="0">
              <a:ln w="18415" cmpd="sng">
                <a:solidFill>
                  <a:srgbClr val="FFFFFF"/>
                </a:solidFill>
                <a:prstDash val="solid"/>
              </a:ln>
              <a:solidFill>
                <a:srgbClr val="FFC000"/>
              </a:solidFill>
              <a:effectLst>
                <a:outerShdw blurRad="63500" dir="3600000" algn="tl" rotWithShape="0">
                  <a:srgbClr val="000000">
                    <a:alpha val="70000"/>
                  </a:srgbClr>
                </a:outerShdw>
              </a:effectLst>
            </a:endParaRPr>
          </a:p>
        </p:txBody>
      </p:sp>
      <p:sp>
        <p:nvSpPr>
          <p:cNvPr id="17" name="Rectangle 16"/>
          <p:cNvSpPr/>
          <p:nvPr/>
        </p:nvSpPr>
        <p:spPr>
          <a:xfrm>
            <a:off x="2915816" y="4509120"/>
            <a:ext cx="1628267" cy="338554"/>
          </a:xfrm>
          <a:prstGeom prst="rect">
            <a:avLst/>
          </a:prstGeom>
          <a:noFill/>
        </p:spPr>
        <p:txBody>
          <a:bodyPr wrap="none" lIns="91440" tIns="45720" rIns="91440" bIns="45720">
            <a:spAutoFit/>
          </a:bodyPr>
          <a:lstStyle/>
          <a:p>
            <a:pPr algn="ctr"/>
            <a:r>
              <a:rPr lang="hr-HR" sz="1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KARCINOGENEZA</a:t>
            </a:r>
            <a:endParaRPr lang="en-US"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1691680" y="4847674"/>
            <a:ext cx="3063460" cy="1815882"/>
          </a:xfrm>
          <a:prstGeom prst="rect">
            <a:avLst/>
          </a:prstGeom>
          <a:noFill/>
          <a:ln>
            <a:solidFill>
              <a:schemeClr val="accent3"/>
            </a:solidFill>
          </a:ln>
        </p:spPr>
        <p:txBody>
          <a:bodyPr wrap="square" rtlCol="0">
            <a:spAutoFit/>
          </a:bodyPr>
          <a:lstStyle/>
          <a:p>
            <a:r>
              <a:rPr lang="hr-HR" sz="1400" dirty="0" smtClean="0">
                <a:solidFill>
                  <a:schemeClr val="accent2">
                    <a:lumMod val="60000"/>
                    <a:lumOff val="40000"/>
                  </a:schemeClr>
                </a:solidFill>
              </a:rPr>
              <a:t>- Vaskularni RI       - Hiperinzulinemija                </a:t>
            </a:r>
          </a:p>
          <a:p>
            <a:r>
              <a:rPr lang="hr-HR" sz="1400" dirty="0" smtClean="0">
                <a:solidFill>
                  <a:schemeClr val="accent2">
                    <a:lumMod val="60000"/>
                    <a:lumOff val="40000"/>
                  </a:schemeClr>
                </a:solidFill>
              </a:rPr>
              <a:t>- HOXA10               - LH / hCG receptori</a:t>
            </a:r>
          </a:p>
          <a:p>
            <a:r>
              <a:rPr lang="hr-HR" sz="1400" dirty="0" smtClean="0">
                <a:solidFill>
                  <a:schemeClr val="accent2">
                    <a:lumMod val="60000"/>
                    <a:lumOff val="40000"/>
                  </a:schemeClr>
                </a:solidFill>
              </a:rPr>
              <a:t>- Glikodelin            - STK11 / AMPK</a:t>
            </a:r>
          </a:p>
          <a:p>
            <a:r>
              <a:rPr lang="hr-HR" sz="1400" dirty="0" smtClean="0">
                <a:solidFill>
                  <a:schemeClr val="accent2">
                    <a:lumMod val="60000"/>
                    <a:lumOff val="40000"/>
                  </a:schemeClr>
                </a:solidFill>
              </a:rPr>
              <a:t>- IGF-1                     - IGF-1 / IGFBP-1</a:t>
            </a:r>
          </a:p>
          <a:p>
            <a:r>
              <a:rPr lang="hr-HR" sz="1400" dirty="0" smtClean="0">
                <a:solidFill>
                  <a:schemeClr val="accent2">
                    <a:lumMod val="60000"/>
                    <a:lumOff val="40000"/>
                  </a:schemeClr>
                </a:solidFill>
              </a:rPr>
              <a:t>- GLUT4</a:t>
            </a:r>
          </a:p>
          <a:p>
            <a:r>
              <a:rPr lang="hr-HR" sz="1400" dirty="0" smtClean="0">
                <a:solidFill>
                  <a:schemeClr val="accent2">
                    <a:lumMod val="60000"/>
                    <a:lumOff val="40000"/>
                  </a:schemeClr>
                </a:solidFill>
              </a:rPr>
              <a:t>- PAI-1</a:t>
            </a:r>
          </a:p>
          <a:p>
            <a:r>
              <a:rPr lang="hr-HR" sz="1400" dirty="0" smtClean="0">
                <a:solidFill>
                  <a:schemeClr val="accent2">
                    <a:lumMod val="60000"/>
                    <a:lumOff val="40000"/>
                  </a:schemeClr>
                </a:solidFill>
              </a:rPr>
              <a:t>- ET-1</a:t>
            </a:r>
          </a:p>
          <a:p>
            <a:r>
              <a:rPr lang="hr-HR" sz="1400" i="1" dirty="0" smtClean="0"/>
              <a:t>                                             Palomba, 2009</a:t>
            </a:r>
          </a:p>
        </p:txBody>
      </p:sp>
    </p:spTree>
    <p:extLst>
      <p:ext uri="{BB962C8B-B14F-4D97-AF65-F5344CB8AC3E}">
        <p14:creationId xmlns:p14="http://schemas.microsoft.com/office/powerpoint/2010/main" val="1500352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203"/>
                                        </p:tgtEl>
                                        <p:attrNameLst>
                                          <p:attrName>style.visibility</p:attrName>
                                        </p:attrNameLst>
                                      </p:cBhvr>
                                      <p:to>
                                        <p:strVal val="visible"/>
                                      </p:to>
                                    </p:set>
                                    <p:animEffect transition="in" filter="fade">
                                      <p:cBhvr>
                                        <p:cTn id="10" dur="500"/>
                                        <p:tgtEl>
                                          <p:spTgt spid="820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anim calcmode="lin" valueType="num">
                                      <p:cBhvr>
                                        <p:cTn id="21" dur="1000" fill="hold"/>
                                        <p:tgtEl>
                                          <p:spTgt spid="8198"/>
                                        </p:tgtEl>
                                        <p:attrNameLst>
                                          <p:attrName>ppt_w</p:attrName>
                                        </p:attrNameLst>
                                      </p:cBhvr>
                                      <p:tavLst>
                                        <p:tav tm="0">
                                          <p:val>
                                            <p:fltVal val="0"/>
                                          </p:val>
                                        </p:tav>
                                        <p:tav tm="100000">
                                          <p:val>
                                            <p:strVal val="#ppt_w"/>
                                          </p:val>
                                        </p:tav>
                                      </p:tavLst>
                                    </p:anim>
                                    <p:anim calcmode="lin" valueType="num">
                                      <p:cBhvr>
                                        <p:cTn id="22" dur="1000" fill="hold"/>
                                        <p:tgtEl>
                                          <p:spTgt spid="8198"/>
                                        </p:tgtEl>
                                        <p:attrNameLst>
                                          <p:attrName>ppt_h</p:attrName>
                                        </p:attrNameLst>
                                      </p:cBhvr>
                                      <p:tavLst>
                                        <p:tav tm="0">
                                          <p:val>
                                            <p:fltVal val="0"/>
                                          </p:val>
                                        </p:tav>
                                        <p:tav tm="100000">
                                          <p:val>
                                            <p:strVal val="#ppt_h"/>
                                          </p:val>
                                        </p:tav>
                                      </p:tavLst>
                                    </p:anim>
                                    <p:anim calcmode="lin" valueType="num">
                                      <p:cBhvr>
                                        <p:cTn id="23" dur="1000" fill="hold"/>
                                        <p:tgtEl>
                                          <p:spTgt spid="8198"/>
                                        </p:tgtEl>
                                        <p:attrNameLst>
                                          <p:attrName>style.rotation</p:attrName>
                                        </p:attrNameLst>
                                      </p:cBhvr>
                                      <p:tavLst>
                                        <p:tav tm="0">
                                          <p:val>
                                            <p:fltVal val="90"/>
                                          </p:val>
                                        </p:tav>
                                        <p:tav tm="100000">
                                          <p:val>
                                            <p:fltVal val="0"/>
                                          </p:val>
                                        </p:tav>
                                      </p:tavLst>
                                    </p:anim>
                                    <p:animEffect transition="in" filter="fade">
                                      <p:cBhvr>
                                        <p:cTn id="24" dur="1000"/>
                                        <p:tgtEl>
                                          <p:spTgt spid="819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P spid="17"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Tang, 2012:</a:t>
            </a:r>
            <a:endParaRPr lang="hr-HR" altLang="sr-Latn-RS" sz="2000" dirty="0" smtClean="0">
              <a:solidFill>
                <a:srgbClr val="00B05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2132856"/>
            <a:ext cx="58483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077072"/>
            <a:ext cx="4942284" cy="223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img1.wikia.nocookie.net/__cb20140228025438/cloudywithachanceofmeatballs/images/c/cd/Warning_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717032"/>
            <a:ext cx="834816" cy="720080"/>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1979712" y="4077072"/>
            <a:ext cx="12241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13071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2000" dirty="0" smtClean="0">
                <a:effectLst>
                  <a:outerShdw blurRad="38100" dist="38100" dir="2700000" algn="tl">
                    <a:srgbClr val="000000">
                      <a:alpha val="43137"/>
                    </a:srgbClr>
                  </a:outerShdw>
                </a:effectLst>
              </a:rPr>
              <a:t>Metformin bi mogao imati jači efekt kod mršavijih žena</a:t>
            </a:r>
            <a:r>
              <a:rPr lang="hr-HR" altLang="sr-Latn-RS" sz="2000" smtClean="0">
                <a:effectLst>
                  <a:outerShdw blurRad="38100" dist="38100" dir="2700000" algn="tl">
                    <a:srgbClr val="000000">
                      <a:alpha val="43137"/>
                    </a:srgbClr>
                  </a:outerShdw>
                </a:effectLst>
              </a:rPr>
              <a:t>, s </a:t>
            </a:r>
            <a:r>
              <a:rPr lang="hr-HR" altLang="sr-Latn-RS" sz="2000" dirty="0" smtClean="0">
                <a:effectLst>
                  <a:outerShdw blurRad="38100" dist="38100" dir="2700000" algn="tl">
                    <a:srgbClr val="000000">
                      <a:alpha val="43137"/>
                    </a:srgbClr>
                  </a:outerShdw>
                </a:effectLst>
              </a:rPr>
              <a:t>blažim stupnjem inzulinske rezistencije, koje je posredovana drugačijim mehanizmom (dakle, ne debljinom) – kod njih bi korekcija produkcije inzulina i androgena unaprijedila ovulatornost/fertilnost</a:t>
            </a:r>
          </a:p>
          <a:p>
            <a:pPr eaLnBrk="1" hangingPunct="1">
              <a:lnSpc>
                <a:spcPct val="80000"/>
              </a:lnSpc>
            </a:pPr>
            <a:r>
              <a:rPr lang="hr-HR" altLang="sr-Latn-RS" sz="2000" dirty="0">
                <a:effectLst>
                  <a:outerShdw blurRad="38100" dist="38100" dir="2700000" algn="tl">
                    <a:srgbClr val="000000">
                      <a:alpha val="43137"/>
                    </a:srgbClr>
                  </a:outerShdw>
                </a:effectLst>
              </a:rPr>
              <a:t>Izraženija inzulinska rezistencija može objasniti i manje upadljiv pad testosterona u pretilih žena </a:t>
            </a:r>
            <a:r>
              <a:rPr lang="hr-HR" altLang="sr-Latn-RS" sz="2000" dirty="0" smtClean="0">
                <a:effectLst>
                  <a:outerShdw blurRad="38100" dist="38100" dir="2700000" algn="tl">
                    <a:srgbClr val="000000">
                      <a:alpha val="43137"/>
                    </a:srgbClr>
                  </a:outerShdw>
                </a:effectLst>
              </a:rPr>
              <a:t>na metforminu (</a:t>
            </a:r>
            <a:r>
              <a:rPr lang="hr-HR" altLang="sr-Latn-RS" sz="2000" dirty="0" smtClean="0">
                <a:solidFill>
                  <a:srgbClr val="FF0000"/>
                </a:solidFill>
                <a:effectLst>
                  <a:outerShdw blurRad="38100" dist="38100" dir="2700000" algn="tl">
                    <a:srgbClr val="000000">
                      <a:alpha val="43137"/>
                    </a:srgbClr>
                  </a:outerShdw>
                </a:effectLst>
              </a:rPr>
              <a:t>MD </a:t>
            </a:r>
            <a:r>
              <a:rPr lang="hr-HR" altLang="sr-Latn-RS" sz="2000" dirty="0">
                <a:solidFill>
                  <a:srgbClr val="FF0000"/>
                </a:solidFill>
                <a:effectLst>
                  <a:outerShdw blurRad="38100" dist="38100" dir="2700000" algn="tl">
                    <a:srgbClr val="000000">
                      <a:alpha val="43137"/>
                    </a:srgbClr>
                  </a:outerShdw>
                </a:effectLst>
              </a:rPr>
              <a:t>-1.68 vs. -0.29 </a:t>
            </a:r>
            <a:r>
              <a:rPr lang="hr-HR" altLang="sr-Latn-RS" sz="2000" dirty="0">
                <a:effectLst>
                  <a:outerShdw blurRad="38100" dist="38100" dir="2700000" algn="tl">
                    <a:srgbClr val="000000">
                      <a:alpha val="43137"/>
                    </a:srgbClr>
                  </a:outerShdw>
                </a:effectLst>
              </a:rPr>
              <a:t>nmol/L</a:t>
            </a:r>
            <a:r>
              <a:rPr lang="hr-HR" altLang="sr-Latn-RS" sz="2000" dirty="0" smtClean="0">
                <a:effectLst>
                  <a:outerShdw blurRad="38100" dist="38100" dir="2700000" algn="tl">
                    <a:srgbClr val="000000">
                      <a:alpha val="43137"/>
                    </a:srgbClr>
                  </a:outerShdw>
                </a:effectLst>
              </a:rPr>
              <a:t>)</a:t>
            </a:r>
          </a:p>
          <a:p>
            <a:pPr eaLnBrk="1" hangingPunct="1">
              <a:lnSpc>
                <a:spcPct val="80000"/>
              </a:lnSpc>
            </a:pPr>
            <a:r>
              <a:rPr lang="hr-HR" altLang="sr-Latn-RS" sz="2000" dirty="0">
                <a:effectLst>
                  <a:outerShdw blurRad="38100" dist="38100" dir="2700000" algn="tl">
                    <a:srgbClr val="000000">
                      <a:alpha val="43137"/>
                    </a:srgbClr>
                  </a:outerShdw>
                </a:effectLst>
              </a:rPr>
              <a:t>Sniženje inzulina natašte značajno je kod vitkih pacijentica                       (</a:t>
            </a:r>
            <a:r>
              <a:rPr lang="hr-HR" altLang="sr-Latn-RS" sz="2000" dirty="0">
                <a:solidFill>
                  <a:srgbClr val="FF0000"/>
                </a:solidFill>
                <a:effectLst>
                  <a:outerShdw blurRad="38100" dist="38100" dir="2700000" algn="tl">
                    <a:srgbClr val="000000">
                      <a:alpha val="43137"/>
                    </a:srgbClr>
                  </a:outerShdw>
                </a:effectLst>
              </a:rPr>
              <a:t>MD -5.65</a:t>
            </a:r>
            <a:r>
              <a:rPr lang="hr-HR" altLang="sr-Latn-RS" sz="2000" dirty="0">
                <a:effectLst>
                  <a:outerShdw blurRad="38100" dist="38100" dir="2700000" algn="tl">
                    <a:srgbClr val="000000">
                      <a:alpha val="43137"/>
                    </a:srgbClr>
                  </a:outerShdw>
                </a:effectLst>
              </a:rPr>
              <a:t> vs. </a:t>
            </a:r>
            <a:r>
              <a:rPr lang="hr-HR" altLang="sr-Latn-RS" sz="2000" dirty="0">
                <a:solidFill>
                  <a:schemeClr val="accent2">
                    <a:lumMod val="60000"/>
                    <a:lumOff val="40000"/>
                  </a:schemeClr>
                </a:solidFill>
                <a:effectLst>
                  <a:outerShdw blurRad="38100" dist="38100" dir="2700000" algn="tl">
                    <a:srgbClr val="000000">
                      <a:alpha val="43137"/>
                    </a:srgbClr>
                  </a:outerShdw>
                </a:effectLst>
              </a:rPr>
              <a:t>-2.72</a:t>
            </a:r>
            <a:r>
              <a:rPr lang="hr-HR" altLang="sr-Latn-RS" sz="2000" dirty="0">
                <a:effectLst>
                  <a:outerShdw blurRad="38100" dist="38100" dir="2700000" algn="tl">
                    <a:srgbClr val="000000">
                      <a:alpha val="43137"/>
                    </a:srgbClr>
                  </a:outerShdw>
                </a:effectLst>
              </a:rPr>
              <a:t> mIU/L</a:t>
            </a:r>
            <a:r>
              <a:rPr lang="hr-HR" altLang="sr-Latn-RS" sz="2000" dirty="0" smtClean="0">
                <a:effectLst>
                  <a:outerShdw blurRad="38100" dist="38100" dir="2700000" algn="tl">
                    <a:srgbClr val="000000">
                      <a:alpha val="43137"/>
                    </a:srgbClr>
                  </a:outerShdw>
                </a:effectLst>
              </a:rPr>
              <a:t>)</a:t>
            </a:r>
            <a:endParaRPr lang="hr-HR" altLang="sr-Latn-RS" sz="2000" dirty="0">
              <a:effectLst>
                <a:outerShdw blurRad="38100" dist="38100" dir="2700000" algn="tl">
                  <a:srgbClr val="000000">
                    <a:alpha val="43137"/>
                  </a:srgbClr>
                </a:outerShdw>
              </a:effectLst>
            </a:endParaRPr>
          </a:p>
          <a:p>
            <a:pPr lvl="1" eaLnBrk="1" hangingPunct="1">
              <a:lnSpc>
                <a:spcPct val="80000"/>
              </a:lnSpc>
            </a:pPr>
            <a:r>
              <a:rPr lang="hr-HR" altLang="sr-Latn-RS" sz="1600" dirty="0">
                <a:solidFill>
                  <a:srgbClr val="002060"/>
                </a:solidFill>
                <a:effectLst>
                  <a:outerShdw blurRad="38100" dist="38100" dir="2700000" algn="tl">
                    <a:srgbClr val="000000">
                      <a:alpha val="43137"/>
                    </a:srgbClr>
                  </a:outerShdw>
                </a:effectLst>
              </a:rPr>
              <a:t>Meta regresijska analiza: </a:t>
            </a:r>
          </a:p>
          <a:p>
            <a:pPr lvl="2" eaLnBrk="1" hangingPunct="1">
              <a:lnSpc>
                <a:spcPct val="80000"/>
              </a:lnSpc>
            </a:pPr>
            <a:r>
              <a:rPr lang="hr-HR" altLang="sr-Latn-RS" sz="1600" dirty="0">
                <a:effectLst>
                  <a:outerShdw blurRad="38100" dist="38100" dir="2700000" algn="tl">
                    <a:srgbClr val="000000">
                      <a:alpha val="43137"/>
                    </a:srgbClr>
                  </a:outerShdw>
                </a:effectLst>
              </a:rPr>
              <a:t>Ni </a:t>
            </a:r>
            <a:r>
              <a:rPr lang="hr-HR" altLang="sr-Latn-RS" sz="1600" dirty="0" smtClean="0">
                <a:effectLst>
                  <a:outerShdw blurRad="38100" dist="38100" dir="2700000" algn="tl">
                    <a:srgbClr val="000000">
                      <a:alpha val="43137"/>
                    </a:srgbClr>
                  </a:outerShdw>
                </a:effectLst>
              </a:rPr>
              <a:t>BMI, </a:t>
            </a:r>
            <a:r>
              <a:rPr lang="hr-HR" altLang="sr-Latn-RS" sz="1600" dirty="0">
                <a:effectLst>
                  <a:outerShdw blurRad="38100" dist="38100" dir="2700000" algn="tl">
                    <a:srgbClr val="000000">
                      <a:alpha val="43137"/>
                    </a:srgbClr>
                  </a:outerShdw>
                </a:effectLst>
              </a:rPr>
              <a:t>ni </a:t>
            </a:r>
            <a:r>
              <a:rPr lang="hr-HR" altLang="sr-Latn-RS" sz="1600" dirty="0" smtClean="0">
                <a:effectLst>
                  <a:outerShdw blurRad="38100" dist="38100" dir="2700000" algn="tl">
                    <a:srgbClr val="000000">
                      <a:alpha val="43137"/>
                    </a:srgbClr>
                  </a:outerShdw>
                </a:effectLst>
              </a:rPr>
              <a:t>doza, mi trajanje th.  metforminom</a:t>
            </a:r>
          </a:p>
          <a:p>
            <a:pPr marL="914400" lvl="2" indent="0" eaLnBrk="1" hangingPunct="1">
              <a:lnSpc>
                <a:spcPct val="80000"/>
              </a:lnSpc>
              <a:buNone/>
            </a:pPr>
            <a:r>
              <a:rPr lang="hr-HR" altLang="sr-Latn-RS" sz="1600" dirty="0">
                <a:effectLst>
                  <a:outerShdw blurRad="38100" dist="38100" dir="2700000" algn="tl">
                    <a:srgbClr val="000000">
                      <a:alpha val="43137"/>
                    </a:srgbClr>
                  </a:outerShdw>
                </a:effectLst>
              </a:rPr>
              <a:t> </a:t>
            </a:r>
            <a:r>
              <a:rPr lang="hr-HR" altLang="sr-Latn-RS" sz="1600" dirty="0" smtClean="0">
                <a:effectLst>
                  <a:outerShdw blurRad="38100" dist="38100" dir="2700000" algn="tl">
                    <a:srgbClr val="000000">
                      <a:alpha val="43137"/>
                    </a:srgbClr>
                  </a:outerShdw>
                </a:effectLst>
              </a:rPr>
              <a:t>    </a:t>
            </a:r>
            <a:r>
              <a:rPr lang="hr-HR" altLang="sr-Latn-RS" sz="1600" dirty="0">
                <a:effectLst>
                  <a:outerShdw blurRad="38100" dist="38100" dir="2700000" algn="tl">
                    <a:srgbClr val="000000">
                      <a:alpha val="43137"/>
                    </a:srgbClr>
                  </a:outerShdw>
                </a:effectLst>
              </a:rPr>
              <a:t>nisu presudni za učinak</a:t>
            </a:r>
          </a:p>
          <a:p>
            <a:pPr lvl="1" eaLnBrk="1" hangingPunct="1">
              <a:lnSpc>
                <a:spcPct val="80000"/>
              </a:lnSpc>
            </a:pPr>
            <a:r>
              <a:rPr lang="hr-HR" altLang="sr-Latn-RS" sz="1600" dirty="0">
                <a:solidFill>
                  <a:srgbClr val="002060"/>
                </a:solidFill>
                <a:effectLst>
                  <a:outerShdw blurRad="38100" dist="38100" dir="2700000" algn="tl">
                    <a:srgbClr val="000000">
                      <a:alpha val="43137"/>
                    </a:srgbClr>
                  </a:outerShdw>
                </a:effectLst>
              </a:rPr>
              <a:t>Linearna regresijska analiza: </a:t>
            </a:r>
          </a:p>
          <a:p>
            <a:pPr lvl="2" eaLnBrk="1" hangingPunct="1">
              <a:lnSpc>
                <a:spcPct val="80000"/>
              </a:lnSpc>
            </a:pPr>
            <a:r>
              <a:rPr lang="hr-HR" altLang="sr-Latn-RS" sz="1600" dirty="0" smtClean="0">
                <a:effectLst>
                  <a:outerShdw blurRad="38100" dist="38100" dir="2700000" algn="tl">
                    <a:srgbClr val="000000">
                      <a:alpha val="43137"/>
                    </a:srgbClr>
                  </a:outerShdw>
                </a:effectLst>
              </a:rPr>
              <a:t>Nema </a:t>
            </a:r>
            <a:r>
              <a:rPr lang="hr-HR" altLang="sr-Latn-RS" sz="1600" dirty="0">
                <a:effectLst>
                  <a:outerShdw blurRad="38100" dist="38100" dir="2700000" algn="tl">
                    <a:srgbClr val="000000">
                      <a:alpha val="43137"/>
                    </a:srgbClr>
                  </a:outerShdw>
                </a:effectLst>
              </a:rPr>
              <a:t>korelacije između BMI i inzulina natašte</a:t>
            </a:r>
          </a:p>
          <a:p>
            <a:pPr lvl="2" eaLnBrk="1" hangingPunct="1">
              <a:lnSpc>
                <a:spcPct val="80000"/>
              </a:lnSpc>
            </a:pPr>
            <a:r>
              <a:rPr lang="hr-HR" altLang="sr-Latn-RS" sz="1600" dirty="0" smtClean="0">
                <a:effectLst>
                  <a:outerShdw blurRad="38100" dist="38100" dir="2700000" algn="tl">
                    <a:srgbClr val="000000">
                      <a:alpha val="43137"/>
                    </a:srgbClr>
                  </a:outerShdw>
                </a:effectLst>
              </a:rPr>
              <a:t>Nema </a:t>
            </a:r>
            <a:r>
              <a:rPr lang="hr-HR" altLang="sr-Latn-RS" sz="1600" dirty="0">
                <a:effectLst>
                  <a:outerShdw blurRad="38100" dist="38100" dir="2700000" algn="tl">
                    <a:srgbClr val="000000">
                      <a:alpha val="43137"/>
                    </a:srgbClr>
                  </a:outerShdw>
                </a:effectLst>
              </a:rPr>
              <a:t>korelacije između inzulina natašte i </a:t>
            </a:r>
            <a:r>
              <a:rPr lang="hr-HR" altLang="sr-Latn-RS" sz="1600" dirty="0" smtClean="0">
                <a:effectLst>
                  <a:outerShdw blurRad="38100" dist="38100" dir="2700000" algn="tl">
                    <a:srgbClr val="000000">
                      <a:alpha val="43137"/>
                    </a:srgbClr>
                  </a:outerShdw>
                </a:effectLst>
              </a:rPr>
              <a:t>testosterona</a:t>
            </a:r>
            <a:endParaRPr lang="hr-HR" altLang="sr-Latn-RS" sz="2000" dirty="0" smtClean="0">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SHBG se značajno ne mijenja pod terapijom metforminom</a:t>
            </a: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127189" y="5805264"/>
            <a:ext cx="17652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Kumari</a:t>
            </a:r>
            <a:r>
              <a:rPr lang="en-GB" altLang="sr-Latn-RS" i="1" dirty="0" smtClean="0">
                <a:latin typeface="+mn-lt"/>
              </a:rPr>
              <a:t>, </a:t>
            </a:r>
            <a:r>
              <a:rPr lang="hr-HR" altLang="sr-Latn-RS" i="1" dirty="0" smtClean="0">
                <a:latin typeface="+mn-lt"/>
              </a:rPr>
              <a:t>2005</a:t>
            </a:r>
          </a:p>
          <a:p>
            <a:r>
              <a:rPr lang="hr-HR" altLang="sr-Latn-RS" i="1" dirty="0" smtClean="0">
                <a:latin typeface="+mn-lt"/>
              </a:rPr>
              <a:t>Romulandi, 2010</a:t>
            </a:r>
          </a:p>
          <a:p>
            <a:r>
              <a:rPr lang="hr-HR" altLang="sr-Latn-RS" i="1" dirty="0" smtClean="0">
                <a:latin typeface="+mn-lt"/>
              </a:rPr>
              <a:t>Tang, 2012</a:t>
            </a:r>
          </a:p>
        </p:txBody>
      </p:sp>
      <p:sp>
        <p:nvSpPr>
          <p:cNvPr id="2" name="Right Brace 1"/>
          <p:cNvSpPr/>
          <p:nvPr/>
        </p:nvSpPr>
        <p:spPr>
          <a:xfrm>
            <a:off x="6372200" y="3717032"/>
            <a:ext cx="288032" cy="14401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6" name="TextBox 5"/>
          <p:cNvSpPr txBox="1"/>
          <p:nvPr/>
        </p:nvSpPr>
        <p:spPr>
          <a:xfrm>
            <a:off x="6660232" y="4038163"/>
            <a:ext cx="1512168" cy="830997"/>
          </a:xfrm>
          <a:prstGeom prst="rect">
            <a:avLst/>
          </a:prstGeom>
          <a:noFill/>
        </p:spPr>
        <p:txBody>
          <a:bodyPr wrap="square" rtlCol="0">
            <a:spAutoFit/>
          </a:bodyPr>
          <a:lstStyle/>
          <a:p>
            <a:r>
              <a:rPr lang="hr-HR" sz="1600" dirty="0" smtClean="0">
                <a:effectLst>
                  <a:outerShdw blurRad="38100" dist="38100" dir="2700000" algn="tl">
                    <a:srgbClr val="000000">
                      <a:alpha val="43137"/>
                    </a:srgbClr>
                  </a:outerShdw>
                </a:effectLst>
              </a:rPr>
              <a:t>Etnička heterogenost populacija?</a:t>
            </a:r>
            <a:endParaRPr lang="hr-HR" sz="1600" dirty="0">
              <a:effectLst>
                <a:outerShdw blurRad="38100" dist="38100" dir="2700000" algn="tl">
                  <a:srgbClr val="000000">
                    <a:alpha val="43137"/>
                  </a:srgbClr>
                </a:outerShdw>
              </a:effectLst>
            </a:endParaRPr>
          </a:p>
        </p:txBody>
      </p:sp>
      <p:pic>
        <p:nvPicPr>
          <p:cNvPr id="4098" name="Picture 2" descr="http://www.mannschaft.org/wp/wp-content/uploads/2009/04/diversity_signifier_dn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2393">
            <a:off x="7651259" y="3392022"/>
            <a:ext cx="1186298" cy="96572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23" y="5561090"/>
            <a:ext cx="5478785" cy="110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336695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Legro, 2008:</a:t>
            </a:r>
            <a:r>
              <a:rPr lang="hr-HR" altLang="sr-Latn-RS" sz="2000" dirty="0" smtClean="0">
                <a:effectLst>
                  <a:outerShdw blurRad="38100" dist="38100" dir="2700000" algn="tl">
                    <a:srgbClr val="000000">
                      <a:alpha val="43137"/>
                    </a:srgbClr>
                  </a:outerShdw>
                </a:effectLst>
              </a:rPr>
              <a:t> Substudija PP-COS I: metforminom potaknute ovulacije povezane su sa polimorfizmom STK11 (LKB1); OVR u žena s G/G polimorfizmom = </a:t>
            </a:r>
            <a:r>
              <a:rPr lang="hr-HR" altLang="sr-Latn-RS" sz="2000" dirty="0" smtClean="0">
                <a:solidFill>
                  <a:srgbClr val="FF0000"/>
                </a:solidFill>
                <a:effectLst>
                  <a:outerShdw blurRad="38100" dist="38100" dir="2700000" algn="tl">
                    <a:srgbClr val="000000">
                      <a:alpha val="43137"/>
                    </a:srgbClr>
                  </a:outerShdw>
                </a:effectLst>
              </a:rPr>
              <a:t>79%</a:t>
            </a: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Gambineri, 2010:</a:t>
            </a:r>
            <a:r>
              <a:rPr lang="hr-HR" altLang="sr-Latn-RS" sz="2000" dirty="0" smtClean="0">
                <a:effectLst>
                  <a:outerShdw blurRad="38100" dist="38100" dir="2700000" algn="tl">
                    <a:srgbClr val="000000">
                      <a:alpha val="43137"/>
                    </a:srgbClr>
                  </a:outerShdw>
                </a:effectLst>
              </a:rPr>
              <a:t> Polimorfizam OCT1 predskazuje metabolički odgovor na liječenje metforminom u PCOS pacijentica</a:t>
            </a: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44620" y="6372036"/>
            <a:ext cx="1547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Pasquali, 2013</a:t>
            </a:r>
          </a:p>
        </p:txBody>
      </p:sp>
      <p:pic>
        <p:nvPicPr>
          <p:cNvPr id="2050" name="Picture 2" descr="http://wwwdelivery.superstock.com/WI/223/1832/PreviewComp/SuperStock_1832R-11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199592"/>
            <a:ext cx="3067998" cy="1981050"/>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rot="20616402">
            <a:off x="3634046" y="4789687"/>
            <a:ext cx="5509953"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hr-HR"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BUDUĆNOST: farmakogenomički pristup?</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ectangle 7"/>
          <p:cNvSpPr/>
          <p:nvPr/>
        </p:nvSpPr>
        <p:spPr>
          <a:xfrm>
            <a:off x="766007" y="1556792"/>
            <a:ext cx="7612020" cy="584775"/>
          </a:xfrm>
          <a:prstGeom prst="rect">
            <a:avLst/>
          </a:prstGeom>
          <a:noFill/>
        </p:spPr>
        <p:txBody>
          <a:bodyPr wrap="none" lIns="91440" tIns="45720" rIns="91440" bIns="45720">
            <a:spAutoFit/>
          </a:bodyPr>
          <a:lstStyle/>
          <a:p>
            <a:pPr algn="ctr"/>
            <a:r>
              <a:rPr lang="hr-HR"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 čemu ovisi odgovor na metformin?</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37278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vertical)">
                                      <p:cBhvr>
                                        <p:cTn id="7" dur="2000"/>
                                        <p:tgtEl>
                                          <p:spTgt spid="2050"/>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vertical)">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Hipoteza: potrebno je vrijeme za metabolički/hormonalni učinak metforminske terapije</a:t>
            </a:r>
          </a:p>
          <a:p>
            <a:pPr eaLnBrk="1" hangingPunct="1">
              <a:lnSpc>
                <a:spcPct val="80000"/>
              </a:lnSpc>
            </a:pPr>
            <a:r>
              <a:rPr lang="hr-HR" altLang="sr-Latn-RS" sz="2000" dirty="0" smtClean="0">
                <a:effectLst>
                  <a:outerShdw blurRad="38100" dist="38100" dir="2700000" algn="tl">
                    <a:srgbClr val="000000">
                      <a:alpha val="43137"/>
                    </a:srgbClr>
                  </a:outerShdw>
                </a:effectLst>
              </a:rPr>
              <a:t>Predtretman u trajanju 3 mjeseca bitno utječe na uspješnost terapije sa CC i gonadotropinima</a:t>
            </a:r>
          </a:p>
          <a:p>
            <a:pPr eaLnBrk="1" hangingPunct="1">
              <a:lnSpc>
                <a:spcPct val="80000"/>
              </a:lnSpc>
            </a:pPr>
            <a:endParaRPr lang="hr-HR" altLang="sr-Latn-RS" sz="2000" dirty="0">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6660232" y="6372036"/>
            <a:ext cx="2270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Morin-Papunen, 2012</a:t>
            </a:r>
          </a:p>
        </p:txBody>
      </p:sp>
      <p:sp>
        <p:nvSpPr>
          <p:cNvPr id="8" name="Rectangle 7"/>
          <p:cNvSpPr/>
          <p:nvPr/>
        </p:nvSpPr>
        <p:spPr>
          <a:xfrm>
            <a:off x="402221" y="1556792"/>
            <a:ext cx="8339591" cy="430887"/>
          </a:xfrm>
          <a:prstGeom prst="rect">
            <a:avLst/>
          </a:prstGeom>
          <a:noFill/>
        </p:spPr>
        <p:txBody>
          <a:bodyPr wrap="none" lIns="91440" tIns="45720" rIns="91440" bIns="45720">
            <a:spAutoFit/>
          </a:bodyPr>
          <a:lstStyle/>
          <a:p>
            <a:pPr algn="ctr"/>
            <a:r>
              <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Pitanje učinka predtremana: metformin kao „CC </a:t>
            </a: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sensitizer”?</a:t>
            </a:r>
            <a:endPar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852" y="3671052"/>
            <a:ext cx="4906596" cy="237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65" y="3671051"/>
            <a:ext cx="2918914" cy="237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510252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Palomba, 2004:</a:t>
            </a:r>
            <a:r>
              <a:rPr lang="hr-HR" altLang="sr-Latn-RS" sz="2000" dirty="0" smtClean="0">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metformin+CC  vs.  LOD</a:t>
            </a:r>
            <a:r>
              <a:rPr lang="hr-HR" altLang="sr-Latn-RS" sz="1600" dirty="0" smtClean="0">
                <a:effectLst>
                  <a:outerShdw blurRad="38100" dist="38100" dir="2700000" algn="tl">
                    <a:srgbClr val="000000">
                      <a:alpha val="43137"/>
                    </a:srgbClr>
                  </a:outerShdw>
                </a:effectLst>
              </a:rPr>
              <a:t>  (overweight        )           </a:t>
            </a:r>
            <a:r>
              <a:rPr lang="hr-HR" altLang="sr-Latn-RS" sz="1600" dirty="0" smtClean="0">
                <a:solidFill>
                  <a:srgbClr val="FF0000"/>
                </a:solidFill>
                <a:effectLst>
                  <a:outerShdw blurRad="38100" dist="38100" dir="2700000" algn="tl">
                    <a:srgbClr val="000000">
                      <a:alpha val="43137"/>
                    </a:srgbClr>
                  </a:outerShdw>
                </a:effectLst>
              </a:rPr>
              <a:t>RR 1.6</a:t>
            </a:r>
            <a:r>
              <a:rPr lang="hr-HR" altLang="sr-Latn-RS" sz="1600" dirty="0" smtClean="0">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(LBR)</a:t>
            </a: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Moll, 2007:</a:t>
            </a:r>
            <a:r>
              <a:rPr lang="hr-HR" altLang="sr-Latn-RS" sz="2000" dirty="0" smtClean="0">
                <a:effectLst>
                  <a:outerShdw blurRad="38100" dist="38100" dir="2700000" algn="tl">
                    <a:srgbClr val="000000">
                      <a:alpha val="43137"/>
                    </a:srgbClr>
                  </a:outerShdw>
                </a:effectLst>
              </a:rPr>
              <a:t> Preferirana opcija je klomifenu dodati metformin prije LOD-a ili prelaska na rFSH</a:t>
            </a: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Palomba, 2010:</a:t>
            </a: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p:txBody>
      </p:sp>
      <p:sp>
        <p:nvSpPr>
          <p:cNvPr id="8" name="Rectangle 7"/>
          <p:cNvSpPr/>
          <p:nvPr/>
        </p:nvSpPr>
        <p:spPr>
          <a:xfrm>
            <a:off x="1663215" y="1556792"/>
            <a:ext cx="5817619" cy="430887"/>
          </a:xfrm>
          <a:prstGeom prst="rect">
            <a:avLst/>
          </a:prstGeom>
          <a:noFill/>
        </p:spPr>
        <p:txBody>
          <a:bodyPr wrap="none" lIns="91440" tIns="45720" rIns="91440" bIns="45720">
            <a:spAutoFit/>
          </a:bodyPr>
          <a:lstStyle/>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Metformin+CC vs. LOD kod cc-rezistentnih</a:t>
            </a:r>
            <a:endPar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Picture 5"/>
          <p:cNvPicPr>
            <a:picLocks noGrp="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47664" y="3429000"/>
            <a:ext cx="6230243" cy="3269555"/>
          </a:xfrm>
          <a:prstGeom prst="rect">
            <a:avLst/>
          </a:prstGeom>
          <a:noFill/>
        </p:spPr>
      </p:pic>
      <p:sp>
        <p:nvSpPr>
          <p:cNvPr id="2" name="TextBox 1"/>
          <p:cNvSpPr txBox="1"/>
          <p:nvPr/>
        </p:nvSpPr>
        <p:spPr>
          <a:xfrm>
            <a:off x="3203848" y="3501008"/>
            <a:ext cx="1368152" cy="307777"/>
          </a:xfrm>
          <a:prstGeom prst="rect">
            <a:avLst/>
          </a:prstGeom>
          <a:noFill/>
        </p:spPr>
        <p:txBody>
          <a:bodyPr wrap="square" rtlCol="0">
            <a:spAutoFit/>
          </a:bodyPr>
          <a:lstStyle/>
          <a:p>
            <a:r>
              <a:rPr lang="hr-HR" sz="1400" b="1" dirty="0" smtClean="0"/>
              <a:t>RR=1.2 vs. LOD</a:t>
            </a:r>
            <a:endParaRPr lang="hr-HR" sz="1400" b="1" dirty="0"/>
          </a:p>
        </p:txBody>
      </p:sp>
      <p:sp>
        <p:nvSpPr>
          <p:cNvPr id="10" name="TextBox 9"/>
          <p:cNvSpPr txBox="1"/>
          <p:nvPr/>
        </p:nvSpPr>
        <p:spPr>
          <a:xfrm>
            <a:off x="6300192" y="3501008"/>
            <a:ext cx="1368152" cy="307777"/>
          </a:xfrm>
          <a:prstGeom prst="rect">
            <a:avLst/>
          </a:prstGeom>
          <a:noFill/>
        </p:spPr>
        <p:txBody>
          <a:bodyPr wrap="square" rtlCol="0">
            <a:spAutoFit/>
          </a:bodyPr>
          <a:lstStyle/>
          <a:p>
            <a:r>
              <a:rPr lang="hr-HR" sz="1400" b="1" dirty="0" smtClean="0"/>
              <a:t>RR=1.4 vs. LOD</a:t>
            </a:r>
            <a:endParaRPr lang="hr-HR" sz="1400" b="1" dirty="0"/>
          </a:p>
        </p:txBody>
      </p:sp>
      <p:sp>
        <p:nvSpPr>
          <p:cNvPr id="11" name="Text Box 6"/>
          <p:cNvSpPr txBox="1">
            <a:spLocks noChangeArrowheads="1"/>
          </p:cNvSpPr>
          <p:nvPr/>
        </p:nvSpPr>
        <p:spPr bwMode="auto">
          <a:xfrm>
            <a:off x="2051720" y="5030306"/>
            <a:ext cx="172799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sr-Latn-RS" sz="1400" b="1" dirty="0" smtClean="0">
                <a:latin typeface="Calibri" panose="020F0502020204030204" pitchFamily="34" charset="0"/>
              </a:rPr>
              <a:t>Group </a:t>
            </a:r>
            <a:r>
              <a:rPr lang="tr-TR" altLang="sr-Latn-RS" sz="1400" b="1" dirty="0" smtClean="0">
                <a:latin typeface="Calibri" panose="020F0502020204030204" pitchFamily="34" charset="0"/>
              </a:rPr>
              <a:t>A</a:t>
            </a:r>
            <a:r>
              <a:rPr lang="hr-HR" altLang="sr-Latn-RS" sz="1400" b="1" dirty="0" smtClean="0">
                <a:latin typeface="Calibri" panose="020F0502020204030204" pitchFamily="34" charset="0"/>
              </a:rPr>
              <a:t>:</a:t>
            </a:r>
            <a:r>
              <a:rPr lang="tr-TR" altLang="sr-Latn-RS" sz="1400" b="1" dirty="0" smtClean="0">
                <a:latin typeface="Calibri" panose="020F0502020204030204" pitchFamily="34" charset="0"/>
              </a:rPr>
              <a:t> </a:t>
            </a:r>
            <a:r>
              <a:rPr lang="tr-TR" altLang="sr-Latn-RS" sz="1400" b="1" dirty="0">
                <a:latin typeface="Calibri" panose="020F0502020204030204" pitchFamily="34" charset="0"/>
              </a:rPr>
              <a:t>LOD  </a:t>
            </a:r>
          </a:p>
          <a:p>
            <a:pPr eaLnBrk="1" hangingPunct="1">
              <a:spcBef>
                <a:spcPct val="50000"/>
              </a:spcBef>
              <a:buFontTx/>
              <a:buNone/>
            </a:pPr>
            <a:r>
              <a:rPr lang="hr-HR" altLang="sr-Latn-RS" sz="1400" b="1" dirty="0" smtClean="0">
                <a:latin typeface="Calibri" panose="020F0502020204030204" pitchFamily="34" charset="0"/>
              </a:rPr>
              <a:t>Group </a:t>
            </a:r>
            <a:r>
              <a:rPr lang="tr-TR" altLang="sr-Latn-RS" sz="1400" b="1" dirty="0" smtClean="0">
                <a:latin typeface="Calibri" panose="020F0502020204030204" pitchFamily="34" charset="0"/>
              </a:rPr>
              <a:t>B </a:t>
            </a:r>
            <a:r>
              <a:rPr lang="hr-HR" altLang="sr-Latn-RS" sz="1400" b="1" dirty="0" smtClean="0">
                <a:latin typeface="Calibri" panose="020F0502020204030204" pitchFamily="34" charset="0"/>
              </a:rPr>
              <a:t>:</a:t>
            </a:r>
            <a:r>
              <a:rPr lang="tr-TR" altLang="sr-Latn-RS" sz="1400" b="1" dirty="0" smtClean="0">
                <a:latin typeface="Calibri" panose="020F0502020204030204" pitchFamily="34" charset="0"/>
              </a:rPr>
              <a:t> </a:t>
            </a:r>
            <a:r>
              <a:rPr lang="tr-TR" altLang="sr-Latn-RS" sz="1400" b="1" dirty="0">
                <a:latin typeface="Calibri" panose="020F0502020204030204" pitchFamily="34" charset="0"/>
              </a:rPr>
              <a:t>CC+MTFN</a:t>
            </a:r>
          </a:p>
        </p:txBody>
      </p:sp>
      <p:pic>
        <p:nvPicPr>
          <p:cNvPr id="12" name="Picture 5" descr="http://img1.wikia.nocookie.net/__cb20140228025438/cloudywithachanceofmeatballs/images/c/cd/Warning_sig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204864"/>
            <a:ext cx="288032" cy="24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8279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Hashim, 2010:    </a:t>
            </a:r>
            <a:r>
              <a:rPr lang="hr-HR" altLang="sr-Latn-RS" sz="1600" dirty="0" smtClean="0">
                <a:solidFill>
                  <a:srgbClr val="002060"/>
                </a:solidFill>
                <a:effectLst>
                  <a:outerShdw blurRad="38100" dist="38100" dir="2700000" algn="tl">
                    <a:srgbClr val="000000">
                      <a:alpha val="43137"/>
                    </a:srgbClr>
                  </a:outerShdw>
                </a:effectLst>
              </a:rPr>
              <a:t>metformin+CC  vs.  </a:t>
            </a:r>
            <a:r>
              <a:rPr lang="hr-HR" altLang="sr-Latn-RS" sz="1600" dirty="0">
                <a:solidFill>
                  <a:srgbClr val="002060"/>
                </a:solidFill>
                <a:effectLst>
                  <a:outerShdw blurRad="38100" dist="38100" dir="2700000" algn="tl">
                    <a:srgbClr val="000000">
                      <a:alpha val="43137"/>
                    </a:srgbClr>
                  </a:outerShdw>
                </a:effectLst>
              </a:rPr>
              <a:t>l</a:t>
            </a:r>
            <a:r>
              <a:rPr lang="hr-HR" altLang="sr-Latn-RS" sz="1600" dirty="0" smtClean="0">
                <a:solidFill>
                  <a:srgbClr val="002060"/>
                </a:solidFill>
                <a:effectLst>
                  <a:outerShdw blurRad="38100" dist="38100" dir="2700000" algn="tl">
                    <a:srgbClr val="000000">
                      <a:alpha val="43137"/>
                    </a:srgbClr>
                  </a:outerShdw>
                </a:effectLst>
              </a:rPr>
              <a:t>etrozol</a:t>
            </a:r>
            <a:r>
              <a:rPr lang="hr-HR" altLang="sr-Latn-RS" sz="2000" dirty="0" smtClean="0">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69.6</a:t>
            </a:r>
            <a:r>
              <a:rPr lang="hr-HR" altLang="sr-Latn-RS" sz="1600" dirty="0">
                <a:solidFill>
                  <a:schemeClr val="accent2">
                    <a:lumMod val="60000"/>
                    <a:lumOff val="40000"/>
                  </a:schemeClr>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vs</a:t>
            </a:r>
            <a:r>
              <a:rPr lang="hr-HR" altLang="sr-Latn-RS" sz="1600" dirty="0">
                <a:solidFill>
                  <a:schemeClr val="accent2">
                    <a:lumMod val="60000"/>
                    <a:lumOff val="40000"/>
                  </a:schemeClr>
                </a:solidFill>
                <a:effectLst>
                  <a:outerShdw blurRad="38100" dist="38100" dir="2700000" algn="tl">
                    <a:srgbClr val="000000">
                      <a:alpha val="43137"/>
                    </a:srgbClr>
                  </a:outerShdw>
                </a:effectLst>
              </a:rPr>
              <a:t>. 64.9 </a:t>
            </a:r>
            <a:r>
              <a:rPr lang="hr-HR" altLang="sr-Latn-RS" sz="1600" dirty="0" smtClean="0">
                <a:solidFill>
                  <a:srgbClr val="002060"/>
                </a:solidFill>
                <a:effectLst>
                  <a:outerShdw blurRad="38100" dist="38100" dir="2700000" algn="tl">
                    <a:srgbClr val="000000">
                      <a:alpha val="43137"/>
                    </a:srgbClr>
                  </a:outerShdw>
                </a:effectLst>
              </a:rPr>
              <a:t>(OVR)</a:t>
            </a:r>
          </a:p>
          <a:p>
            <a:pPr marL="0" indent="0" eaLnBrk="1" hangingPunct="1">
              <a:lnSpc>
                <a:spcPct val="80000"/>
              </a:lnSpc>
              <a:buNone/>
            </a:pPr>
            <a:r>
              <a:rPr lang="hr-HR" altLang="sr-Latn-RS" sz="1600" dirty="0" smtClean="0">
                <a:solidFill>
                  <a:srgbClr val="0070C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6.8</a:t>
            </a:r>
            <a:r>
              <a:rPr lang="hr-HR" altLang="sr-Latn-RS" sz="1600" dirty="0">
                <a:solidFill>
                  <a:schemeClr val="accent2">
                    <a:lumMod val="60000"/>
                    <a:lumOff val="40000"/>
                  </a:schemeClr>
                </a:solidFill>
                <a:effectLst>
                  <a:outerShdw blurRad="38100" dist="38100" dir="2700000" algn="tl">
                    <a:srgbClr val="000000">
                      <a:alpha val="43137"/>
                    </a:srgbClr>
                  </a:outerShdw>
                </a:effectLst>
              </a:rPr>
              <a:t>+/-0.3</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 </a:t>
            </a:r>
            <a:r>
              <a:rPr lang="hr-HR" altLang="sr-Latn-RS" sz="1600" dirty="0">
                <a:solidFill>
                  <a:schemeClr val="accent2">
                    <a:lumMod val="60000"/>
                    <a:lumOff val="40000"/>
                  </a:schemeClr>
                </a:solidFill>
                <a:effectLst>
                  <a:outerShdw blurRad="38100" dist="38100" dir="2700000" algn="tl">
                    <a:srgbClr val="000000">
                      <a:alpha val="43137"/>
                    </a:srgbClr>
                  </a:outerShdw>
                </a:effectLst>
              </a:rPr>
              <a:t>vs. 4.4+/-</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0.4 </a:t>
            </a:r>
            <a:r>
              <a:rPr lang="hr-HR" altLang="sr-Latn-RS" sz="1600" dirty="0" smtClean="0">
                <a:solidFill>
                  <a:srgbClr val="002060"/>
                </a:solidFill>
                <a:effectLst>
                  <a:outerShdw blurRad="38100" dist="38100" dir="2700000" algn="tl">
                    <a:srgbClr val="000000">
                      <a:alpha val="43137"/>
                    </a:srgbClr>
                  </a:outerShdw>
                </a:effectLst>
              </a:rPr>
              <a:t>(NoF)</a:t>
            </a:r>
          </a:p>
          <a:p>
            <a:pPr marL="0" indent="0" eaLnBrk="1" hangingPunct="1">
              <a:lnSpc>
                <a:spcPct val="80000"/>
              </a:lnSpc>
              <a:buNone/>
            </a:pP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			</a:t>
            </a:r>
            <a:r>
              <a:rPr lang="hr-HR" altLang="sr-Latn-RS" sz="1600" dirty="0">
                <a:solidFill>
                  <a:schemeClr val="accent2">
                    <a:lumMod val="60000"/>
                    <a:lumOff val="40000"/>
                  </a:schemeClr>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                   9.1+/-0.1 </a:t>
            </a:r>
            <a:r>
              <a:rPr lang="hr-HR" altLang="sr-Latn-RS" sz="1600" dirty="0">
                <a:solidFill>
                  <a:schemeClr val="accent2">
                    <a:lumMod val="60000"/>
                    <a:lumOff val="40000"/>
                  </a:schemeClr>
                </a:solidFill>
                <a:effectLst>
                  <a:outerShdw blurRad="38100" dist="38100" dir="2700000" algn="tl">
                    <a:srgbClr val="000000">
                      <a:alpha val="43137"/>
                    </a:srgbClr>
                  </a:outerShdw>
                </a:effectLst>
              </a:rPr>
              <a:t>vs.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9.5+/-0.2 mm </a:t>
            </a:r>
            <a:r>
              <a:rPr lang="hr-HR" altLang="sr-Latn-RS" sz="1600" dirty="0" smtClean="0">
                <a:solidFill>
                  <a:srgbClr val="002060"/>
                </a:solidFill>
                <a:effectLst>
                  <a:outerShdw blurRad="38100" dist="38100" dir="2700000" algn="tl">
                    <a:srgbClr val="000000">
                      <a:alpha val="43137"/>
                    </a:srgbClr>
                  </a:outerShdw>
                </a:effectLst>
              </a:rPr>
              <a:t>(endo)</a:t>
            </a:r>
          </a:p>
          <a:p>
            <a:pPr marL="0" indent="0" eaLnBrk="1" hangingPunct="1">
              <a:lnSpc>
                <a:spcPct val="80000"/>
              </a:lnSpc>
              <a:buNone/>
            </a:pP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			                                       14.4 vs. 14.7 </a:t>
            </a:r>
            <a:r>
              <a:rPr lang="hr-HR" altLang="sr-Latn-RS" sz="1600" dirty="0" smtClean="0">
                <a:solidFill>
                  <a:srgbClr val="002060"/>
                </a:solidFill>
                <a:effectLst>
                  <a:outerShdw blurRad="38100" dist="38100" dir="2700000" algn="tl">
                    <a:srgbClr val="000000">
                      <a:alpha val="43137"/>
                    </a:srgbClr>
                  </a:outerShdw>
                </a:effectLst>
              </a:rPr>
              <a:t>(PR)</a:t>
            </a:r>
          </a:p>
        </p:txBody>
      </p:sp>
      <p:sp>
        <p:nvSpPr>
          <p:cNvPr id="8" name="Rectangle 7"/>
          <p:cNvSpPr/>
          <p:nvPr/>
        </p:nvSpPr>
        <p:spPr>
          <a:xfrm>
            <a:off x="1315396" y="1556792"/>
            <a:ext cx="6513258" cy="430887"/>
          </a:xfrm>
          <a:prstGeom prst="rect">
            <a:avLst/>
          </a:prstGeom>
          <a:noFill/>
        </p:spPr>
        <p:txBody>
          <a:bodyPr wrap="none" lIns="91440" tIns="45720" rIns="91440" bIns="45720">
            <a:spAutoFit/>
          </a:bodyPr>
          <a:lstStyle/>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Metformin+CC vs. Letrozol kod cc-rezistentnih</a:t>
            </a:r>
            <a:endPar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573016"/>
            <a:ext cx="4320480" cy="2184122"/>
          </a:xfrm>
          <a:prstGeom prst="rect">
            <a:avLst/>
          </a:prstGeom>
          <a:noFill/>
          <a:ln>
            <a:noFill/>
          </a:ln>
          <a:effectLst>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147154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r-FR" sz="3800" i="1" dirty="0"/>
              <a:t>Diabète des femme á barbe</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600"/>
                    </a14:imgEffect>
                  </a14:imgLayer>
                </a14:imgProps>
              </a:ext>
              <a:ext uri="{28A0092B-C50C-407E-A947-70E740481C1C}">
                <a14:useLocalDpi xmlns:a14="http://schemas.microsoft.com/office/drawing/2010/main" val="0"/>
              </a:ext>
            </a:extLst>
          </a:blip>
          <a:srcRect/>
          <a:stretch>
            <a:fillRect/>
          </a:stretch>
        </p:blipFill>
        <p:spPr bwMode="auto">
          <a:xfrm>
            <a:off x="539552" y="1556792"/>
            <a:ext cx="4608512" cy="4599546"/>
          </a:xfrm>
          <a:prstGeom prst="rect">
            <a:avLst/>
          </a:prstGeom>
          <a:noFill/>
          <a:ln>
            <a:noFill/>
          </a:ln>
          <a:effectLst>
            <a:outerShdw blurRad="76200" dir="18900000" sy="23000" kx="-1200000" algn="bl" rotWithShape="0">
              <a:prstClr val="black">
                <a:alpha val="7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a:spLocks noGrp="1"/>
          </p:cNvSpPr>
          <p:nvPr/>
        </p:nvSpPr>
        <p:spPr>
          <a:xfrm>
            <a:off x="4572000" y="4869160"/>
            <a:ext cx="4176464" cy="1440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hr-HR" sz="2400" dirty="0">
              <a:effectLst>
                <a:outerShdw blurRad="38100" dist="38100" dir="2700000" algn="tl">
                  <a:srgbClr val="000000">
                    <a:alpha val="43137"/>
                  </a:srgbClr>
                </a:outerShdw>
              </a:effectLst>
            </a:endParaRPr>
          </a:p>
          <a:p>
            <a:pPr marL="0" indent="0">
              <a:buNone/>
            </a:pPr>
            <a:endParaRPr lang="hr-HR" sz="2400" dirty="0" smtClean="0">
              <a:effectLst>
                <a:outerShdw blurRad="38100" dist="38100" dir="2700000" algn="tl">
                  <a:srgbClr val="000000">
                    <a:alpha val="43137"/>
                  </a:srgbClr>
                </a:outerShdw>
              </a:effectLst>
            </a:endParaRPr>
          </a:p>
          <a:p>
            <a:pPr marL="0" indent="0" algn="r">
              <a:buNone/>
            </a:pPr>
            <a:r>
              <a:rPr lang="hr-HR" sz="2400" i="1" dirty="0">
                <a:effectLst>
                  <a:outerShdw blurRad="38100" dist="38100" dir="2700000" algn="tl">
                    <a:srgbClr val="000000">
                      <a:alpha val="43137"/>
                    </a:srgbClr>
                  </a:outerShdw>
                </a:effectLst>
              </a:rPr>
              <a:t>Achard and </a:t>
            </a:r>
            <a:r>
              <a:rPr lang="hr-HR" sz="2400" i="1" dirty="0" smtClean="0">
                <a:effectLst>
                  <a:outerShdw blurRad="38100" dist="38100" dir="2700000" algn="tl">
                    <a:srgbClr val="000000">
                      <a:alpha val="43137"/>
                    </a:srgbClr>
                  </a:outerShdw>
                </a:effectLst>
              </a:rPr>
              <a:t>Thiers, 1921</a:t>
            </a: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0812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OHSS je bitno reduciran uz metformin</a:t>
            </a:r>
            <a:r>
              <a:rPr lang="hr-HR" altLang="sr-Latn-RS" sz="2000" dirty="0" smtClean="0">
                <a:solidFill>
                  <a:srgbClr val="0070C0"/>
                </a:solidFill>
                <a:effectLst>
                  <a:outerShdw blurRad="38100" dist="38100" dir="2700000" algn="tl">
                    <a:srgbClr val="000000">
                      <a:alpha val="43137"/>
                    </a:srgbClr>
                  </a:outerShdw>
                </a:effectLst>
              </a:rPr>
              <a:t> </a:t>
            </a:r>
            <a:r>
              <a:rPr lang="hr-HR" altLang="sr-Latn-RS" sz="2000" dirty="0" smtClean="0">
                <a:solidFill>
                  <a:srgbClr val="FF0000"/>
                </a:solidFill>
                <a:effectLst>
                  <a:outerShdw blurRad="38100" dist="38100" dir="2700000" algn="tl">
                    <a:srgbClr val="000000">
                      <a:alpha val="43137"/>
                    </a:srgbClr>
                  </a:outerShdw>
                </a:effectLst>
              </a:rPr>
              <a:t>OR 0.27</a:t>
            </a:r>
          </a:p>
          <a:p>
            <a:pPr eaLnBrk="1" hangingPunct="1">
              <a:lnSpc>
                <a:spcPct val="80000"/>
              </a:lnSpc>
            </a:pPr>
            <a:r>
              <a:rPr lang="hr-HR" altLang="sr-Latn-RS" sz="2000" dirty="0" smtClean="0">
                <a:effectLst>
                  <a:outerShdw blurRad="38100" dist="38100" dir="2700000" algn="tl">
                    <a:srgbClr val="000000">
                      <a:alpha val="43137"/>
                    </a:srgbClr>
                  </a:outerShdw>
                </a:effectLst>
              </a:rPr>
              <a:t>Utjecaj metformina na CPR (</a:t>
            </a:r>
            <a:r>
              <a:rPr lang="hr-HR" altLang="sr-Latn-RS" sz="2000" dirty="0" smtClean="0">
                <a:solidFill>
                  <a:schemeClr val="accent2">
                    <a:lumMod val="60000"/>
                    <a:lumOff val="40000"/>
                  </a:schemeClr>
                </a:solidFill>
                <a:effectLst>
                  <a:outerShdw blurRad="38100" dist="38100" dir="2700000" algn="tl">
                    <a:srgbClr val="000000">
                      <a:alpha val="43137"/>
                    </a:srgbClr>
                  </a:outerShdw>
                </a:effectLst>
              </a:rPr>
              <a:t>OR 0.71</a:t>
            </a:r>
            <a:r>
              <a:rPr lang="hr-HR" altLang="sr-Latn-RS" sz="2000" dirty="0" smtClean="0">
                <a:effectLst>
                  <a:outerShdw blurRad="38100" dist="38100" dir="2700000" algn="tl">
                    <a:srgbClr val="000000">
                      <a:alpha val="43137"/>
                    </a:srgbClr>
                  </a:outerShdw>
                </a:effectLst>
              </a:rPr>
              <a:t>) i LBR (</a:t>
            </a:r>
            <a:r>
              <a:rPr lang="hr-HR" altLang="sr-Latn-RS" sz="2000" dirty="0" smtClean="0">
                <a:solidFill>
                  <a:schemeClr val="accent2">
                    <a:lumMod val="60000"/>
                    <a:lumOff val="40000"/>
                  </a:schemeClr>
                </a:solidFill>
                <a:effectLst>
                  <a:outerShdw blurRad="38100" dist="38100" dir="2700000" algn="tl">
                    <a:srgbClr val="000000">
                      <a:alpha val="43137"/>
                    </a:srgbClr>
                  </a:outerShdw>
                </a:effectLst>
              </a:rPr>
              <a:t>OR 0.77</a:t>
            </a:r>
            <a:r>
              <a:rPr lang="hr-HR" altLang="sr-Latn-RS" sz="2000" dirty="0" smtClean="0">
                <a:effectLst>
                  <a:outerShdw blurRad="38100" dist="38100" dir="2700000" algn="tl">
                    <a:srgbClr val="000000">
                      <a:alpha val="43137"/>
                    </a:srgbClr>
                  </a:outerShdw>
                </a:effectLst>
              </a:rPr>
              <a:t>) nije značajan</a:t>
            </a:r>
            <a:endParaRPr lang="hr-HR" altLang="sr-Latn-RS" sz="2000" dirty="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829625" y="6372036"/>
            <a:ext cx="1062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Tso, 2009</a:t>
            </a:r>
          </a:p>
        </p:txBody>
      </p:sp>
      <p:sp>
        <p:nvSpPr>
          <p:cNvPr id="8" name="Rectangle 7"/>
          <p:cNvSpPr/>
          <p:nvPr/>
        </p:nvSpPr>
        <p:spPr>
          <a:xfrm>
            <a:off x="1818011" y="1556792"/>
            <a:ext cx="5508046" cy="1107996"/>
          </a:xfrm>
          <a:prstGeom prst="rect">
            <a:avLst/>
          </a:prstGeom>
          <a:noFill/>
        </p:spPr>
        <p:txBody>
          <a:bodyPr wrap="none" lIns="91440" tIns="45720" rIns="91440" bIns="45720">
            <a:spAutoFit/>
          </a:bodyPr>
          <a:lstStyle/>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 REDUCIRA OHSS</a:t>
            </a:r>
          </a:p>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kod stimulacije gonadotropinima u IVF</a:t>
            </a:r>
          </a:p>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ne utječe na LBR i CPR</a:t>
            </a:r>
            <a:endPar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100" name="Picture 4" descr="http://www.cochrane.org/sites/default/files/uploads/images/cclogo-big-tran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6801" y="4653136"/>
            <a:ext cx="1413671"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379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OHSS nije bitno reduciran uz metformin</a:t>
            </a:r>
            <a:r>
              <a:rPr lang="hr-HR" altLang="sr-Latn-RS" sz="2000" dirty="0" smtClean="0">
                <a:solidFill>
                  <a:srgbClr val="0070C0"/>
                </a:solidFill>
                <a:effectLst>
                  <a:outerShdw blurRad="38100" dist="38100" dir="2700000" algn="tl">
                    <a:srgbClr val="000000">
                      <a:alpha val="43137"/>
                    </a:srgbClr>
                  </a:outerShdw>
                </a:effectLst>
              </a:rPr>
              <a:t> </a:t>
            </a:r>
            <a:r>
              <a:rPr lang="hr-HR" altLang="sr-Latn-RS" sz="2000" dirty="0" smtClean="0">
                <a:effectLst>
                  <a:outerShdw blurRad="38100" dist="38100" dir="2700000" algn="tl">
                    <a:srgbClr val="000000">
                      <a:alpha val="43137"/>
                    </a:srgbClr>
                  </a:outerShdw>
                </a:effectLst>
              </a:rPr>
              <a:t>(</a:t>
            </a:r>
            <a:r>
              <a:rPr lang="hr-HR" altLang="sr-Latn-RS" sz="2000" dirty="0" smtClean="0">
                <a:solidFill>
                  <a:schemeClr val="accent2">
                    <a:lumMod val="60000"/>
                    <a:lumOff val="40000"/>
                  </a:schemeClr>
                </a:solidFill>
                <a:effectLst>
                  <a:outerShdw blurRad="38100" dist="38100" dir="2700000" algn="tl">
                    <a:srgbClr val="000000">
                      <a:alpha val="43137"/>
                    </a:srgbClr>
                  </a:outerShdw>
                </a:effectLst>
              </a:rPr>
              <a:t>OR 0.56</a:t>
            </a:r>
            <a:r>
              <a:rPr lang="hr-HR" altLang="sr-Latn-RS" sz="2000" dirty="0" smtClean="0">
                <a:effectLst>
                  <a:outerShdw blurRad="38100" dist="38100" dir="2700000" algn="tl">
                    <a:srgbClr val="000000">
                      <a:alpha val="43137"/>
                    </a:srgbClr>
                  </a:outerShdw>
                </a:effectLst>
              </a:rPr>
              <a:t>)</a:t>
            </a:r>
            <a:endParaRPr lang="hr-HR" altLang="sr-Latn-RS" sz="2000" dirty="0" smtClean="0">
              <a:solidFill>
                <a:schemeClr val="accent2">
                  <a:lumMod val="60000"/>
                  <a:lumOff val="40000"/>
                </a:schemeClr>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Utjecaj metformina na CPR (</a:t>
            </a:r>
            <a:r>
              <a:rPr lang="hr-HR" altLang="sr-Latn-RS" sz="2000" dirty="0" smtClean="0">
                <a:solidFill>
                  <a:srgbClr val="FF0000"/>
                </a:solidFill>
                <a:effectLst>
                  <a:outerShdw blurRad="38100" dist="38100" dir="2700000" algn="tl">
                    <a:srgbClr val="000000">
                      <a:alpha val="43137"/>
                    </a:srgbClr>
                  </a:outerShdw>
                </a:effectLst>
              </a:rPr>
              <a:t>OR 2.25</a:t>
            </a:r>
            <a:r>
              <a:rPr lang="hr-HR" altLang="sr-Latn-RS" sz="2000" dirty="0" smtClean="0">
                <a:effectLst>
                  <a:outerShdw blurRad="38100" dist="38100" dir="2700000" algn="tl">
                    <a:srgbClr val="000000">
                      <a:alpha val="43137"/>
                    </a:srgbClr>
                  </a:outerShdw>
                </a:effectLst>
              </a:rPr>
              <a:t>) i LBR (</a:t>
            </a:r>
            <a:r>
              <a:rPr lang="hr-HR" altLang="sr-Latn-RS" sz="2000" dirty="0" smtClean="0">
                <a:solidFill>
                  <a:srgbClr val="FF0000"/>
                </a:solidFill>
                <a:effectLst>
                  <a:outerShdw blurRad="38100" dist="38100" dir="2700000" algn="tl">
                    <a:srgbClr val="000000">
                      <a:alpha val="43137"/>
                    </a:srgbClr>
                  </a:outerShdw>
                </a:effectLst>
              </a:rPr>
              <a:t>OR 1.94</a:t>
            </a:r>
            <a:r>
              <a:rPr lang="hr-HR" altLang="sr-Latn-RS" sz="2000" dirty="0" smtClean="0">
                <a:effectLst>
                  <a:outerShdw blurRad="38100" dist="38100" dir="2700000" algn="tl">
                    <a:srgbClr val="000000">
                      <a:alpha val="43137"/>
                    </a:srgbClr>
                  </a:outerShdw>
                </a:effectLst>
              </a:rPr>
              <a:t>) je značajan</a:t>
            </a:r>
          </a:p>
          <a:p>
            <a:pPr eaLnBrk="1" hangingPunct="1">
              <a:lnSpc>
                <a:spcPct val="80000"/>
              </a:lnSpc>
            </a:pPr>
            <a:endParaRPr lang="hr-HR" altLang="sr-Latn-RS" sz="2000" dirty="0">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CR je uz metformin bitno reduciran (</a:t>
            </a:r>
            <a:r>
              <a:rPr lang="hr-HR" altLang="sr-Latn-RS" sz="2000" dirty="0" smtClean="0">
                <a:solidFill>
                  <a:srgbClr val="FF0000"/>
                </a:solidFill>
                <a:effectLst>
                  <a:outerShdw blurRad="38100" dist="38100" dir="2700000" algn="tl">
                    <a:srgbClr val="000000">
                      <a:alpha val="43137"/>
                    </a:srgbClr>
                  </a:outerShdw>
                </a:effectLst>
              </a:rPr>
              <a:t>OR 0.41</a:t>
            </a:r>
            <a:r>
              <a:rPr lang="hr-HR" altLang="sr-Latn-RS" sz="2000" dirty="0" smtClean="0">
                <a:effectLst>
                  <a:outerShdw blurRad="38100" dist="38100" dir="2700000" algn="tl">
                    <a:srgbClr val="000000">
                      <a:alpha val="43137"/>
                    </a:srgbClr>
                  </a:outerShdw>
                </a:effectLst>
              </a:rPr>
              <a:t>) (utjecaj na LBR??)</a:t>
            </a:r>
            <a:endParaRPr lang="hr-HR" altLang="sr-Latn-RS" sz="2000" dirty="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08304" y="6372036"/>
            <a:ext cx="1587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Palomba, 2014</a:t>
            </a:r>
          </a:p>
        </p:txBody>
      </p:sp>
      <p:sp>
        <p:nvSpPr>
          <p:cNvPr id="8" name="Rectangle 7"/>
          <p:cNvSpPr/>
          <p:nvPr/>
        </p:nvSpPr>
        <p:spPr>
          <a:xfrm>
            <a:off x="1818011" y="1556792"/>
            <a:ext cx="5508046" cy="1169551"/>
          </a:xfrm>
          <a:prstGeom prst="rect">
            <a:avLst/>
          </a:prstGeom>
          <a:noFill/>
        </p:spPr>
        <p:txBody>
          <a:bodyPr wrap="none" lIns="91440" tIns="45720" rIns="91440" bIns="45720">
            <a:spAutoFit/>
          </a:bodyPr>
          <a:lstStyle/>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 </a:t>
            </a:r>
            <a:r>
              <a:rPr lang="hr-HR"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a:t>
            </a: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REDUCIRA OHSS</a:t>
            </a:r>
          </a:p>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kod stimulacije gonadotropinima u IVF</a:t>
            </a:r>
          </a:p>
          <a:p>
            <a:pPr algn="ct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a:t>
            </a:r>
            <a:r>
              <a:rPr lang="hr-HR" sz="2200" b="1" strike="sngStrike"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 utječe na</a:t>
            </a: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hr-HR"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povećava </a:t>
            </a:r>
            <a:r>
              <a:rPr lang="hr-HR"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LBR i CPR</a:t>
            </a:r>
            <a:endParaRPr lang="hr-HR"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566920"/>
            <a:ext cx="3344000" cy="174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402000" y="4568400"/>
            <a:ext cx="17240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2968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18924 0.00069 " pathEditMode="relative" rAng="0" ptsTypes="AA">
                                      <p:cBhvr>
                                        <p:cTn id="6" dur="2000" fill="hold"/>
                                        <p:tgtEl>
                                          <p:spTgt spid="2051"/>
                                        </p:tgtEl>
                                        <p:attrNameLst>
                                          <p:attrName>ppt_x</p:attrName>
                                          <p:attrName>ppt_y</p:attrName>
                                        </p:attrNameLst>
                                      </p:cBhvr>
                                      <p:rCtr x="946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31" y="1412776"/>
            <a:ext cx="3857345" cy="8316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220" y="1412776"/>
            <a:ext cx="2679700" cy="83185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457" y="2420888"/>
            <a:ext cx="4509983" cy="3598639"/>
          </a:xfrm>
          <a:prstGeom prst="rect">
            <a:avLst/>
          </a:prstGeom>
          <a:noFill/>
          <a:ln>
            <a:noFill/>
          </a:ln>
          <a:effectLst>
            <a:glow rad="63500">
              <a:schemeClr val="accent2">
                <a:satMod val="175000"/>
                <a:alpha val="40000"/>
              </a:schemeClr>
            </a:glow>
            <a:reflection blurRad="6350" stA="50000" endA="300" endPos="55500" dist="101600" dir="5400000" sy="-100000" algn="bl" rotWithShape="0"/>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46820">
            <a:off x="235745" y="3588228"/>
            <a:ext cx="3888235" cy="1032117"/>
          </a:xfrm>
          <a:prstGeom prst="rect">
            <a:avLst/>
          </a:prstGeom>
          <a:noFill/>
          <a:ln>
            <a:noFill/>
          </a:ln>
          <a:effectLst>
            <a:glow rad="228600">
              <a:schemeClr val="accent2">
                <a:satMod val="175000"/>
                <a:alpha val="40000"/>
              </a:schemeClr>
            </a:glo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8"/>
          <p:cNvSpPr txBox="1">
            <a:spLocks noChangeArrowheads="1"/>
          </p:cNvSpPr>
          <p:nvPr/>
        </p:nvSpPr>
        <p:spPr bwMode="auto">
          <a:xfrm>
            <a:off x="7609115" y="6372036"/>
            <a:ext cx="1283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Legro, 2013</a:t>
            </a:r>
          </a:p>
        </p:txBody>
      </p:sp>
    </p:spTree>
    <p:extLst>
      <p:ext uri="{BB962C8B-B14F-4D97-AF65-F5344CB8AC3E}">
        <p14:creationId xmlns:p14="http://schemas.microsoft.com/office/powerpoint/2010/main" val="148780840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66" y="2564904"/>
            <a:ext cx="7826234" cy="2232248"/>
          </a:xfrm>
          <a:prstGeom prst="rect">
            <a:avLst/>
          </a:prstGeom>
          <a:noFill/>
          <a:ln>
            <a:noFill/>
          </a:ln>
          <a:effectLst>
            <a:glow rad="228600">
              <a:schemeClr val="accent3">
                <a:lumMod val="60000"/>
                <a:lumOff val="40000"/>
                <a:alpha val="40000"/>
              </a:schemeClr>
            </a:glow>
            <a:reflection blurRad="6350" stA="50000" endA="300" endPos="555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892675"/>
            <a:ext cx="7017591" cy="1416645"/>
          </a:xfrm>
          <a:prstGeom prst="rect">
            <a:avLst/>
          </a:prstGeom>
          <a:noFill/>
          <a:ln>
            <a:noFill/>
          </a:ln>
          <a:effectLst>
            <a:glow rad="101600">
              <a:schemeClr val="accent2">
                <a:satMod val="175000"/>
                <a:alpha val="40000"/>
              </a:schemeClr>
            </a:glo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609115" y="6372036"/>
            <a:ext cx="1306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Teede, 2011</a:t>
            </a:r>
          </a:p>
        </p:txBody>
      </p:sp>
      <p:pic>
        <p:nvPicPr>
          <p:cNvPr id="3074" name="Picture 2" descr="http://www.clinicalguidelines.gov.au/public/_images/banner_por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12777"/>
            <a:ext cx="8088709" cy="102173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40362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524328" y="6372036"/>
            <a:ext cx="1399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Tannys, 2010</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47" y="1412776"/>
            <a:ext cx="3057525" cy="16383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772816"/>
            <a:ext cx="3619500" cy="6731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047" y="3749030"/>
            <a:ext cx="5753281" cy="1480170"/>
          </a:xfrm>
          <a:prstGeom prst="rect">
            <a:avLst/>
          </a:prstGeom>
          <a:noFill/>
          <a:ln>
            <a:noFill/>
          </a:ln>
          <a:effectLst>
            <a:glow rad="228600">
              <a:schemeClr val="accent2">
                <a:satMod val="175000"/>
                <a:alpha val="40000"/>
              </a:schemeClr>
            </a:glo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33611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6464" y="2348880"/>
            <a:ext cx="4572000" cy="2585323"/>
          </a:xfrm>
          <a:prstGeom prst="rect">
            <a:avLst/>
          </a:prstGeom>
          <a:solidFill>
            <a:schemeClr val="accent2">
              <a:lumMod val="20000"/>
              <a:lumOff val="80000"/>
              <a:alpha val="37000"/>
            </a:schemeClr>
          </a:solidFill>
          <a:effectLst>
            <a:glow rad="228600">
              <a:schemeClr val="accent2">
                <a:satMod val="175000"/>
                <a:alpha val="40000"/>
              </a:schemeClr>
            </a:glow>
            <a:reflection blurRad="6350" stA="50000" endA="300" endPos="55500" dist="101600" dir="5400000" sy="-100000" algn="bl" rotWithShape="0"/>
            <a:softEdge rad="50800"/>
          </a:effectLst>
        </p:spPr>
        <p:txBody>
          <a:bodyPr>
            <a:spAutoFit/>
          </a:bodyPr>
          <a:lstStyle/>
          <a:p>
            <a:r>
              <a:rPr lang="en-US" dirty="0" smtClean="0">
                <a:solidFill>
                  <a:schemeClr val="accent6">
                    <a:lumMod val="50000"/>
                  </a:schemeClr>
                </a:solidFill>
                <a:effectLst>
                  <a:outerShdw blurRad="38100" dist="38100" dir="2700000" algn="tl">
                    <a:srgbClr val="000000">
                      <a:alpha val="43137"/>
                    </a:srgbClr>
                  </a:outerShdw>
                </a:effectLst>
              </a:rPr>
              <a:t>At </a:t>
            </a:r>
            <a:r>
              <a:rPr lang="en-US" dirty="0">
                <a:solidFill>
                  <a:schemeClr val="accent6">
                    <a:lumMod val="50000"/>
                  </a:schemeClr>
                </a:solidFill>
                <a:effectLst>
                  <a:outerShdw blurRad="38100" dist="38100" dir="2700000" algn="tl">
                    <a:srgbClr val="000000">
                      <a:alpha val="43137"/>
                    </a:srgbClr>
                  </a:outerShdw>
                </a:effectLst>
              </a:rPr>
              <a:t>present, use of metformin in PCOS </a:t>
            </a:r>
            <a:r>
              <a:rPr lang="en-US" dirty="0" smtClean="0">
                <a:solidFill>
                  <a:schemeClr val="accent6">
                    <a:lumMod val="50000"/>
                  </a:schemeClr>
                </a:solidFill>
                <a:effectLst>
                  <a:outerShdw blurRad="38100" dist="38100" dir="2700000" algn="tl">
                    <a:srgbClr val="000000">
                      <a:alpha val="43137"/>
                    </a:srgbClr>
                  </a:outerShdw>
                </a:effectLst>
              </a:rPr>
              <a:t>should</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be</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restricted </a:t>
            </a:r>
            <a:r>
              <a:rPr lang="en-US" dirty="0">
                <a:solidFill>
                  <a:schemeClr val="accent6">
                    <a:lumMod val="50000"/>
                  </a:schemeClr>
                </a:solidFill>
                <a:effectLst>
                  <a:outerShdw blurRad="38100" dist="38100" dir="2700000" algn="tl">
                    <a:srgbClr val="000000">
                      <a:alpha val="43137"/>
                    </a:srgbClr>
                  </a:outerShdw>
                </a:effectLst>
              </a:rPr>
              <a:t>to those patients with </a:t>
            </a:r>
            <a:r>
              <a:rPr lang="en-US" dirty="0" smtClean="0">
                <a:solidFill>
                  <a:schemeClr val="accent6">
                    <a:lumMod val="50000"/>
                  </a:schemeClr>
                </a:solidFill>
                <a:effectLst>
                  <a:outerShdw blurRad="38100" dist="38100" dir="2700000" algn="tl">
                    <a:srgbClr val="000000">
                      <a:alpha val="43137"/>
                    </a:srgbClr>
                  </a:outerShdw>
                </a:effectLst>
              </a:rPr>
              <a:t>glucose</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intolerance</a:t>
            </a:r>
            <a:r>
              <a:rPr lang="en-US" dirty="0">
                <a:solidFill>
                  <a:schemeClr val="accent6">
                    <a:lumMod val="50000"/>
                  </a:schemeClr>
                </a:solidFill>
                <a:effectLst>
                  <a:outerShdw blurRad="38100" dist="38100" dir="2700000" algn="tl">
                    <a:srgbClr val="000000">
                      <a:alpha val="43137"/>
                    </a:srgbClr>
                  </a:outerShdw>
                </a:effectLst>
              </a:rPr>
              <a:t>.</a:t>
            </a:r>
          </a:p>
          <a:p>
            <a:endParaRPr lang="hr-HR" dirty="0" smtClean="0">
              <a:solidFill>
                <a:schemeClr val="accent6">
                  <a:lumMod val="50000"/>
                </a:schemeClr>
              </a:solidFill>
              <a:effectLst>
                <a:outerShdw blurRad="38100" dist="38100" dir="2700000" algn="tl">
                  <a:srgbClr val="000000">
                    <a:alpha val="43137"/>
                  </a:srgbClr>
                </a:outerShdw>
              </a:effectLst>
            </a:endParaRPr>
          </a:p>
          <a:p>
            <a:r>
              <a:rPr lang="en-US" dirty="0" smtClean="0">
                <a:solidFill>
                  <a:schemeClr val="accent6">
                    <a:lumMod val="50000"/>
                  </a:schemeClr>
                </a:solidFill>
                <a:effectLst>
                  <a:outerShdw blurRad="38100" dist="38100" dir="2700000" algn="tl">
                    <a:srgbClr val="000000">
                      <a:alpha val="43137"/>
                    </a:srgbClr>
                  </a:outerShdw>
                </a:effectLst>
              </a:rPr>
              <a:t>Metformin </a:t>
            </a:r>
            <a:r>
              <a:rPr lang="en-US" dirty="0">
                <a:solidFill>
                  <a:schemeClr val="accent6">
                    <a:lumMod val="50000"/>
                  </a:schemeClr>
                </a:solidFill>
                <a:effectLst>
                  <a:outerShdw blurRad="38100" dist="38100" dir="2700000" algn="tl">
                    <a:srgbClr val="000000">
                      <a:alpha val="43137"/>
                    </a:srgbClr>
                  </a:outerShdw>
                </a:effectLst>
              </a:rPr>
              <a:t>alone is less effective than CC </a:t>
            </a:r>
            <a:r>
              <a:rPr lang="en-US" dirty="0" smtClean="0">
                <a:solidFill>
                  <a:schemeClr val="accent6">
                    <a:lumMod val="50000"/>
                  </a:schemeClr>
                </a:solidFill>
                <a:effectLst>
                  <a:outerShdw blurRad="38100" dist="38100" dir="2700000" algn="tl">
                    <a:srgbClr val="000000">
                      <a:alpha val="43137"/>
                    </a:srgbClr>
                  </a:outerShdw>
                </a:effectLst>
              </a:rPr>
              <a:t>in</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inducing</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ovulation </a:t>
            </a:r>
            <a:r>
              <a:rPr lang="en-US" dirty="0">
                <a:solidFill>
                  <a:schemeClr val="accent6">
                    <a:lumMod val="50000"/>
                  </a:schemeClr>
                </a:solidFill>
                <a:effectLst>
                  <a:outerShdw blurRad="38100" dist="38100" dir="2700000" algn="tl">
                    <a:srgbClr val="000000">
                      <a:alpha val="43137"/>
                    </a:srgbClr>
                  </a:outerShdw>
                </a:effectLst>
              </a:rPr>
              <a:t>in women with PCOS.</a:t>
            </a:r>
          </a:p>
          <a:p>
            <a:endParaRPr lang="hr-HR" dirty="0" smtClean="0">
              <a:solidFill>
                <a:schemeClr val="accent6">
                  <a:lumMod val="50000"/>
                </a:schemeClr>
              </a:solidFill>
              <a:effectLst>
                <a:outerShdw blurRad="38100" dist="38100" dir="2700000" algn="tl">
                  <a:srgbClr val="000000">
                    <a:alpha val="43137"/>
                  </a:srgbClr>
                </a:outerShdw>
              </a:effectLst>
            </a:endParaRPr>
          </a:p>
          <a:p>
            <a:r>
              <a:rPr lang="en-US" dirty="0" smtClean="0">
                <a:solidFill>
                  <a:schemeClr val="accent6">
                    <a:lumMod val="50000"/>
                  </a:schemeClr>
                </a:solidFill>
                <a:effectLst>
                  <a:outerShdw blurRad="38100" dist="38100" dir="2700000" algn="tl">
                    <a:srgbClr val="000000">
                      <a:alpha val="43137"/>
                    </a:srgbClr>
                  </a:outerShdw>
                </a:effectLst>
              </a:rPr>
              <a:t>There </a:t>
            </a:r>
            <a:r>
              <a:rPr lang="en-US" dirty="0">
                <a:solidFill>
                  <a:schemeClr val="accent6">
                    <a:lumMod val="50000"/>
                  </a:schemeClr>
                </a:solidFill>
                <a:effectLst>
                  <a:outerShdw blurRad="38100" dist="38100" dir="2700000" algn="tl">
                    <a:srgbClr val="000000">
                      <a:alpha val="43137"/>
                    </a:srgbClr>
                  </a:outerShdw>
                </a:effectLst>
              </a:rPr>
              <a:t>seems to be no advantage to </a:t>
            </a:r>
            <a:r>
              <a:rPr lang="en-US" dirty="0" smtClean="0">
                <a:solidFill>
                  <a:schemeClr val="accent6">
                    <a:lumMod val="50000"/>
                  </a:schemeClr>
                </a:solidFill>
                <a:effectLst>
                  <a:outerShdw blurRad="38100" dist="38100" dir="2700000" algn="tl">
                    <a:srgbClr val="000000">
                      <a:alpha val="43137"/>
                    </a:srgbClr>
                  </a:outerShdw>
                </a:effectLst>
              </a:rPr>
              <a:t>adding</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metformin to</a:t>
            </a:r>
            <a:r>
              <a:rPr lang="hr-HR" dirty="0" smtClean="0">
                <a:solidFill>
                  <a:schemeClr val="accent6">
                    <a:lumMod val="50000"/>
                  </a:schemeClr>
                </a:solidFill>
                <a:effectLst>
                  <a:outerShdw blurRad="38100" dist="38100" dir="2700000" algn="tl">
                    <a:srgbClr val="000000">
                      <a:alpha val="43137"/>
                    </a:srgbClr>
                  </a:outerShdw>
                </a:effectLst>
              </a:rPr>
              <a:t> </a:t>
            </a:r>
            <a:r>
              <a:rPr lang="en-US" dirty="0" smtClean="0">
                <a:solidFill>
                  <a:schemeClr val="accent6">
                    <a:lumMod val="50000"/>
                  </a:schemeClr>
                </a:solidFill>
                <a:effectLst>
                  <a:outerShdw blurRad="38100" dist="38100" dir="2700000" algn="tl">
                    <a:srgbClr val="000000">
                      <a:alpha val="43137"/>
                    </a:srgbClr>
                  </a:outerShdw>
                </a:effectLst>
              </a:rPr>
              <a:t>CC </a:t>
            </a:r>
            <a:r>
              <a:rPr lang="en-US" dirty="0">
                <a:solidFill>
                  <a:schemeClr val="accent6">
                    <a:lumMod val="50000"/>
                  </a:schemeClr>
                </a:solidFill>
                <a:effectLst>
                  <a:outerShdw blurRad="38100" dist="38100" dir="2700000" algn="tl">
                    <a:srgbClr val="000000">
                      <a:alpha val="43137"/>
                    </a:srgbClr>
                  </a:outerShdw>
                </a:effectLst>
              </a:rPr>
              <a:t>in women with PCOS.</a:t>
            </a:r>
            <a:endParaRPr lang="hr-HR" dirty="0">
              <a:solidFill>
                <a:schemeClr val="accent6">
                  <a:lumMod val="50000"/>
                </a:schemeClr>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56867" y="6095037"/>
            <a:ext cx="15356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a:latin typeface="+mn-lt"/>
              </a:rPr>
              <a:t>Tarlatzis, </a:t>
            </a:r>
            <a:r>
              <a:rPr lang="hr-HR" altLang="sr-Latn-RS" i="1" dirty="0" smtClean="0">
                <a:latin typeface="+mn-lt"/>
              </a:rPr>
              <a:t>2008</a:t>
            </a:r>
          </a:p>
          <a:p>
            <a:r>
              <a:rPr lang="hr-HR" altLang="sr-Latn-RS" i="1" dirty="0" smtClean="0">
                <a:latin typeface="+mn-lt"/>
              </a:rPr>
              <a:t>Fauser, 2012</a:t>
            </a:r>
          </a:p>
        </p:txBody>
      </p:sp>
      <p:pic>
        <p:nvPicPr>
          <p:cNvPr id="2052" name="Picture 4" descr="http://fertstertforum.com/wp-content/uploads/2012/11/ASRMESH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777"/>
            <a:ext cx="3600400" cy="272338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6079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hr-HR"/>
          </a:p>
        </p:txBody>
      </p:sp>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400" dirty="0" smtClean="0">
                <a:solidFill>
                  <a:srgbClr val="92D050"/>
                </a:solidFill>
              </a:rPr>
              <a:t>LIJEČENJE HIRZUTIZMA / HIPERANDROGENIZMA</a:t>
            </a:r>
            <a:endParaRPr lang="hr-HR" sz="3400" dirty="0">
              <a:solidFill>
                <a:srgbClr val="92D050"/>
              </a:solidFill>
            </a:endParaRPr>
          </a:p>
        </p:txBody>
      </p:sp>
      <p:sp>
        <p:nvSpPr>
          <p:cNvPr id="7" name="Content Placeholder 2"/>
          <p:cNvSpPr txBox="1">
            <a:spLocks/>
          </p:cNvSpPr>
          <p:nvPr/>
        </p:nvSpPr>
        <p:spPr bwMode="auto">
          <a:xfrm>
            <a:off x="3059832" y="1600199"/>
            <a:ext cx="5626676" cy="60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2" eaLnBrk="1" hangingPunct="1">
              <a:lnSpc>
                <a:spcPct val="80000"/>
              </a:lnSpc>
              <a:buFont typeface="Arial" panose="020B0604020202020204" pitchFamily="34" charset="0"/>
              <a:buChar char="•"/>
            </a:pPr>
            <a:r>
              <a:rPr lang="hr-HR" altLang="sr-Latn-RS" sz="1600" dirty="0" smtClean="0">
                <a:solidFill>
                  <a:srgbClr val="0070C0"/>
                </a:solidFill>
                <a:effectLst>
                  <a:outerShdw blurRad="38100" dist="38100" dir="2700000" algn="tl">
                    <a:srgbClr val="000000">
                      <a:alpha val="43137"/>
                    </a:srgbClr>
                  </a:outerShdw>
                </a:effectLst>
              </a:rPr>
              <a:t>Harborne, 2003:</a:t>
            </a:r>
          </a:p>
          <a:p>
            <a:pPr lvl="2" eaLnBrk="1" hangingPunct="1">
              <a:lnSpc>
                <a:spcPct val="80000"/>
              </a:lnSpc>
              <a:buFont typeface="Arial" panose="020B0604020202020204" pitchFamily="34" charset="0"/>
              <a:buChar char="•"/>
            </a:pPr>
            <a:endParaRPr lang="hr-HR" altLang="sr-Latn-RS" sz="1600" dirty="0">
              <a:effectLst>
                <a:outerShdw blurRad="38100" dist="38100" dir="2700000" algn="tl">
                  <a:srgbClr val="000000">
                    <a:alpha val="43137"/>
                  </a:srgbClr>
                </a:outerShdw>
              </a:effectLst>
            </a:endParaRPr>
          </a:p>
          <a:p>
            <a:pPr lvl="2" eaLnBrk="1" hangingPunct="1">
              <a:lnSpc>
                <a:spcPct val="80000"/>
              </a:lnSpc>
              <a:buFont typeface="Arial" panose="020B0604020202020204" pitchFamily="34" charset="0"/>
              <a:buChar char="•"/>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3">
            <a:extLst/>
          </a:blip>
          <a:srcRect/>
          <a:stretch>
            <a:fillRect/>
          </a:stretch>
        </p:blipFill>
        <p:spPr bwMode="auto">
          <a:xfrm rot="21160548">
            <a:off x="79991" y="1656366"/>
            <a:ext cx="2397237" cy="1803921"/>
          </a:xfrm>
          <a:prstGeom prst="rect">
            <a:avLst/>
          </a:prstGeom>
          <a:noFill/>
          <a:ln>
            <a:noFill/>
          </a:ln>
          <a:effectLst/>
          <a:scene3d>
            <a:camera prst="orthographicFront">
              <a:rot lat="21000000" lon="1200000" rev="0"/>
            </a:camera>
            <a:lightRig rig="threePt" dir="t"/>
          </a:scene3d>
          <a:sp3d extrusionH="31750" contourW="38100">
            <a:bevelT/>
          </a:sp3d>
          <a:extLst/>
        </p:spPr>
      </p:pic>
      <p:pic>
        <p:nvPicPr>
          <p:cNvPr id="9" name="Picture 4"/>
          <p:cNvPicPr>
            <a:picLocks noChangeAspect="1" noChangeArrowheads="1"/>
          </p:cNvPicPr>
          <p:nvPr/>
        </p:nvPicPr>
        <p:blipFill>
          <a:blip r:embed="rId4">
            <a:extLst/>
          </a:blip>
          <a:srcRect/>
          <a:stretch>
            <a:fillRect/>
          </a:stretch>
        </p:blipFill>
        <p:spPr bwMode="auto">
          <a:xfrm rot="685616">
            <a:off x="2377008" y="1727810"/>
            <a:ext cx="1225640" cy="1225640"/>
          </a:xfrm>
          <a:prstGeom prst="rect">
            <a:avLst/>
          </a:prstGeom>
          <a:noFill/>
          <a:ln>
            <a:noFill/>
          </a:ln>
          <a:effectLst/>
          <a:scene3d>
            <a:camera prst="orthographicFront">
              <a:rot lat="21000000" lon="1200000" rev="0"/>
            </a:camera>
            <a:lightRig rig="threePt" dir="t"/>
          </a:scene3d>
          <a:sp3d extrusionH="31750" contourW="38100">
            <a:bevelT/>
          </a:sp3d>
          <a:extLst/>
        </p:spPr>
      </p:pic>
      <p:pic>
        <p:nvPicPr>
          <p:cNvPr id="3074" name="Picture 2" descr="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129" y="1645890"/>
            <a:ext cx="2675311" cy="22151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humrep.oxfordjournals.org/content/22/5/1200/F2.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240" y="4077072"/>
            <a:ext cx="7316168" cy="166646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bwMode="auto">
          <a:xfrm>
            <a:off x="467544" y="4005064"/>
            <a:ext cx="8229600" cy="60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sp>
        <p:nvSpPr>
          <p:cNvPr id="13" name="Content Placeholder 2"/>
          <p:cNvSpPr txBox="1">
            <a:spLocks/>
          </p:cNvSpPr>
          <p:nvPr/>
        </p:nvSpPr>
        <p:spPr bwMode="auto">
          <a:xfrm>
            <a:off x="456908" y="1600199"/>
            <a:ext cx="721143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Costello, 2007:</a:t>
            </a: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Testosteron i FAI su jače reducirani uz OCP                                  (</a:t>
            </a:r>
            <a:r>
              <a:rPr lang="hr-HR" altLang="sr-Latn-RS" sz="2000" dirty="0" smtClean="0">
                <a:solidFill>
                  <a:srgbClr val="FF0000"/>
                </a:solidFill>
                <a:effectLst>
                  <a:outerShdw blurRad="38100" dist="38100" dir="2700000" algn="tl">
                    <a:srgbClr val="000000">
                      <a:alpha val="43137"/>
                    </a:srgbClr>
                  </a:outerShdw>
                </a:effectLst>
              </a:rPr>
              <a:t>MD 0.54</a:t>
            </a:r>
            <a:r>
              <a:rPr lang="hr-HR" altLang="sr-Latn-RS" sz="2000" dirty="0" smtClean="0">
                <a:effectLst>
                  <a:outerShdw blurRad="38100" dist="38100" dir="2700000" algn="tl">
                    <a:srgbClr val="000000">
                      <a:alpha val="43137"/>
                    </a:srgbClr>
                  </a:outerShdw>
                </a:effectLst>
              </a:rPr>
              <a:t> nmol/L i </a:t>
            </a:r>
            <a:r>
              <a:rPr lang="hr-HR" altLang="sr-Latn-RS" sz="2000" dirty="0" smtClean="0">
                <a:solidFill>
                  <a:srgbClr val="FF0000"/>
                </a:solidFill>
                <a:effectLst>
                  <a:outerShdw blurRad="38100" dist="38100" dir="2700000" algn="tl">
                    <a:srgbClr val="000000">
                      <a:alpha val="43137"/>
                    </a:srgbClr>
                  </a:outerShdw>
                </a:effectLst>
              </a:rPr>
              <a:t>MD 3.69</a:t>
            </a:r>
            <a:r>
              <a:rPr lang="hr-HR" altLang="sr-Latn-RS" sz="2000" dirty="0" smtClean="0">
                <a:effectLst>
                  <a:outerShdw blurRad="38100" dist="38100" dir="2700000" algn="tl">
                    <a:srgbClr val="000000">
                      <a:alpha val="43137"/>
                    </a:srgbClr>
                  </a:outerShdw>
                </a:effectLst>
              </a:rPr>
              <a:t>)</a:t>
            </a:r>
          </a:p>
          <a:p>
            <a:pPr eaLnBrk="1" hangingPunct="1">
              <a:lnSpc>
                <a:spcPct val="80000"/>
              </a:lnSpc>
            </a:pPr>
            <a:r>
              <a:rPr lang="hr-HR" altLang="sr-Latn-RS" sz="2000" dirty="0" smtClean="0">
                <a:effectLst>
                  <a:outerShdw blurRad="38100" dist="38100" dir="2700000" algn="tl">
                    <a:srgbClr val="000000">
                      <a:alpha val="43137"/>
                    </a:srgbClr>
                  </a:outerShdw>
                </a:effectLst>
              </a:rPr>
              <a:t>Studije s metforminom za terapiju akni nemaju adekvatnu P</a:t>
            </a:r>
            <a:endParaRPr lang="hr-HR" altLang="sr-Latn-RS" sz="2000" dirty="0">
              <a:effectLst>
                <a:outerShdw blurRad="38100" dist="38100" dir="2700000" algn="tl">
                  <a:srgbClr val="000000">
                    <a:alpha val="43137"/>
                  </a:srgbClr>
                </a:outerShdw>
              </a:effectLst>
            </a:endParaRPr>
          </a:p>
        </p:txBody>
      </p:sp>
      <p:sp>
        <p:nvSpPr>
          <p:cNvPr id="14" name="Oval 13"/>
          <p:cNvSpPr/>
          <p:nvPr/>
        </p:nvSpPr>
        <p:spPr>
          <a:xfrm>
            <a:off x="6818400" y="5097600"/>
            <a:ext cx="360040" cy="21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050" name="Picture 2" descr="https://fbcdn-profile-a.akamaihd.net/hprofile-ak-frc3/t1.0-1/c50.43.538.538/s160x160/419248_387456757950187_429478283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58190">
            <a:off x="7792296" y="5086288"/>
            <a:ext cx="1524000" cy="1524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88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3"/>
                                          </p:stCondLst>
                                        </p:cTn>
                                        <p:tgtEl>
                                          <p:spTgt spid="8"/>
                                        </p:tgtEl>
                                      </p:cBhvr>
                                      <p:to x="100000" y="60000"/>
                                    </p:animScale>
                                    <p:animScale>
                                      <p:cBhvr>
                                        <p:cTn id="14" dur="42"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2" decel="50000">
                                          <p:stCondLst>
                                            <p:cond delay="335"/>
                                          </p:stCondLst>
                                        </p:cTn>
                                        <p:tgtEl>
                                          <p:spTgt spid="8"/>
                                        </p:tgtEl>
                                      </p:cBhvr>
                                      <p:to x="100000" y="100000"/>
                                    </p:animScale>
                                    <p:animScale>
                                      <p:cBhvr>
                                        <p:cTn id="17" dur="7">
                                          <p:stCondLst>
                                            <p:cond delay="411"/>
                                          </p:stCondLst>
                                        </p:cTn>
                                        <p:tgtEl>
                                          <p:spTgt spid="8"/>
                                        </p:tgtEl>
                                      </p:cBhvr>
                                      <p:to x="100000" y="90000"/>
                                    </p:animScale>
                                    <p:animScale>
                                      <p:cBhvr>
                                        <p:cTn id="18" dur="42"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2" decel="50000">
                                          <p:stCondLst>
                                            <p:cond delay="459"/>
                                          </p:stCondLst>
                                        </p:cTn>
                                        <p:tgtEl>
                                          <p:spTgt spid="8"/>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290">
                                          <p:stCondLst>
                                            <p:cond delay="0"/>
                                          </p:stCondLst>
                                        </p:cTn>
                                        <p:tgtEl>
                                          <p:spTgt spid="9"/>
                                        </p:tgtEl>
                                      </p:cBhvr>
                                    </p:animEffect>
                                    <p:anim calcmode="lin" valueType="num">
                                      <p:cBhvr>
                                        <p:cTn id="25"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30" dur="13">
                                          <p:stCondLst>
                                            <p:cond delay="325"/>
                                          </p:stCondLst>
                                        </p:cTn>
                                        <p:tgtEl>
                                          <p:spTgt spid="9"/>
                                        </p:tgtEl>
                                      </p:cBhvr>
                                      <p:to x="100000" y="60000"/>
                                    </p:animScale>
                                    <p:animScale>
                                      <p:cBhvr>
                                        <p:cTn id="31" dur="83" decel="50000">
                                          <p:stCondLst>
                                            <p:cond delay="338"/>
                                          </p:stCondLst>
                                        </p:cTn>
                                        <p:tgtEl>
                                          <p:spTgt spid="9"/>
                                        </p:tgtEl>
                                      </p:cBhvr>
                                      <p:to x="100000" y="100000"/>
                                    </p:animScale>
                                    <p:animScale>
                                      <p:cBhvr>
                                        <p:cTn id="32" dur="13">
                                          <p:stCondLst>
                                            <p:cond delay="656"/>
                                          </p:stCondLst>
                                        </p:cTn>
                                        <p:tgtEl>
                                          <p:spTgt spid="9"/>
                                        </p:tgtEl>
                                      </p:cBhvr>
                                      <p:to x="100000" y="80000"/>
                                    </p:animScale>
                                    <p:animScale>
                                      <p:cBhvr>
                                        <p:cTn id="33" dur="83" decel="50000">
                                          <p:stCondLst>
                                            <p:cond delay="669"/>
                                          </p:stCondLst>
                                        </p:cTn>
                                        <p:tgtEl>
                                          <p:spTgt spid="9"/>
                                        </p:tgtEl>
                                      </p:cBhvr>
                                      <p:to x="100000" y="100000"/>
                                    </p:animScale>
                                    <p:animScale>
                                      <p:cBhvr>
                                        <p:cTn id="34" dur="13">
                                          <p:stCondLst>
                                            <p:cond delay="821"/>
                                          </p:stCondLst>
                                        </p:cTn>
                                        <p:tgtEl>
                                          <p:spTgt spid="9"/>
                                        </p:tgtEl>
                                      </p:cBhvr>
                                      <p:to x="100000" y="90000"/>
                                    </p:animScale>
                                    <p:animScale>
                                      <p:cBhvr>
                                        <p:cTn id="35" dur="83" decel="50000">
                                          <p:stCondLst>
                                            <p:cond delay="834"/>
                                          </p:stCondLst>
                                        </p:cTn>
                                        <p:tgtEl>
                                          <p:spTgt spid="9"/>
                                        </p:tgtEl>
                                      </p:cBhvr>
                                      <p:to x="100000" y="100000"/>
                                    </p:animScale>
                                    <p:animScale>
                                      <p:cBhvr>
                                        <p:cTn id="36" dur="13">
                                          <p:stCondLst>
                                            <p:cond delay="904"/>
                                          </p:stCondLst>
                                        </p:cTn>
                                        <p:tgtEl>
                                          <p:spTgt spid="9"/>
                                        </p:tgtEl>
                                      </p:cBhvr>
                                      <p:to x="100000" y="95000"/>
                                    </p:animScale>
                                    <p:animScale>
                                      <p:cBhvr>
                                        <p:cTn id="37"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a:t>
            </a:r>
            <a:r>
              <a:rPr lang="hr-HR" sz="3300" dirty="0" smtClean="0">
                <a:solidFill>
                  <a:srgbClr val="92D050"/>
                </a:solidFill>
              </a:rPr>
              <a:t>RIZIKE</a:t>
            </a:r>
            <a:endParaRPr lang="hr-HR" sz="33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r>
              <a:rPr lang="vi-VN" altLang="sr-Latn-RS" sz="2000" dirty="0" smtClean="0">
                <a:effectLst>
                  <a:outerShdw blurRad="38100" dist="38100" dir="2700000" algn="tl">
                    <a:srgbClr val="000000">
                      <a:alpha val="43137"/>
                    </a:srgbClr>
                  </a:outerShdw>
                </a:effectLst>
                <a:latin typeface="Calibri" panose="020F0502020204030204" pitchFamily="34" charset="0"/>
              </a:rPr>
              <a:t>Redukcija </a:t>
            </a:r>
            <a:r>
              <a:rPr lang="vi-VN" altLang="sr-Latn-RS" sz="2000" dirty="0">
                <a:solidFill>
                  <a:srgbClr val="FF0000"/>
                </a:solidFill>
                <a:effectLst>
                  <a:outerShdw blurRad="38100" dist="38100" dir="2700000" algn="tl">
                    <a:srgbClr val="000000">
                      <a:alpha val="43137"/>
                    </a:srgbClr>
                  </a:outerShdw>
                </a:effectLst>
                <a:latin typeface="Calibri" panose="020F0502020204030204" pitchFamily="34" charset="0"/>
              </a:rPr>
              <a:t>5%</a:t>
            </a:r>
            <a:r>
              <a:rPr lang="vi-VN" altLang="sr-Latn-RS" sz="2000" dirty="0">
                <a:effectLst>
                  <a:outerShdw blurRad="38100" dist="38100" dir="2700000" algn="tl">
                    <a:srgbClr val="000000">
                      <a:alpha val="43137"/>
                    </a:srgbClr>
                  </a:outerShdw>
                </a:effectLst>
                <a:latin typeface="Calibri" panose="020F0502020204030204" pitchFamily="34" charset="0"/>
              </a:rPr>
              <a:t> TT dovoljna je za uspostavu ovulacija i spontano začeće</a:t>
            </a:r>
            <a:r>
              <a:rPr lang="vi-VN" altLang="sr-Latn-RS" sz="2000" dirty="0">
                <a:solidFill>
                  <a:srgbClr val="0070C0"/>
                </a:solidFill>
                <a:effectLst>
                  <a:outerShdw blurRad="38100" dist="38100" dir="2700000" algn="tl">
                    <a:srgbClr val="000000">
                      <a:alpha val="43137"/>
                    </a:srgbClr>
                  </a:outerShdw>
                </a:effectLst>
                <a:latin typeface="Calibri" panose="020F0502020204030204" pitchFamily="34" charset="0"/>
              </a:rPr>
              <a:t> (Kiddy, 1992) </a:t>
            </a:r>
          </a:p>
          <a:p>
            <a:pPr eaLnBrk="1" hangingPunct="1">
              <a:lnSpc>
                <a:spcPct val="80000"/>
              </a:lnSpc>
            </a:pPr>
            <a:r>
              <a:rPr lang="vi-VN" altLang="sr-Latn-RS" sz="2000" dirty="0">
                <a:effectLst>
                  <a:outerShdw blurRad="38100" dist="38100" dir="2700000" algn="tl">
                    <a:srgbClr val="000000">
                      <a:alpha val="43137"/>
                    </a:srgbClr>
                  </a:outerShdw>
                </a:effectLst>
                <a:latin typeface="Calibri" panose="020F0502020204030204" pitchFamily="34" charset="0"/>
              </a:rPr>
              <a:t>Redukcija TT ključna je za uspjeh fertilitetne terapije</a:t>
            </a:r>
            <a:r>
              <a:rPr lang="vi-VN" altLang="sr-Latn-RS" sz="2000" dirty="0">
                <a:solidFill>
                  <a:srgbClr val="0070C0"/>
                </a:solidFill>
                <a:effectLst>
                  <a:outerShdw blurRad="38100" dist="38100" dir="2700000" algn="tl">
                    <a:srgbClr val="000000">
                      <a:alpha val="43137"/>
                    </a:srgbClr>
                  </a:outerShdw>
                </a:effectLst>
                <a:latin typeface="Calibri" panose="020F0502020204030204" pitchFamily="34" charset="0"/>
              </a:rPr>
              <a:t> (Clark, 1998)</a:t>
            </a:r>
          </a:p>
          <a:p>
            <a:pPr eaLnBrk="1" hangingPunct="1">
              <a:lnSpc>
                <a:spcPct val="80000"/>
              </a:lnSpc>
            </a:pPr>
            <a:r>
              <a:rPr lang="vi-VN" altLang="sr-Latn-RS" sz="2000" dirty="0">
                <a:effectLst>
                  <a:outerShdw blurRad="38100" dist="38100" dir="2700000" algn="tl">
                    <a:srgbClr val="000000">
                      <a:alpha val="43137"/>
                    </a:srgbClr>
                  </a:outerShdw>
                </a:effectLst>
                <a:latin typeface="Calibri" panose="020F0502020204030204" pitchFamily="34" charset="0"/>
              </a:rPr>
              <a:t>Redukcija </a:t>
            </a:r>
            <a:r>
              <a:rPr lang="vi-VN" altLang="sr-Latn-RS" sz="2000" dirty="0">
                <a:solidFill>
                  <a:srgbClr val="FF0000"/>
                </a:solidFill>
                <a:effectLst>
                  <a:outerShdw blurRad="38100" dist="38100" dir="2700000" algn="tl">
                    <a:srgbClr val="000000">
                      <a:alpha val="43137"/>
                    </a:srgbClr>
                  </a:outerShdw>
                </a:effectLst>
                <a:latin typeface="Calibri" panose="020F0502020204030204" pitchFamily="34" charset="0"/>
              </a:rPr>
              <a:t>5-10%</a:t>
            </a:r>
            <a:r>
              <a:rPr lang="vi-VN" altLang="sr-Latn-RS" sz="2000" dirty="0">
                <a:effectLst>
                  <a:outerShdw blurRad="38100" dist="38100" dir="2700000" algn="tl">
                    <a:srgbClr val="000000">
                      <a:alpha val="43137"/>
                    </a:srgbClr>
                  </a:outerShdw>
                </a:effectLst>
                <a:latin typeface="Calibri" panose="020F0502020204030204" pitchFamily="34" charset="0"/>
              </a:rPr>
              <a:t> TT rezultira gubitkom </a:t>
            </a:r>
            <a:r>
              <a:rPr lang="vi-VN" altLang="sr-Latn-RS" sz="2000" dirty="0">
                <a:solidFill>
                  <a:srgbClr val="FF0000"/>
                </a:solidFill>
                <a:effectLst>
                  <a:outerShdw blurRad="38100" dist="38100" dir="2700000" algn="tl">
                    <a:srgbClr val="000000">
                      <a:alpha val="43137"/>
                    </a:srgbClr>
                  </a:outerShdw>
                </a:effectLst>
                <a:latin typeface="Calibri" panose="020F0502020204030204" pitchFamily="34" charset="0"/>
              </a:rPr>
              <a:t>30%</a:t>
            </a:r>
            <a:r>
              <a:rPr lang="vi-VN" altLang="sr-Latn-RS" sz="2000" dirty="0">
                <a:effectLst>
                  <a:outerShdw blurRad="38100" dist="38100" dir="2700000" algn="tl">
                    <a:srgbClr val="000000">
                      <a:alpha val="43137"/>
                    </a:srgbClr>
                  </a:outerShdw>
                </a:effectLst>
                <a:latin typeface="Calibri" panose="020F0502020204030204" pitchFamily="34" charset="0"/>
              </a:rPr>
              <a:t> visceralne masti </a:t>
            </a:r>
            <a:r>
              <a:rPr lang="vi-VN" altLang="sr-Latn-RS" sz="2000" dirty="0" smtClean="0">
                <a:effectLst>
                  <a:outerShdw blurRad="38100" dist="38100" dir="2700000" algn="tl">
                    <a:srgbClr val="000000">
                      <a:alpha val="43137"/>
                    </a:srgbClr>
                  </a:outerShdw>
                </a:effectLst>
                <a:latin typeface="Calibri" panose="020F0502020204030204" pitchFamily="34" charset="0"/>
              </a:rPr>
              <a:t>→ </a:t>
            </a:r>
            <a:r>
              <a:rPr lang="vi-VN" altLang="sr-Latn-RS" sz="2000" dirty="0">
                <a:effectLst>
                  <a:outerShdw blurRad="38100" dist="38100" dir="2700000" algn="tl">
                    <a:srgbClr val="000000">
                      <a:alpha val="43137"/>
                    </a:srgbClr>
                  </a:outerShdw>
                </a:effectLst>
                <a:latin typeface="Calibri" panose="020F0502020204030204" pitchFamily="34" charset="0"/>
              </a:rPr>
              <a:t>korekcija inzulinske rezistencije</a:t>
            </a:r>
            <a:r>
              <a:rPr lang="vi-VN" altLang="sr-Latn-RS" sz="2000" dirty="0">
                <a:solidFill>
                  <a:srgbClr val="0070C0"/>
                </a:solidFill>
                <a:effectLst>
                  <a:outerShdw blurRad="38100" dist="38100" dir="2700000" algn="tl">
                    <a:srgbClr val="000000">
                      <a:alpha val="43137"/>
                    </a:srgbClr>
                  </a:outerShdw>
                </a:effectLst>
                <a:latin typeface="Calibri" panose="020F0502020204030204" pitchFamily="34" charset="0"/>
              </a:rPr>
              <a:t> (Despres 2001)</a:t>
            </a:r>
          </a:p>
          <a:p>
            <a:pPr eaLnBrk="1" hangingPunct="1">
              <a:lnSpc>
                <a:spcPct val="80000"/>
              </a:lnSpc>
            </a:pPr>
            <a:r>
              <a:rPr lang="vi-VN" altLang="sr-Latn-RS" sz="2000" dirty="0">
                <a:effectLst>
                  <a:outerShdw blurRad="38100" dist="38100" dir="2700000" algn="tl">
                    <a:srgbClr val="000000">
                      <a:alpha val="43137"/>
                    </a:srgbClr>
                  </a:outerShdw>
                </a:effectLst>
                <a:latin typeface="Calibri" panose="020F0502020204030204" pitchFamily="34" charset="0"/>
              </a:rPr>
              <a:t>Redukcija 10 lbs (1 lb = 0.45359237 kg) pred trudnoću smanjuje </a:t>
            </a:r>
            <a:r>
              <a:rPr lang="vi-VN" altLang="sr-Latn-RS" sz="2000" dirty="0" smtClean="0">
                <a:effectLst>
                  <a:outerShdw blurRad="38100" dist="38100" dir="2700000" algn="tl">
                    <a:srgbClr val="000000">
                      <a:alpha val="43137"/>
                    </a:srgbClr>
                  </a:outerShdw>
                </a:effectLst>
                <a:latin typeface="Calibri" panose="020F0502020204030204" pitchFamily="34" charset="0"/>
              </a:rPr>
              <a:t>incide</a:t>
            </a:r>
            <a:r>
              <a:rPr lang="hr-HR" altLang="sr-Latn-RS" sz="2000" dirty="0" smtClean="0">
                <a:effectLst>
                  <a:outerShdw blurRad="38100" dist="38100" dir="2700000" algn="tl">
                    <a:srgbClr val="000000">
                      <a:alpha val="43137"/>
                    </a:srgbClr>
                  </a:outerShdw>
                </a:effectLst>
                <a:latin typeface="Calibri" panose="020F0502020204030204" pitchFamily="34" charset="0"/>
              </a:rPr>
              <a:t>n</a:t>
            </a:r>
            <a:r>
              <a:rPr lang="vi-VN" altLang="sr-Latn-RS" sz="2000" dirty="0" smtClean="0">
                <a:effectLst>
                  <a:outerShdw blurRad="38100" dist="38100" dir="2700000" algn="tl">
                    <a:srgbClr val="000000">
                      <a:alpha val="43137"/>
                    </a:srgbClr>
                  </a:outerShdw>
                </a:effectLst>
                <a:latin typeface="Calibri" panose="020F0502020204030204" pitchFamily="34" charset="0"/>
              </a:rPr>
              <a:t>ciju </a:t>
            </a:r>
            <a:r>
              <a:rPr lang="vi-VN" altLang="sr-Latn-RS" sz="2000" dirty="0">
                <a:effectLst>
                  <a:outerShdw blurRad="38100" dist="38100" dir="2700000" algn="tl">
                    <a:srgbClr val="000000">
                      <a:alpha val="43137"/>
                    </a:srgbClr>
                  </a:outerShdw>
                </a:effectLst>
                <a:latin typeface="Calibri" panose="020F0502020204030204" pitchFamily="34" charset="0"/>
              </a:rPr>
              <a:t>GDM; </a:t>
            </a:r>
            <a:r>
              <a:rPr lang="vi-VN" altLang="sr-Latn-RS" sz="2000" dirty="0">
                <a:solidFill>
                  <a:srgbClr val="FF0000"/>
                </a:solidFill>
                <a:effectLst>
                  <a:outerShdw blurRad="38100" dist="38100" dir="2700000" algn="tl">
                    <a:srgbClr val="000000">
                      <a:alpha val="43137"/>
                    </a:srgbClr>
                  </a:outerShdw>
                </a:effectLst>
                <a:latin typeface="Calibri" panose="020F0502020204030204" pitchFamily="34" charset="0"/>
              </a:rPr>
              <a:t>RR=0,63</a:t>
            </a:r>
            <a:r>
              <a:rPr lang="vi-VN" altLang="sr-Latn-RS" sz="2000" dirty="0">
                <a:solidFill>
                  <a:srgbClr val="0070C0"/>
                </a:solidFill>
                <a:effectLst>
                  <a:outerShdw blurRad="38100" dist="38100" dir="2700000" algn="tl">
                    <a:srgbClr val="000000">
                      <a:alpha val="43137"/>
                    </a:srgbClr>
                  </a:outerShdw>
                </a:effectLst>
                <a:latin typeface="Calibri" panose="020F0502020204030204" pitchFamily="34" charset="0"/>
              </a:rPr>
              <a:t> (Glazer, 2004)</a:t>
            </a:r>
          </a:p>
          <a:p>
            <a:pPr eaLnBrk="1" hangingPunct="1">
              <a:lnSpc>
                <a:spcPct val="80000"/>
              </a:lnSpc>
            </a:pPr>
            <a:r>
              <a:rPr lang="vi-VN" altLang="sr-Latn-RS" sz="2000" dirty="0">
                <a:effectLst>
                  <a:outerShdw blurRad="38100" dist="38100" dir="2700000" algn="tl">
                    <a:srgbClr val="000000">
                      <a:alpha val="43137"/>
                    </a:srgbClr>
                  </a:outerShdw>
                </a:effectLst>
                <a:latin typeface="Calibri" panose="020F0502020204030204" pitchFamily="34" charset="0"/>
              </a:rPr>
              <a:t>Izbjegavanje porasta težine između trudnoća bitno reducira incidenciju GH, PE, GDM, SC, makrosomiju i mrtvorođenost </a:t>
            </a:r>
            <a:r>
              <a:rPr lang="vi-VN" altLang="sr-Latn-RS" sz="2000" dirty="0">
                <a:solidFill>
                  <a:srgbClr val="0070C0"/>
                </a:solidFill>
                <a:effectLst>
                  <a:outerShdw blurRad="38100" dist="38100" dir="2700000" algn="tl">
                    <a:srgbClr val="000000">
                      <a:alpha val="43137"/>
                    </a:srgbClr>
                  </a:outerShdw>
                </a:effectLst>
                <a:latin typeface="Calibri" panose="020F0502020204030204" pitchFamily="34" charset="0"/>
              </a:rPr>
              <a:t>(Villamor, 2006) </a:t>
            </a:r>
          </a:p>
        </p:txBody>
      </p:sp>
      <p:sp>
        <p:nvSpPr>
          <p:cNvPr id="8" name="Rectangle 7"/>
          <p:cNvSpPr/>
          <p:nvPr/>
        </p:nvSpPr>
        <p:spPr>
          <a:xfrm>
            <a:off x="3085304" y="1556792"/>
            <a:ext cx="2973442" cy="430887"/>
          </a:xfrm>
          <a:prstGeom prst="rect">
            <a:avLst/>
          </a:prstGeom>
          <a:noFill/>
        </p:spPr>
        <p:txBody>
          <a:bodyPr wrap="none" lIns="91440" tIns="45720" rIns="91440" bIns="45720">
            <a:spAutoFit/>
          </a:bodyPr>
          <a:lstStyle/>
          <a:p>
            <a:pPr algn="ctr"/>
            <a:r>
              <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 pretile žene s PCOS:</a:t>
            </a:r>
          </a:p>
        </p:txBody>
      </p:sp>
      <p:pic>
        <p:nvPicPr>
          <p:cNvPr id="1026" name="Picture 2" descr="http://4.bp.blogspot.com/-ohKFygJLUNM/T5bXCiUQo_I/AAAAAAAAEtE/1yCjFmr-efI/s640/cli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869159"/>
            <a:ext cx="2127007" cy="1728193"/>
          </a:xfrm>
          <a:prstGeom prst="rect">
            <a:avLst/>
          </a:prstGeom>
          <a:noFill/>
          <a:effectLst>
            <a:outerShdw blurRad="76200" dir="18900000" sy="23000" kx="-1200000" algn="bl" rotWithShape="0">
              <a:prstClr val="black">
                <a:alpha val="2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8273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a:t>
            </a:r>
            <a:r>
              <a:rPr lang="hr-HR" sz="3300" dirty="0" smtClean="0">
                <a:solidFill>
                  <a:srgbClr val="92D050"/>
                </a:solidFill>
              </a:rPr>
              <a:t>RIZIKE</a:t>
            </a:r>
            <a:endParaRPr lang="hr-HR" sz="3300" dirty="0">
              <a:solidFill>
                <a:srgbClr val="92D050"/>
              </a:solidFill>
            </a:endParaRPr>
          </a:p>
        </p:txBody>
      </p:sp>
      <p:sp>
        <p:nvSpPr>
          <p:cNvPr id="7" name="Content Placeholder 2"/>
          <p:cNvSpPr txBox="1">
            <a:spLocks/>
          </p:cNvSpPr>
          <p:nvPr/>
        </p:nvSpPr>
        <p:spPr bwMode="auto">
          <a:xfrm>
            <a:off x="456908" y="160019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SzPct val="117000"/>
              <a:buFont typeface="Arial" panose="020B0604020202020204" pitchFamily="34" charset="0"/>
              <a:buChar char="•"/>
            </a:pPr>
            <a:r>
              <a:rPr lang="hr-HR" altLang="sr-Latn-RS" sz="2000" dirty="0" smtClean="0">
                <a:solidFill>
                  <a:srgbClr val="0070C0"/>
                </a:solidFill>
                <a:effectLst>
                  <a:outerShdw blurRad="38100" dist="38100" dir="2700000" algn="tl">
                    <a:srgbClr val="000000">
                      <a:alpha val="43137"/>
                    </a:srgbClr>
                  </a:outerShdw>
                </a:effectLst>
              </a:rPr>
              <a:t>Tang</a:t>
            </a:r>
            <a:r>
              <a:rPr lang="hr-HR" altLang="sr-Latn-RS" sz="2000" dirty="0">
                <a:solidFill>
                  <a:srgbClr val="0070C0"/>
                </a:solidFill>
                <a:effectLst>
                  <a:outerShdw blurRad="38100" dist="38100" dir="2700000" algn="tl">
                    <a:srgbClr val="000000">
                      <a:alpha val="43137"/>
                    </a:srgbClr>
                  </a:outerShdw>
                </a:effectLst>
              </a:rPr>
              <a:t>, 2012: </a:t>
            </a:r>
            <a:r>
              <a:rPr lang="hr-HR" altLang="sr-Latn-RS" sz="2000" dirty="0" smtClean="0">
                <a:solidFill>
                  <a:srgbClr val="0070C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a:t>
            </a:r>
            <a:r>
              <a:rPr lang="hr-HR" altLang="sr-Latn-RS" sz="1600" dirty="0">
                <a:solidFill>
                  <a:schemeClr val="accent6">
                    <a:lumMod val="50000"/>
                  </a:schemeClr>
                </a:solidFill>
                <a:effectLst>
                  <a:outerShdw blurRad="38100" dist="38100" dir="2700000" algn="tl">
                    <a:srgbClr val="000000">
                      <a:alpha val="43137"/>
                    </a:srgbClr>
                  </a:outerShdw>
                </a:effectLst>
              </a:rPr>
              <a:t> </a:t>
            </a:r>
            <a:r>
              <a:rPr lang="hr-HR" altLang="sr-Latn-RS" sz="1600" dirty="0" smtClean="0">
                <a:solidFill>
                  <a:schemeClr val="accent6">
                    <a:lumMod val="50000"/>
                  </a:schemeClr>
                </a:solidFill>
                <a:effectLst>
                  <a:outerShdw blurRad="38100" dist="38100" dir="2700000" algn="tl">
                    <a:srgbClr val="000000">
                      <a:alpha val="43137"/>
                    </a:srgbClr>
                  </a:outerShdw>
                </a:effectLst>
              </a:rPr>
              <a:t>(≈</a:t>
            </a:r>
            <a:r>
              <a:rPr lang="hr-HR" altLang="sr-Latn-RS" sz="1400" dirty="0" smtClean="0">
                <a:solidFill>
                  <a:schemeClr val="accent6">
                    <a:lumMod val="50000"/>
                  </a:schemeClr>
                </a:solidFill>
                <a:effectLst>
                  <a:outerShdw blurRad="38100" dist="38100" dir="2700000" algn="tl">
                    <a:srgbClr val="000000">
                      <a:alpha val="43137"/>
                    </a:srgbClr>
                  </a:outerShdw>
                </a:effectLst>
              </a:rPr>
              <a:t>1500 </a:t>
            </a:r>
            <a:r>
              <a:rPr lang="hr-HR" altLang="sr-Latn-RS" sz="1400" dirty="0">
                <a:solidFill>
                  <a:schemeClr val="accent6">
                    <a:lumMod val="50000"/>
                  </a:schemeClr>
                </a:solidFill>
                <a:effectLst>
                  <a:outerShdw blurRad="38100" dist="38100" dir="2700000" algn="tl">
                    <a:srgbClr val="000000">
                      <a:alpha val="43137"/>
                    </a:srgbClr>
                  </a:outerShdw>
                </a:effectLst>
              </a:rPr>
              <a:t>mg </a:t>
            </a:r>
            <a:r>
              <a:rPr lang="hr-HR" altLang="sr-Latn-RS" sz="1400" dirty="0" smtClean="0">
                <a:solidFill>
                  <a:schemeClr val="accent6">
                    <a:lumMod val="50000"/>
                  </a:schemeClr>
                </a:solidFill>
                <a:effectLst>
                  <a:outerShdw blurRad="38100" dist="38100" dir="2700000" algn="tl">
                    <a:srgbClr val="000000">
                      <a:alpha val="43137"/>
                    </a:srgbClr>
                  </a:outerShdw>
                </a:effectLst>
              </a:rPr>
              <a:t>TDD)</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vs.  </a:t>
            </a:r>
            <a:r>
              <a:rPr lang="hr-HR" altLang="sr-Latn-RS" sz="1600" dirty="0" smtClean="0">
                <a:solidFill>
                  <a:srgbClr val="002060"/>
                </a:solidFill>
                <a:effectLst>
                  <a:outerShdw blurRad="38100" dist="38100" dir="2700000" algn="tl">
                    <a:srgbClr val="000000">
                      <a:alpha val="43137"/>
                    </a:srgbClr>
                  </a:outerShdw>
                </a:effectLst>
              </a:rPr>
              <a:t>placebo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MD -0.04 </a:t>
            </a:r>
            <a:r>
              <a:rPr lang="hr-HR" altLang="sr-Latn-RS" sz="1600" dirty="0" smtClean="0">
                <a:solidFill>
                  <a:srgbClr val="002060"/>
                </a:solidFill>
                <a:effectLst>
                  <a:outerShdw blurRad="38100" dist="38100" dir="2700000" algn="tl">
                    <a:srgbClr val="000000">
                      <a:alpha val="43137"/>
                    </a:srgbClr>
                  </a:outerShdw>
                </a:effectLst>
              </a:rPr>
              <a:t>(BMI, </a:t>
            </a:r>
            <a:r>
              <a:rPr lang="hr-HR" altLang="sr-Latn-RS" sz="1600" dirty="0">
                <a:solidFill>
                  <a:srgbClr val="002060"/>
                </a:solidFill>
                <a:effectLst>
                  <a:outerShdw blurRad="38100" dist="38100" dir="2700000" algn="tl">
                    <a:srgbClr val="000000">
                      <a:alpha val="43137"/>
                    </a:srgbClr>
                  </a:outerShdw>
                </a:effectLst>
              </a:rPr>
              <a:t>BMI &lt;30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MD -0.15</a:t>
            </a:r>
            <a:r>
              <a:rPr lang="hr-HR" altLang="sr-Latn-RS" sz="1600" dirty="0" smtClean="0">
                <a:solidFill>
                  <a:srgbClr val="FF000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(BMI, </a:t>
            </a:r>
            <a:r>
              <a:rPr lang="hr-HR" altLang="sr-Latn-RS" sz="1600" dirty="0">
                <a:solidFill>
                  <a:srgbClr val="002060"/>
                </a:solidFill>
                <a:effectLst>
                  <a:outerShdw blurRad="38100" dist="38100" dir="2700000" algn="tl">
                    <a:srgbClr val="000000">
                      <a:alpha val="43137"/>
                    </a:srgbClr>
                  </a:outerShdw>
                </a:effectLst>
              </a:rPr>
              <a:t>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C000"/>
                </a:solidFill>
                <a:effectLst>
                  <a:outerShdw blurRad="38100" dist="38100" dir="2700000" algn="tl">
                    <a:srgbClr val="000000">
                      <a:alpha val="43137"/>
                    </a:srgbClr>
                  </a:outerShdw>
                </a:effectLst>
              </a:rPr>
              <a:t>MD -0.01</a:t>
            </a:r>
            <a:r>
              <a:rPr lang="hr-HR" altLang="sr-Latn-RS" sz="1600" dirty="0" smtClean="0">
                <a:solidFill>
                  <a:srgbClr val="FF000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(WHR, </a:t>
            </a:r>
            <a:r>
              <a:rPr lang="hr-HR" altLang="sr-Latn-RS" sz="1600" dirty="0">
                <a:solidFill>
                  <a:srgbClr val="002060"/>
                </a:solidFill>
                <a:effectLst>
                  <a:outerShdw blurRad="38100" dist="38100" dir="2700000" algn="tl">
                    <a:srgbClr val="000000">
                      <a:alpha val="43137"/>
                    </a:srgbClr>
                  </a:outerShdw>
                </a:effectLst>
              </a:rPr>
              <a:t>BMI &lt; </a:t>
            </a:r>
            <a:r>
              <a:rPr lang="hr-HR" altLang="sr-Latn-RS" sz="1600" dirty="0" smtClean="0">
                <a:solidFill>
                  <a:srgbClr val="002060"/>
                </a:solidFill>
                <a:effectLst>
                  <a:outerShdw blurRad="38100" dist="38100" dir="2700000" algn="tl">
                    <a:srgbClr val="000000">
                      <a:alpha val="43137"/>
                    </a:srgbClr>
                  </a:outerShdw>
                </a:effectLst>
              </a:rPr>
              <a:t>30 </a:t>
            </a:r>
            <a:r>
              <a:rPr lang="hr-HR" altLang="sr-Latn-RS" sz="1600" dirty="0">
                <a:solidFill>
                  <a:srgbClr val="002060"/>
                </a:solidFill>
                <a:effectLst>
                  <a:outerShdw blurRad="38100" dist="38100" dir="2700000" algn="tl">
                    <a:srgbClr val="000000">
                      <a:alpha val="43137"/>
                    </a:srgbClr>
                  </a:outerShdw>
                </a:effectLst>
              </a:rPr>
              <a:t>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C000"/>
                </a:solidFill>
                <a:effectLst>
                  <a:outerShdw blurRad="38100" dist="38100" dir="2700000" algn="tl">
                    <a:srgbClr val="000000">
                      <a:alpha val="43137"/>
                    </a:srgbClr>
                  </a:outerShdw>
                </a:effectLst>
              </a:rPr>
              <a:t>MD -0.01</a:t>
            </a:r>
            <a:r>
              <a:rPr lang="hr-HR" altLang="sr-Latn-RS" sz="1600" dirty="0" smtClean="0">
                <a:solidFill>
                  <a:srgbClr val="002060"/>
                </a:solidFill>
                <a:effectLst>
                  <a:outerShdw blurRad="38100" dist="38100" dir="2700000" algn="tl">
                    <a:srgbClr val="000000">
                      <a:alpha val="43137"/>
                    </a:srgbClr>
                  </a:outerShdw>
                </a:effectLst>
              </a:rPr>
              <a:t> (WHR, </a:t>
            </a:r>
            <a:r>
              <a:rPr lang="hr-HR" altLang="sr-Latn-RS" sz="1600" dirty="0">
                <a:solidFill>
                  <a:srgbClr val="002060"/>
                </a:solidFill>
                <a:effectLst>
                  <a:outerShdw blurRad="38100" dist="38100" dir="2700000" algn="tl">
                    <a:srgbClr val="000000">
                      <a:alpha val="43137"/>
                    </a:srgbClr>
                  </a:outerShdw>
                </a:effectLst>
              </a:rPr>
              <a:t>BMI ≥30 kg/m</a:t>
            </a:r>
            <a:r>
              <a:rPr lang="hr-HR" altLang="sr-Latn-RS" sz="1600" baseline="30000" dirty="0">
                <a:solidFill>
                  <a:srgbClr val="002060"/>
                </a:solidFill>
                <a:effectLst>
                  <a:outerShdw blurRad="38100" dist="38100" dir="2700000" algn="tl">
                    <a:srgbClr val="000000">
                      <a:alpha val="43137"/>
                    </a:srgbClr>
                  </a:outerShdw>
                </a:effectLst>
              </a:rPr>
              <a:t>2</a:t>
            </a:r>
            <a:r>
              <a:rPr lang="hr-HR" altLang="sr-Latn-RS" sz="1600" dirty="0" smtClean="0">
                <a:solidFill>
                  <a:srgbClr val="002060"/>
                </a:solidFill>
                <a:effectLst>
                  <a:outerShdw blurRad="38100" dist="38100" dir="2700000" algn="tl">
                    <a:srgbClr val="000000">
                      <a:alpha val="43137"/>
                    </a:srgbClr>
                  </a:outerShdw>
                </a:effectLst>
              </a:rPr>
              <a:t>)</a:t>
            </a:r>
            <a:endParaRPr lang="hr-HR" altLang="sr-Latn-RS" sz="1600" dirty="0">
              <a:solidFill>
                <a:srgbClr val="002060"/>
              </a:solidFill>
              <a:effectLst>
                <a:outerShdw blurRad="38100" dist="38100" dir="2700000" algn="tl">
                  <a:srgbClr val="000000">
                    <a:alpha val="43137"/>
                  </a:srgbClr>
                </a:outerShdw>
              </a:effectLst>
            </a:endParaRPr>
          </a:p>
          <a:p>
            <a:pPr marL="342900" lvl="1" indent="-342900" eaLnBrk="1" hangingPunct="1">
              <a:lnSpc>
                <a:spcPct val="80000"/>
              </a:lnSpc>
              <a:buFontTx/>
              <a:buChar char="•"/>
            </a:pPr>
            <a:endParaRPr lang="hr-HR" altLang="sr-Latn-RS" sz="2000" dirty="0" smtClean="0">
              <a:solidFill>
                <a:srgbClr val="0070C0"/>
              </a:solidFill>
              <a:effectLst>
                <a:outerShdw blurRad="38100" dist="38100" dir="2700000" algn="tl">
                  <a:srgbClr val="000000">
                    <a:alpha val="43137"/>
                  </a:srgbClr>
                </a:outerShdw>
              </a:effectLst>
            </a:endParaRPr>
          </a:p>
          <a:p>
            <a:pPr marL="342900" lvl="1" indent="-342900" eaLnBrk="1" hangingPunct="1">
              <a:lnSpc>
                <a:spcPct val="80000"/>
              </a:lnSpc>
              <a:buSzPct val="117000"/>
              <a:buFont typeface="Arial" panose="020B0604020202020204" pitchFamily="34" charset="0"/>
              <a:buChar char="•"/>
            </a:pPr>
            <a:r>
              <a:rPr lang="hr-HR" altLang="sr-Latn-RS" sz="2000" dirty="0" smtClean="0">
                <a:solidFill>
                  <a:srgbClr val="0070C0"/>
                </a:solidFill>
                <a:effectLst>
                  <a:outerShdw blurRad="38100" dist="38100" dir="2700000" algn="tl">
                    <a:srgbClr val="000000">
                      <a:alpha val="43137"/>
                    </a:srgbClr>
                  </a:outerShdw>
                </a:effectLst>
              </a:rPr>
              <a:t>Nieuwenhuis-Ruifrok, 2009:  </a:t>
            </a:r>
            <a:r>
              <a:rPr lang="hr-HR" altLang="sr-Latn-RS" sz="1600" dirty="0" smtClean="0">
                <a:solidFill>
                  <a:srgbClr val="002060"/>
                </a:solidFill>
                <a:effectLst>
                  <a:outerShdw blurRad="38100" dist="38100" dir="2700000" algn="tl">
                    <a:srgbClr val="000000">
                      <a:alpha val="43137"/>
                    </a:srgbClr>
                  </a:outerShdw>
                </a:effectLst>
              </a:rPr>
              <a:t>metformin</a:t>
            </a:r>
            <a:r>
              <a:rPr lang="hr-HR" altLang="sr-Latn-RS" sz="1600" dirty="0" smtClean="0">
                <a:solidFill>
                  <a:schemeClr val="accent6">
                    <a:lumMod val="50000"/>
                  </a:schemeClr>
                </a:solidFill>
                <a:effectLst>
                  <a:outerShdw blurRad="38100" dist="38100" dir="2700000" algn="tl">
                    <a:srgbClr val="000000">
                      <a:alpha val="43137"/>
                    </a:srgbClr>
                  </a:outerShdw>
                </a:effectLst>
              </a:rPr>
              <a:t> (≤</a:t>
            </a:r>
            <a:r>
              <a:rPr lang="hr-HR" altLang="sr-Latn-RS" sz="1400" dirty="0" smtClean="0">
                <a:solidFill>
                  <a:schemeClr val="accent6">
                    <a:lumMod val="50000"/>
                  </a:schemeClr>
                </a:solidFill>
                <a:effectLst>
                  <a:outerShdw blurRad="38100" dist="38100" dir="2700000" algn="tl">
                    <a:srgbClr val="000000">
                      <a:alpha val="43137"/>
                    </a:srgbClr>
                  </a:outerShdw>
                </a:effectLst>
              </a:rPr>
              <a:t>1500 </a:t>
            </a:r>
            <a:r>
              <a:rPr lang="hr-HR" altLang="sr-Latn-RS" sz="1400" dirty="0">
                <a:solidFill>
                  <a:schemeClr val="accent6">
                    <a:lumMod val="50000"/>
                  </a:schemeClr>
                </a:solidFill>
                <a:effectLst>
                  <a:outerShdw blurRad="38100" dist="38100" dir="2700000" algn="tl">
                    <a:srgbClr val="000000">
                      <a:alpha val="43137"/>
                    </a:srgbClr>
                  </a:outerShdw>
                </a:effectLst>
              </a:rPr>
              <a:t>mg TDD)</a:t>
            </a:r>
            <a:r>
              <a:rPr lang="hr-HR" altLang="sr-Latn-RS" sz="1600" dirty="0">
                <a:solidFill>
                  <a:srgbClr val="002060"/>
                </a:solidFill>
                <a:effectLst>
                  <a:outerShdw blurRad="38100" dist="38100" dir="2700000" algn="tl">
                    <a:srgbClr val="000000">
                      <a:alpha val="43137"/>
                    </a:srgbClr>
                  </a:outerShdw>
                </a:effectLst>
              </a:rPr>
              <a:t>  vs.  placebo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chemeClr val="accent2">
                    <a:lumMod val="60000"/>
                    <a:lumOff val="40000"/>
                  </a:schemeClr>
                </a:solidFill>
                <a:effectLst>
                  <a:outerShdw blurRad="38100" dist="38100" dir="2700000" algn="tl">
                    <a:srgbClr val="000000">
                      <a:alpha val="43137"/>
                    </a:srgbClr>
                  </a:outerShdw>
                </a:effectLst>
              </a:rPr>
              <a:t>MD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0.02 </a:t>
            </a:r>
            <a:r>
              <a:rPr lang="hr-HR" altLang="sr-Latn-RS" sz="1600" dirty="0">
                <a:solidFill>
                  <a:srgbClr val="002060"/>
                </a:solidFill>
                <a:effectLst>
                  <a:outerShdw blurRad="38100" dist="38100" dir="2700000" algn="tl">
                    <a:srgbClr val="000000">
                      <a:alpha val="43137"/>
                    </a:srgbClr>
                  </a:outerShdw>
                </a:effectLst>
              </a:rPr>
              <a:t>(</a:t>
            </a:r>
            <a:r>
              <a:rPr lang="hr-HR" altLang="sr-Latn-RS" sz="1600" dirty="0" smtClean="0">
                <a:solidFill>
                  <a:srgbClr val="002060"/>
                </a:solidFill>
                <a:effectLst>
                  <a:outerShdw blurRad="38100" dist="38100" dir="2700000" algn="tl">
                    <a:srgbClr val="000000">
                      <a:alpha val="43137"/>
                    </a:srgbClr>
                  </a:outerShdw>
                </a:effectLst>
              </a:rPr>
              <a:t>BMI)</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400" dirty="0" smtClean="0">
                <a:solidFill>
                  <a:schemeClr val="accent6">
                    <a:lumMod val="50000"/>
                  </a:schemeClr>
                </a:solidFill>
                <a:effectLst>
                  <a:outerShdw blurRad="38100" dist="38100" dir="2700000" algn="tl">
                    <a:srgbClr val="000000">
                      <a:alpha val="43137"/>
                    </a:srgbClr>
                  </a:outerShdw>
                </a:effectLst>
              </a:rPr>
              <a:t>(&gt;1500 </a:t>
            </a:r>
            <a:r>
              <a:rPr lang="hr-HR" altLang="sr-Latn-RS" sz="1400" dirty="0">
                <a:solidFill>
                  <a:schemeClr val="accent6">
                    <a:lumMod val="50000"/>
                  </a:schemeClr>
                </a:solidFill>
                <a:effectLst>
                  <a:outerShdw blurRad="38100" dist="38100" dir="2700000" algn="tl">
                    <a:srgbClr val="000000">
                      <a:alpha val="43137"/>
                    </a:srgbClr>
                  </a:outerShdw>
                </a:effectLst>
              </a:rPr>
              <a:t>mg TDD)</a:t>
            </a:r>
            <a:r>
              <a:rPr lang="hr-HR" altLang="sr-Latn-RS" sz="1600" dirty="0" smtClean="0">
                <a:solidFill>
                  <a:srgbClr val="002060"/>
                </a:solidFill>
                <a:effectLst>
                  <a:outerShdw blurRad="38100" dist="38100" dir="2700000" algn="tl">
                    <a:srgbClr val="000000">
                      <a:alpha val="43137"/>
                    </a:srgbClr>
                  </a:outerShdw>
                </a:effectLst>
              </a:rPr>
              <a:t>  vs</a:t>
            </a:r>
            <a:r>
              <a:rPr lang="hr-HR" altLang="sr-Latn-RS" sz="1600" dirty="0">
                <a:solidFill>
                  <a:srgbClr val="002060"/>
                </a:solidFill>
                <a:effectLst>
                  <a:outerShdw blurRad="38100" dist="38100" dir="2700000" algn="tl">
                    <a:srgbClr val="000000">
                      <a:alpha val="43137"/>
                    </a:srgbClr>
                  </a:outerShdw>
                </a:effectLst>
              </a:rPr>
              <a:t>.  placebo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MD </a:t>
            </a:r>
            <a:r>
              <a:rPr lang="hr-HR" altLang="sr-Latn-RS" sz="1600" dirty="0">
                <a:solidFill>
                  <a:srgbClr val="FF0000"/>
                </a:solidFill>
                <a:effectLst>
                  <a:outerShdw blurRad="38100" dist="38100" dir="2700000" algn="tl">
                    <a:srgbClr val="000000">
                      <a:alpha val="43137"/>
                    </a:srgbClr>
                  </a:outerShdw>
                </a:effectLst>
              </a:rPr>
              <a:t>-</a:t>
            </a:r>
            <a:r>
              <a:rPr lang="hr-HR" altLang="sr-Latn-RS" sz="1600" dirty="0" smtClean="0">
                <a:solidFill>
                  <a:srgbClr val="FF0000"/>
                </a:solidFill>
                <a:effectLst>
                  <a:outerShdw blurRad="38100" dist="38100" dir="2700000" algn="tl">
                    <a:srgbClr val="000000">
                      <a:alpha val="43137"/>
                    </a:srgbClr>
                  </a:outerShdw>
                </a:effectLst>
              </a:rPr>
              <a:t>0.98 </a:t>
            </a:r>
            <a:r>
              <a:rPr lang="hr-HR" altLang="sr-Latn-RS" sz="1600" dirty="0">
                <a:solidFill>
                  <a:srgbClr val="002060"/>
                </a:solidFill>
                <a:effectLst>
                  <a:outerShdw blurRad="38100" dist="38100" dir="2700000" algn="tl">
                    <a:srgbClr val="000000">
                      <a:alpha val="43137"/>
                    </a:srgbClr>
                  </a:outerShdw>
                </a:effectLst>
              </a:rPr>
              <a:t>(</a:t>
            </a:r>
            <a:r>
              <a:rPr lang="hr-HR" altLang="sr-Latn-RS" sz="1600" dirty="0" smtClean="0">
                <a:solidFill>
                  <a:srgbClr val="002060"/>
                </a:solidFill>
                <a:effectLst>
                  <a:outerShdw blurRad="38100" dist="38100" dir="2700000" algn="tl">
                    <a:srgbClr val="000000">
                      <a:alpha val="43137"/>
                    </a:srgbClr>
                  </a:outerShdw>
                </a:effectLst>
              </a:rPr>
              <a:t>BMI)</a:t>
            </a:r>
          </a:p>
          <a:p>
            <a:pPr marL="457200" lvl="1" indent="0" eaLnBrk="1" hangingPunct="1">
              <a:lnSpc>
                <a:spcPct val="80000"/>
              </a:lnSpc>
              <a:buNone/>
            </a:pPr>
            <a:endParaRPr lang="hr-HR" altLang="sr-Latn-RS" sz="1400" dirty="0" smtClean="0">
              <a:solidFill>
                <a:schemeClr val="accent6">
                  <a:lumMod val="50000"/>
                </a:schemeClr>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400" dirty="0">
                <a:solidFill>
                  <a:schemeClr val="accent6">
                    <a:lumMod val="50000"/>
                  </a:schemeClr>
                </a:solidFill>
                <a:effectLst>
                  <a:outerShdw blurRad="38100" dist="38100" dir="2700000" algn="tl">
                    <a:srgbClr val="000000">
                      <a:alpha val="43137"/>
                    </a:srgbClr>
                  </a:outerShdw>
                </a:effectLst>
              </a:rPr>
              <a:t> </a:t>
            </a:r>
            <a:r>
              <a:rPr lang="hr-HR" altLang="sr-Latn-RS" sz="1400" dirty="0" smtClean="0">
                <a:solidFill>
                  <a:schemeClr val="accent6">
                    <a:lumMod val="50000"/>
                  </a:schemeClr>
                </a:solidFill>
                <a:effectLst>
                  <a:outerShdw blurRad="38100" dist="38100" dir="2700000" algn="tl">
                    <a:srgbClr val="000000">
                      <a:alpha val="43137"/>
                    </a:srgbClr>
                  </a:outerShdw>
                </a:effectLst>
              </a:rPr>
              <a:t>                                                                                                (&gt;</a:t>
            </a:r>
            <a:r>
              <a:rPr lang="hr-HR" altLang="sr-Latn-RS" sz="1400" dirty="0">
                <a:solidFill>
                  <a:schemeClr val="accent6">
                    <a:lumMod val="50000"/>
                  </a:schemeClr>
                </a:solidFill>
                <a:effectLst>
                  <a:outerShdw blurRad="38100" dist="38100" dir="2700000" algn="tl">
                    <a:srgbClr val="000000">
                      <a:alpha val="43137"/>
                    </a:srgbClr>
                  </a:outerShdw>
                </a:effectLst>
              </a:rPr>
              <a:t>1500 mg TDD</a:t>
            </a:r>
            <a:r>
              <a:rPr lang="hr-HR" altLang="sr-Latn-RS" sz="1400" dirty="0" smtClean="0">
                <a:solidFill>
                  <a:schemeClr val="accent6">
                    <a:lumMod val="50000"/>
                  </a:schemeClr>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vs</a:t>
            </a:r>
            <a:r>
              <a:rPr lang="hr-HR" altLang="sr-Latn-RS" sz="1600" dirty="0">
                <a:solidFill>
                  <a:srgbClr val="002060"/>
                </a:solidFill>
                <a:effectLst>
                  <a:outerShdw blurRad="38100" dist="38100" dir="2700000" algn="tl">
                    <a:srgbClr val="000000">
                      <a:alpha val="43137"/>
                    </a:srgbClr>
                  </a:outerShdw>
                </a:effectLst>
              </a:rPr>
              <a:t>.  placebo </a:t>
            </a: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MD-0,84 </a:t>
            </a:r>
            <a:r>
              <a:rPr lang="hr-HR" altLang="sr-Latn-RS" sz="1600" dirty="0" smtClean="0">
                <a:solidFill>
                  <a:srgbClr val="002060"/>
                </a:solidFill>
                <a:effectLst>
                  <a:outerShdw blurRad="38100" dist="38100" dir="2700000" algn="tl">
                    <a:srgbClr val="000000">
                      <a:alpha val="43137"/>
                    </a:srgbClr>
                  </a:outerShdw>
                </a:effectLst>
              </a:rPr>
              <a:t>(BMI)</a:t>
            </a:r>
          </a:p>
          <a:p>
            <a:pPr marL="0" lvl="1" indent="0" eaLnBrk="1" hangingPunct="1">
              <a:lnSpc>
                <a:spcPct val="80000"/>
              </a:lnSpc>
              <a:buNone/>
            </a:pPr>
            <a:endParaRPr lang="hr-HR" altLang="sr-Latn-RS" sz="2000" dirty="0">
              <a:solidFill>
                <a:srgbClr val="002060"/>
              </a:solidFill>
              <a:effectLst>
                <a:outerShdw blurRad="38100" dist="38100" dir="2700000" algn="tl">
                  <a:srgbClr val="000000">
                    <a:alpha val="43137"/>
                  </a:srgbClr>
                </a:outerShdw>
              </a:effectLst>
            </a:endParaRPr>
          </a:p>
          <a:p>
            <a:pPr marL="342900" lvl="1" indent="-342900" eaLnBrk="1" hangingPunct="1">
              <a:lnSpc>
                <a:spcPct val="80000"/>
              </a:lnSpc>
              <a:buSzPct val="117000"/>
              <a:buFont typeface="Arial" panose="020B0604020202020204" pitchFamily="34" charset="0"/>
              <a:buChar char="•"/>
            </a:pPr>
            <a:r>
              <a:rPr lang="hr-HR" altLang="sr-Latn-RS" sz="2000" dirty="0" smtClean="0">
                <a:solidFill>
                  <a:srgbClr val="0070C0"/>
                </a:solidFill>
                <a:effectLst>
                  <a:outerShdw blurRad="38100" dist="38100" dir="2700000" algn="tl">
                    <a:srgbClr val="000000">
                      <a:alpha val="43137"/>
                    </a:srgbClr>
                  </a:outerShdw>
                </a:effectLst>
              </a:rPr>
              <a:t>Ladson, 2011:   </a:t>
            </a:r>
            <a:r>
              <a:rPr lang="hr-HR" altLang="sr-Latn-RS" sz="1600" dirty="0">
                <a:solidFill>
                  <a:srgbClr val="002060"/>
                </a:solidFill>
                <a:effectLst>
                  <a:outerShdw blurRad="38100" dist="38100" dir="2700000" algn="tl">
                    <a:srgbClr val="000000">
                      <a:alpha val="43137"/>
                    </a:srgbClr>
                  </a:outerShdw>
                </a:effectLst>
              </a:rPr>
              <a:t>				               </a:t>
            </a: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vs.</a:t>
            </a:r>
          </a:p>
        </p:txBody>
      </p:sp>
      <p:pic>
        <p:nvPicPr>
          <p:cNvPr id="6" name="Picture 5" descr="http://img1.wikia.nocookie.net/__cb20140228025438/cloudywithachanceofmeatballs/images/c/cd/Warning_sig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458135"/>
            <a:ext cx="288032" cy="2484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88024" y="4149080"/>
            <a:ext cx="894667" cy="338554"/>
          </a:xfrm>
          <a:prstGeom prst="rect">
            <a:avLst/>
          </a:prstGeom>
          <a:noFill/>
        </p:spPr>
        <p:txBody>
          <a:bodyPr wrap="none" lIns="91440" tIns="45720" rIns="91440" bIns="45720">
            <a:spAutoFit/>
          </a:bodyPr>
          <a:lstStyle/>
          <a:p>
            <a:pPr algn="ctr"/>
            <a:r>
              <a:rPr lang="hr-HR"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dijeta</a:t>
            </a:r>
            <a:endParaRPr lang="en-US"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Rectangle 8"/>
          <p:cNvSpPr/>
          <p:nvPr/>
        </p:nvSpPr>
        <p:spPr>
          <a:xfrm>
            <a:off x="6341629" y="4149080"/>
            <a:ext cx="894667" cy="338554"/>
          </a:xfrm>
          <a:prstGeom prst="rect">
            <a:avLst/>
          </a:prstGeom>
          <a:noFill/>
        </p:spPr>
        <p:txBody>
          <a:bodyPr wrap="none" lIns="91440" tIns="45720" rIns="91440" bIns="45720">
            <a:spAutoFit/>
          </a:bodyPr>
          <a:lstStyle/>
          <a:p>
            <a:pPr algn="ctr"/>
            <a:r>
              <a:rPr lang="hr-HR"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dijeta</a:t>
            </a:r>
            <a:endParaRPr lang="en-US"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Rectangle 10"/>
          <p:cNvSpPr/>
          <p:nvPr/>
        </p:nvSpPr>
        <p:spPr>
          <a:xfrm>
            <a:off x="5220072" y="5733256"/>
            <a:ext cx="3479286" cy="338554"/>
          </a:xfrm>
          <a:prstGeom prst="rect">
            <a:avLst/>
          </a:prstGeom>
          <a:noFill/>
        </p:spPr>
        <p:txBody>
          <a:bodyPr wrap="none" lIns="91440" tIns="45720" rIns="91440" bIns="45720">
            <a:spAutoFit/>
          </a:bodyPr>
          <a:lstStyle/>
          <a:p>
            <a:r>
              <a:rPr lang="hr-HR"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 + dijeta </a:t>
            </a:r>
            <a:r>
              <a:rPr lang="hr-H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TJ. AKTivnost</a:t>
            </a:r>
            <a:endParaRPr lang="en-US"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4120" y="4725144"/>
            <a:ext cx="2471936" cy="194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220072" y="5229200"/>
            <a:ext cx="3164136" cy="338554"/>
          </a:xfrm>
          <a:prstGeom prst="rect">
            <a:avLst/>
          </a:prstGeom>
          <a:noFill/>
        </p:spPr>
        <p:txBody>
          <a:bodyPr wrap="none" lIns="91440" tIns="45720" rIns="91440" bIns="45720">
            <a:spAutoFit/>
          </a:bodyPr>
          <a:lstStyle/>
          <a:p>
            <a:r>
              <a:rPr lang="hr-HR"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PLACEBO + dijeta </a:t>
            </a:r>
            <a:r>
              <a:rPr lang="hr-H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TJ. AKTivnost</a:t>
            </a:r>
            <a:endParaRPr lang="en-US"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 Box 11"/>
          <p:cNvSpPr txBox="1">
            <a:spLocks noChangeArrowheads="1"/>
          </p:cNvSpPr>
          <p:nvPr/>
        </p:nvSpPr>
        <p:spPr bwMode="auto">
          <a:xfrm>
            <a:off x="5257279" y="6126161"/>
            <a:ext cx="3287500" cy="5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eaLnBrk="0" hangingPunct="0"/>
            <a:r>
              <a:rPr lang="en-US" altLang="sr-Latn-RS" sz="1400" dirty="0" smtClean="0">
                <a:solidFill>
                  <a:schemeClr val="tx2"/>
                </a:solidFill>
                <a:latin typeface="+mn-lt"/>
              </a:rPr>
              <a:t>*</a:t>
            </a:r>
            <a:r>
              <a:rPr lang="hr-HR" altLang="sr-Latn-RS" sz="1400" dirty="0" smtClean="0">
                <a:solidFill>
                  <a:schemeClr val="tx2"/>
                </a:solidFill>
                <a:latin typeface="+mn-lt"/>
              </a:rPr>
              <a:t> Razlika je značajna spram početne težine</a:t>
            </a:r>
          </a:p>
          <a:p>
            <a:pPr eaLnBrk="0" hangingPunct="0"/>
            <a:r>
              <a:rPr lang="hr-HR" altLang="sr-Latn-RS" sz="1400" dirty="0" smtClean="0">
                <a:solidFill>
                  <a:schemeClr val="tx2"/>
                </a:solidFill>
                <a:latin typeface="+mn-lt"/>
              </a:rPr>
              <a:t>   </a:t>
            </a:r>
            <a:r>
              <a:rPr lang="hr-HR" altLang="sr-Latn-RS" sz="1400" dirty="0" smtClean="0">
                <a:solidFill>
                  <a:schemeClr val="accent2">
                    <a:lumMod val="60000"/>
                    <a:lumOff val="40000"/>
                  </a:schemeClr>
                </a:solidFill>
                <a:latin typeface="+mn-lt"/>
              </a:rPr>
              <a:t>(nema razlike između grupa)</a:t>
            </a:r>
            <a:endParaRPr lang="en-US" altLang="sr-Latn-RS" sz="1400" dirty="0">
              <a:solidFill>
                <a:schemeClr val="accent2">
                  <a:lumMod val="60000"/>
                  <a:lumOff val="40000"/>
                </a:schemeClr>
              </a:solidFill>
              <a:latin typeface="+mn-lt"/>
            </a:endParaRPr>
          </a:p>
        </p:txBody>
      </p:sp>
    </p:spTree>
    <p:extLst>
      <p:ext uri="{BB962C8B-B14F-4D97-AF65-F5344CB8AC3E}">
        <p14:creationId xmlns:p14="http://schemas.microsoft.com/office/powerpoint/2010/main" val="263598392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126876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80312" y="6372036"/>
            <a:ext cx="1507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Knowler, 2002</a:t>
            </a:r>
          </a:p>
        </p:txBody>
      </p:sp>
      <p:graphicFrame>
        <p:nvGraphicFramePr>
          <p:cNvPr id="2" name="Object 3"/>
          <p:cNvGraphicFramePr>
            <a:graphicFrameLocks noChangeAspect="1"/>
          </p:cNvGraphicFramePr>
          <p:nvPr>
            <p:extLst>
              <p:ext uri="{D42A27DB-BD31-4B8C-83A1-F6EECF244321}">
                <p14:modId xmlns:p14="http://schemas.microsoft.com/office/powerpoint/2010/main" val="4078485054"/>
              </p:ext>
            </p:extLst>
          </p:nvPr>
        </p:nvGraphicFramePr>
        <p:xfrm>
          <a:off x="877888" y="2057220"/>
          <a:ext cx="7515225"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4"/>
          <p:cNvSpPr txBox="1">
            <a:spLocks noChangeArrowheads="1"/>
          </p:cNvSpPr>
          <p:nvPr/>
        </p:nvSpPr>
        <p:spPr bwMode="auto">
          <a:xfrm>
            <a:off x="1996624" y="5490983"/>
            <a:ext cx="940703" cy="3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algn="ctr" eaLnBrk="0" hangingPunct="0"/>
            <a:r>
              <a:rPr lang="en-US" altLang="sr-Latn-RS" b="1" dirty="0">
                <a:latin typeface="+mn-lt"/>
              </a:rPr>
              <a:t>Placebo</a:t>
            </a:r>
          </a:p>
        </p:txBody>
      </p:sp>
      <p:sp>
        <p:nvSpPr>
          <p:cNvPr id="11" name="Text Box 5"/>
          <p:cNvSpPr txBox="1">
            <a:spLocks noChangeArrowheads="1"/>
          </p:cNvSpPr>
          <p:nvPr/>
        </p:nvSpPr>
        <p:spPr bwMode="auto">
          <a:xfrm>
            <a:off x="3992688" y="5490983"/>
            <a:ext cx="1227384" cy="3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algn="ctr" eaLnBrk="0" hangingPunct="0"/>
            <a:r>
              <a:rPr lang="en-US" altLang="sr-Latn-RS" b="1" dirty="0">
                <a:latin typeface="+mn-lt"/>
              </a:rPr>
              <a:t>Metformin</a:t>
            </a:r>
          </a:p>
        </p:txBody>
      </p:sp>
      <p:sp>
        <p:nvSpPr>
          <p:cNvPr id="12" name="Text Box 6"/>
          <p:cNvSpPr txBox="1">
            <a:spLocks noChangeArrowheads="1"/>
          </p:cNvSpPr>
          <p:nvPr/>
        </p:nvSpPr>
        <p:spPr bwMode="auto">
          <a:xfrm>
            <a:off x="5975543" y="5490983"/>
            <a:ext cx="2912297" cy="525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eaLnBrk="0" hangingPunct="0"/>
            <a:r>
              <a:rPr lang="hr-HR" altLang="sr-Latn-RS" sz="1600" b="1" dirty="0">
                <a:latin typeface="+mn-lt"/>
              </a:rPr>
              <a:t>Promjena </a:t>
            </a:r>
            <a:r>
              <a:rPr lang="hr-HR" altLang="sr-Latn-RS" sz="1600" b="1" dirty="0" smtClean="0">
                <a:latin typeface="+mn-lt"/>
              </a:rPr>
              <a:t>životnog stila        </a:t>
            </a:r>
            <a:r>
              <a:rPr lang="hr-HR" altLang="sr-Latn-RS" sz="1200" b="1" dirty="0" smtClean="0">
                <a:latin typeface="+mn-lt"/>
              </a:rPr>
              <a:t>(redukcija &gt;7% TT + tj. akt. </a:t>
            </a:r>
            <a:r>
              <a:rPr lang="hr-HR" altLang="sr-Latn-RS" sz="1200" b="1" dirty="0" smtClean="0">
                <a:latin typeface="+mn-lt"/>
              </a:rPr>
              <a:t>150 </a:t>
            </a:r>
            <a:r>
              <a:rPr lang="hr-HR" altLang="sr-Latn-RS" sz="1200" b="1" dirty="0" smtClean="0">
                <a:latin typeface="+mn-lt"/>
              </a:rPr>
              <a:t>min/tj.)</a:t>
            </a:r>
            <a:endParaRPr lang="en-US" altLang="sr-Latn-RS" sz="1200" b="1" dirty="0">
              <a:latin typeface="+mn-lt"/>
            </a:endParaRPr>
          </a:p>
        </p:txBody>
      </p:sp>
      <p:sp>
        <p:nvSpPr>
          <p:cNvPr id="13" name="Text Box 7"/>
          <p:cNvSpPr txBox="1">
            <a:spLocks noChangeArrowheads="1"/>
          </p:cNvSpPr>
          <p:nvPr/>
        </p:nvSpPr>
        <p:spPr bwMode="auto">
          <a:xfrm rot="16200000">
            <a:off x="-1248820" y="3871747"/>
            <a:ext cx="3453315" cy="3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algn="ctr" eaLnBrk="0" hangingPunct="0"/>
            <a:r>
              <a:rPr lang="hr-HR" altLang="sr-Latn-RS" b="1" dirty="0">
                <a:latin typeface="+mn-lt"/>
              </a:rPr>
              <a:t>Oboljeli na 100 ispitanika godišnje</a:t>
            </a:r>
            <a:endParaRPr lang="en-US" altLang="sr-Latn-RS" b="1" dirty="0">
              <a:latin typeface="+mn-lt"/>
            </a:endParaRPr>
          </a:p>
        </p:txBody>
      </p:sp>
      <p:sp>
        <p:nvSpPr>
          <p:cNvPr id="14" name="Text Box 8"/>
          <p:cNvSpPr txBox="1">
            <a:spLocks noChangeArrowheads="1"/>
          </p:cNvSpPr>
          <p:nvPr/>
        </p:nvSpPr>
        <p:spPr bwMode="auto">
          <a:xfrm>
            <a:off x="2843808" y="2459978"/>
            <a:ext cx="4025714" cy="3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eaLnBrk="0" hangingPunct="0"/>
            <a:r>
              <a:rPr lang="hr-HR" altLang="sr-Latn-RS" b="1" dirty="0">
                <a:solidFill>
                  <a:schemeClr val="tx2"/>
                </a:solidFill>
                <a:latin typeface="+mn-lt"/>
              </a:rPr>
              <a:t>Prosječno praćenje</a:t>
            </a:r>
            <a:r>
              <a:rPr lang="en-US" altLang="sr-Latn-RS" b="1" dirty="0">
                <a:solidFill>
                  <a:schemeClr val="tx2"/>
                </a:solidFill>
                <a:latin typeface="+mn-lt"/>
              </a:rPr>
              <a:t> </a:t>
            </a:r>
            <a:r>
              <a:rPr lang="hr-HR" altLang="sr-Latn-RS" b="1" dirty="0">
                <a:solidFill>
                  <a:schemeClr val="tx2"/>
                </a:solidFill>
                <a:latin typeface="+mn-lt"/>
              </a:rPr>
              <a:t>u trajanju </a:t>
            </a:r>
            <a:r>
              <a:rPr lang="hr-HR" altLang="sr-Latn-RS" b="1" dirty="0" smtClean="0">
                <a:solidFill>
                  <a:schemeClr val="tx2"/>
                </a:solidFill>
                <a:latin typeface="+mn-lt"/>
              </a:rPr>
              <a:t>2.8 </a:t>
            </a:r>
            <a:r>
              <a:rPr lang="hr-HR" altLang="sr-Latn-RS" b="1" dirty="0">
                <a:solidFill>
                  <a:schemeClr val="tx2"/>
                </a:solidFill>
                <a:latin typeface="+mn-lt"/>
              </a:rPr>
              <a:t>godina</a:t>
            </a:r>
            <a:endParaRPr lang="en-US" altLang="sr-Latn-RS" b="1" dirty="0">
              <a:solidFill>
                <a:schemeClr val="tx2"/>
              </a:solidFill>
              <a:latin typeface="+mn-lt"/>
            </a:endParaRPr>
          </a:p>
        </p:txBody>
      </p:sp>
      <p:sp>
        <p:nvSpPr>
          <p:cNvPr id="15" name="Text Box 9"/>
          <p:cNvSpPr txBox="1">
            <a:spLocks noChangeArrowheads="1"/>
          </p:cNvSpPr>
          <p:nvPr/>
        </p:nvSpPr>
        <p:spPr bwMode="auto">
          <a:xfrm>
            <a:off x="4183063" y="3285945"/>
            <a:ext cx="935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algn="ctr" eaLnBrk="0" hangingPunct="0"/>
            <a:r>
              <a:rPr lang="en-US" altLang="sr-Latn-RS" b="1">
                <a:sym typeface="Symbol" charset="2"/>
              </a:rPr>
              <a:t></a:t>
            </a:r>
            <a:r>
              <a:rPr lang="en-US" altLang="sr-Latn-RS" b="1"/>
              <a:t> 31%*</a:t>
            </a:r>
          </a:p>
        </p:txBody>
      </p:sp>
      <p:sp>
        <p:nvSpPr>
          <p:cNvPr id="16" name="Text Box 10"/>
          <p:cNvSpPr txBox="1">
            <a:spLocks noChangeArrowheads="1"/>
          </p:cNvSpPr>
          <p:nvPr/>
        </p:nvSpPr>
        <p:spPr bwMode="auto">
          <a:xfrm>
            <a:off x="6196013" y="3936820"/>
            <a:ext cx="935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algn="ctr" eaLnBrk="0" hangingPunct="0"/>
            <a:r>
              <a:rPr lang="en-US" altLang="sr-Latn-RS" b="1">
                <a:sym typeface="Symbol" charset="2"/>
              </a:rPr>
              <a:t></a:t>
            </a:r>
            <a:r>
              <a:rPr lang="en-US" altLang="sr-Latn-RS" b="1"/>
              <a:t> 58%*</a:t>
            </a:r>
          </a:p>
        </p:txBody>
      </p:sp>
      <p:sp>
        <p:nvSpPr>
          <p:cNvPr id="17" name="Text Box 11"/>
          <p:cNvSpPr txBox="1">
            <a:spLocks noChangeArrowheads="1"/>
          </p:cNvSpPr>
          <p:nvPr/>
        </p:nvSpPr>
        <p:spPr bwMode="auto">
          <a:xfrm>
            <a:off x="535426" y="6093296"/>
            <a:ext cx="6700870" cy="30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eaLnBrk="0" hangingPunct="0"/>
            <a:r>
              <a:rPr lang="en-US" altLang="sr-Latn-RS" sz="1400" dirty="0">
                <a:solidFill>
                  <a:schemeClr val="tx2"/>
                </a:solidFill>
                <a:latin typeface="+mn-lt"/>
              </a:rPr>
              <a:t>*</a:t>
            </a:r>
            <a:r>
              <a:rPr lang="hr-HR" altLang="sr-Latn-RS" sz="1400" dirty="0">
                <a:solidFill>
                  <a:schemeClr val="tx2"/>
                </a:solidFill>
                <a:latin typeface="+mn-lt"/>
              </a:rPr>
              <a:t>sve usporedbe parova se signifikantno razlikuju između grupa</a:t>
            </a:r>
            <a:r>
              <a:rPr lang="en-US" altLang="sr-Latn-RS" sz="1400" dirty="0">
                <a:solidFill>
                  <a:schemeClr val="tx2"/>
                </a:solidFill>
                <a:latin typeface="+mn-lt"/>
              </a:rPr>
              <a:t>; </a:t>
            </a:r>
            <a:r>
              <a:rPr lang="hr-HR" altLang="sr-Latn-RS" sz="1400" dirty="0">
                <a:solidFill>
                  <a:schemeClr val="tx2"/>
                </a:solidFill>
                <a:latin typeface="+mn-lt"/>
              </a:rPr>
              <a:t>sekvencijski</a:t>
            </a:r>
            <a:r>
              <a:rPr lang="en-US" altLang="sr-Latn-RS" sz="1400" dirty="0">
                <a:solidFill>
                  <a:schemeClr val="tx2"/>
                </a:solidFill>
                <a:latin typeface="+mn-lt"/>
              </a:rPr>
              <a:t> log-rank test.</a:t>
            </a:r>
          </a:p>
        </p:txBody>
      </p:sp>
      <p:sp>
        <p:nvSpPr>
          <p:cNvPr id="18" name="Text Box 13"/>
          <p:cNvSpPr txBox="1">
            <a:spLocks noChangeArrowheads="1"/>
          </p:cNvSpPr>
          <p:nvPr/>
        </p:nvSpPr>
        <p:spPr bwMode="auto">
          <a:xfrm>
            <a:off x="2098675" y="3938408"/>
            <a:ext cx="736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altLang="sr-Latn-RS">
                <a:solidFill>
                  <a:srgbClr val="000134"/>
                </a:solidFill>
              </a:rPr>
              <a:t>11</a:t>
            </a:r>
          </a:p>
        </p:txBody>
      </p:sp>
      <p:sp>
        <p:nvSpPr>
          <p:cNvPr id="19" name="Text Box 14"/>
          <p:cNvSpPr txBox="1">
            <a:spLocks noChangeArrowheads="1"/>
          </p:cNvSpPr>
          <p:nvPr/>
        </p:nvSpPr>
        <p:spPr bwMode="auto">
          <a:xfrm>
            <a:off x="4183063" y="4305120"/>
            <a:ext cx="73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altLang="sr-Latn-RS">
                <a:solidFill>
                  <a:srgbClr val="000134"/>
                </a:solidFill>
              </a:rPr>
              <a:t>7,8</a:t>
            </a:r>
          </a:p>
        </p:txBody>
      </p:sp>
      <p:sp>
        <p:nvSpPr>
          <p:cNvPr id="20" name="Text Box 15"/>
          <p:cNvSpPr txBox="1">
            <a:spLocks noChangeArrowheads="1"/>
          </p:cNvSpPr>
          <p:nvPr/>
        </p:nvSpPr>
        <p:spPr bwMode="auto">
          <a:xfrm>
            <a:off x="6296025" y="4671833"/>
            <a:ext cx="736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r-HR" altLang="sr-Latn-RS">
                <a:solidFill>
                  <a:srgbClr val="000134"/>
                </a:solidFill>
              </a:rPr>
              <a:t>4,8</a:t>
            </a:r>
          </a:p>
        </p:txBody>
      </p:sp>
      <p:sp>
        <p:nvSpPr>
          <p:cNvPr id="21" name="Line 16"/>
          <p:cNvSpPr>
            <a:spLocks noChangeShapeType="1"/>
          </p:cNvSpPr>
          <p:nvPr/>
        </p:nvSpPr>
        <p:spPr bwMode="auto">
          <a:xfrm flipV="1">
            <a:off x="5435600" y="3679645"/>
            <a:ext cx="29528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22" name="Line 17"/>
          <p:cNvSpPr>
            <a:spLocks noChangeShapeType="1"/>
          </p:cNvSpPr>
          <p:nvPr/>
        </p:nvSpPr>
        <p:spPr bwMode="auto">
          <a:xfrm flipV="1">
            <a:off x="7524751" y="4343592"/>
            <a:ext cx="8636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23" name="Text Box 18"/>
          <p:cNvSpPr txBox="1">
            <a:spLocks noChangeArrowheads="1"/>
          </p:cNvSpPr>
          <p:nvPr/>
        </p:nvSpPr>
        <p:spPr bwMode="auto">
          <a:xfrm>
            <a:off x="7751763" y="3936820"/>
            <a:ext cx="1560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sr-Latn-RS" dirty="0" smtClean="0">
                <a:solidFill>
                  <a:srgbClr val="FF3300"/>
                </a:solidFill>
              </a:rPr>
              <a:t>Δ</a:t>
            </a:r>
            <a:r>
              <a:rPr lang="hr-HR" altLang="sr-Latn-RS" dirty="0" smtClean="0">
                <a:solidFill>
                  <a:srgbClr val="FF3300"/>
                </a:solidFill>
              </a:rPr>
              <a:t>=39%</a:t>
            </a:r>
            <a:endParaRPr lang="hr-HR" altLang="sr-Latn-RS" dirty="0">
              <a:solidFill>
                <a:srgbClr val="FF3300"/>
              </a:solidFill>
            </a:endParaRPr>
          </a:p>
        </p:txBody>
      </p:sp>
      <p:sp>
        <p:nvSpPr>
          <p:cNvPr id="24" name="Line 19"/>
          <p:cNvSpPr>
            <a:spLocks noChangeShapeType="1"/>
          </p:cNvSpPr>
          <p:nvPr/>
        </p:nvSpPr>
        <p:spPr bwMode="auto">
          <a:xfrm>
            <a:off x="7751763" y="3679645"/>
            <a:ext cx="0" cy="66394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a:p>
        </p:txBody>
      </p:sp>
      <p:sp>
        <p:nvSpPr>
          <p:cNvPr id="25" name="Rectangle 24"/>
          <p:cNvSpPr/>
          <p:nvPr/>
        </p:nvSpPr>
        <p:spPr>
          <a:xfrm>
            <a:off x="3022696" y="1556792"/>
            <a:ext cx="3098669"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Progresija IGT u t2dm</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26" name="Group 4"/>
          <p:cNvGrpSpPr>
            <a:grpSpLocks/>
          </p:cNvGrpSpPr>
          <p:nvPr/>
        </p:nvGrpSpPr>
        <p:grpSpPr bwMode="auto">
          <a:xfrm>
            <a:off x="7524036" y="1484784"/>
            <a:ext cx="1224428" cy="1202624"/>
            <a:chOff x="2484" y="2256"/>
            <a:chExt cx="1569" cy="1216"/>
          </a:xfrm>
        </p:grpSpPr>
        <p:pic>
          <p:nvPicPr>
            <p:cNvPr id="27"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0" y="2256"/>
              <a:ext cx="1563" cy="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6"/>
            <p:cNvSpPr>
              <a:spLocks noChangeShapeType="1"/>
            </p:cNvSpPr>
            <p:nvPr/>
          </p:nvSpPr>
          <p:spPr bwMode="auto">
            <a:xfrm flipH="1">
              <a:off x="2486" y="2256"/>
              <a:ext cx="151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29" name="Line 7"/>
            <p:cNvSpPr>
              <a:spLocks noChangeShapeType="1"/>
            </p:cNvSpPr>
            <p:nvPr/>
          </p:nvSpPr>
          <p:spPr bwMode="auto">
            <a:xfrm flipV="1">
              <a:off x="2484" y="2257"/>
              <a:ext cx="0" cy="33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grpSp>
    </p:spTree>
    <p:extLst>
      <p:ext uri="{BB962C8B-B14F-4D97-AF65-F5344CB8AC3E}">
        <p14:creationId xmlns:p14="http://schemas.microsoft.com/office/powerpoint/2010/main" val="390516159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r-HR" dirty="0" smtClean="0">
                <a:solidFill>
                  <a:schemeClr val="bg1">
                    <a:lumMod val="65000"/>
                  </a:schemeClr>
                </a:solidFill>
              </a:rPr>
              <a:t>PCOS:</a:t>
            </a:r>
            <a:r>
              <a:rPr lang="hr-HR" dirty="0" smtClean="0"/>
              <a:t>  ...veza s inzulinskom rezistencijom</a:t>
            </a:r>
            <a:endParaRPr lang="hr-HR" dirty="0"/>
          </a:p>
        </p:txBody>
      </p:sp>
      <p:sp>
        <p:nvSpPr>
          <p:cNvPr id="8" name="Text Box 18"/>
          <p:cNvSpPr txBox="1">
            <a:spLocks noChangeArrowheads="1"/>
          </p:cNvSpPr>
          <p:nvPr/>
        </p:nvSpPr>
        <p:spPr bwMode="auto">
          <a:xfrm>
            <a:off x="6732240" y="6093296"/>
            <a:ext cx="2155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hr-HR" altLang="sr-Latn-RS" i="1" dirty="0" smtClean="0">
                <a:latin typeface="+mn-lt"/>
              </a:rPr>
              <a:t>Dunaif</a:t>
            </a:r>
            <a:r>
              <a:rPr lang="en-GB" altLang="sr-Latn-RS" i="1" dirty="0" smtClean="0">
                <a:latin typeface="+mn-lt"/>
              </a:rPr>
              <a:t>, </a:t>
            </a:r>
            <a:r>
              <a:rPr lang="hr-HR" altLang="sr-Latn-RS" i="1" dirty="0" smtClean="0">
                <a:latin typeface="+mn-lt"/>
              </a:rPr>
              <a:t>1997</a:t>
            </a:r>
          </a:p>
          <a:p>
            <a:pPr fontAlgn="base">
              <a:spcBef>
                <a:spcPct val="0"/>
              </a:spcBef>
              <a:spcAft>
                <a:spcPct val="0"/>
              </a:spcAft>
            </a:pPr>
            <a:r>
              <a:rPr lang="hr-HR" altLang="sr-Latn-RS" i="1" dirty="0" smtClean="0">
                <a:latin typeface="+mn-lt"/>
              </a:rPr>
              <a:t>Pavicic Baldani, 2013</a:t>
            </a:r>
          </a:p>
        </p:txBody>
      </p:sp>
      <p:sp>
        <p:nvSpPr>
          <p:cNvPr id="6" name="Rounded Rectangle 5"/>
          <p:cNvSpPr/>
          <p:nvPr/>
        </p:nvSpPr>
        <p:spPr>
          <a:xfrm>
            <a:off x="1259632" y="2213361"/>
            <a:ext cx="5687128" cy="982766"/>
          </a:xfrm>
          <a:prstGeom prst="roundRect">
            <a:avLst/>
          </a:prstGeom>
          <a:solidFill>
            <a:srgbClr val="BBE0E3"/>
          </a:solidFill>
          <a:ln w="25400" cap="flat" cmpd="sng" algn="ctr">
            <a:solidFill>
              <a:srgbClr val="BBE0E3">
                <a:shade val="50000"/>
              </a:srgbClr>
            </a:solidFill>
            <a:prstDash val="solid"/>
          </a:ln>
          <a:effectLst/>
          <a:scene3d>
            <a:camera prst="orthographicFront">
              <a:rot lat="0" lon="0" rev="0"/>
            </a:camera>
            <a:lightRig rig="threePt" dir="t"/>
          </a:scene3d>
          <a:sp3d>
            <a:bevelT/>
          </a:sp3d>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hr-HR" sz="1800" b="0" i="0" u="none" strike="noStrike" kern="0" cap="none" spc="0" normalizeH="0" baseline="0" noProof="0">
              <a:ln>
                <a:noFill/>
              </a:ln>
              <a:solidFill>
                <a:srgbClr val="FFFFFF"/>
              </a:solidFill>
              <a:effectLst/>
              <a:uLnTx/>
              <a:uFillTx/>
              <a:latin typeface="Arial"/>
              <a:cs typeface="Arial"/>
            </a:endParaRPr>
          </a:p>
        </p:txBody>
      </p:sp>
      <p:sp>
        <p:nvSpPr>
          <p:cNvPr id="7"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altLang="sr-Latn-RS" sz="2400" b="0" i="0" u="none" strike="noStrike" kern="0" cap="none" spc="0" normalizeH="0" baseline="0" noProof="0" dirty="0" smtClean="0">
                <a:ln>
                  <a:noFill/>
                </a:ln>
                <a:solidFill>
                  <a:srgbClr val="0070C0"/>
                </a:solidFill>
                <a:effectLst>
                  <a:outerShdw blurRad="38100" dist="38100" dir="2700000" algn="tl">
                    <a:srgbClr val="000000">
                      <a:alpha val="43137"/>
                    </a:srgbClr>
                  </a:outerShdw>
                </a:effectLst>
                <a:uLnTx/>
                <a:uFillTx/>
                <a:cs typeface="Arial"/>
              </a:rPr>
              <a:t>Burghen, 1980</a:t>
            </a:r>
            <a:r>
              <a:rPr kumimoji="0" lang="hr-HR" altLang="sr-Latn-RS" sz="2400" b="0" i="0" u="none" strike="noStrike" kern="0" cap="none" spc="0" normalizeH="0" baseline="0" noProof="0" dirty="0" smtClean="0">
                <a:ln>
                  <a:noFill/>
                </a:ln>
                <a:effectLst>
                  <a:outerShdw blurRad="38100" dist="38100" dir="2700000" algn="tl">
                    <a:srgbClr val="000000">
                      <a:alpha val="43137"/>
                    </a:srgbClr>
                  </a:outerShdw>
                </a:effectLst>
                <a:uLnTx/>
                <a:uFillTx/>
                <a:cs typeface="Arial"/>
              </a:rPr>
              <a:t> – Inzulinska rezistencija u PCOS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hr-HR" altLang="sr-Latn-RS" sz="1000" b="0" i="0" u="none" strike="noStrike" kern="0" cap="none" spc="0" normalizeH="0" baseline="0" noProof="0" dirty="0" smtClean="0">
              <a:ln>
                <a:noFill/>
              </a:ln>
              <a:solidFill>
                <a:srgbClr val="006666"/>
              </a:solidFill>
              <a:effectLst>
                <a:outerShdw blurRad="38100" dist="38100" dir="2700000" algn="tl">
                  <a:srgbClr val="000000">
                    <a:alpha val="43137"/>
                  </a:srgbClr>
                </a:outerShdw>
              </a:effectLst>
              <a:uLnTx/>
              <a:uFillTx/>
              <a:cs typeface="Arial"/>
            </a:endParaRPr>
          </a:p>
          <a:p>
            <a:pPr lvl="0" eaLnBrk="1" hangingPunct="1">
              <a:buNone/>
              <a:defRPr/>
            </a:pPr>
            <a:r>
              <a:rPr kumimoji="0" lang="hr-HR" altLang="sr-Latn-RS" sz="2600" b="0" i="0" u="none" strike="noStrike" kern="0" cap="none" spc="0" normalizeH="0" baseline="0" noProof="0" dirty="0" smtClean="0">
                <a:ln>
                  <a:noFill/>
                </a:ln>
                <a:solidFill>
                  <a:srgbClr val="006666"/>
                </a:solidFill>
                <a:effectLst>
                  <a:outerShdw blurRad="38100" dist="38100" dir="2700000" algn="tl">
                    <a:srgbClr val="000000">
                      <a:alpha val="43137"/>
                    </a:srgbClr>
                  </a:outerShdw>
                </a:effectLst>
                <a:uLnTx/>
                <a:uFillTx/>
                <a:cs typeface="Arial"/>
              </a:rPr>
              <a:t>	       </a:t>
            </a:r>
            <a:r>
              <a:rPr kumimoji="0" lang="hr-HR" altLang="sr-Latn-RS" sz="2600" b="0"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cs typeface="Arial"/>
              </a:rPr>
              <a:t>≈ 80% žena s PCOS i prekomjernom TT             </a:t>
            </a:r>
            <a:r>
              <a:rPr lang="hr-HR" altLang="sr-Latn-RS" sz="2600" kern="0" dirty="0" smtClean="0">
                <a:solidFill>
                  <a:srgbClr val="C00000"/>
                </a:solidFill>
                <a:effectLst>
                  <a:outerShdw blurRad="38100" dist="38100" dir="2700000" algn="tl">
                    <a:srgbClr val="000000">
                      <a:alpha val="43137"/>
                    </a:srgbClr>
                  </a:outerShdw>
                </a:effectLst>
                <a:cs typeface="Arial"/>
              </a:rPr>
              <a:t>≈ 57%</a:t>
            </a:r>
            <a:endParaRPr kumimoji="0" lang="hr-HR" altLang="sr-Latn-RS" sz="2600" b="0"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cs typeface="Arial"/>
            </a:endParaRPr>
          </a:p>
          <a:p>
            <a:pPr lvl="0" eaLnBrk="1" hangingPunct="1">
              <a:buNone/>
              <a:defRPr/>
            </a:pPr>
            <a:r>
              <a:rPr kumimoji="0" lang="hr-HR" altLang="sr-Latn-RS" sz="2600" b="0"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cs typeface="Arial"/>
              </a:rPr>
              <a:t>	       ≈ 30-40% žena s PCOS i normalnom TT      </a:t>
            </a:r>
            <a:r>
              <a:rPr lang="hr-HR" altLang="sr-Latn-RS" sz="2600" kern="0" dirty="0">
                <a:solidFill>
                  <a:srgbClr val="006666"/>
                </a:solidFill>
                <a:effectLst>
                  <a:outerShdw blurRad="38100" dist="38100" dir="2700000" algn="tl">
                    <a:srgbClr val="000000">
                      <a:alpha val="43137"/>
                    </a:srgbClr>
                  </a:outerShdw>
                </a:effectLst>
                <a:cs typeface="Arial"/>
              </a:rPr>
              <a:t> </a:t>
            </a:r>
            <a:r>
              <a:rPr lang="hr-HR" altLang="sr-Latn-RS" sz="2600" kern="0" dirty="0" smtClean="0">
                <a:solidFill>
                  <a:srgbClr val="006666"/>
                </a:solidFill>
                <a:effectLst>
                  <a:outerShdw blurRad="38100" dist="38100" dir="2700000" algn="tl">
                    <a:srgbClr val="000000">
                      <a:alpha val="43137"/>
                    </a:srgbClr>
                  </a:outerShdw>
                </a:effectLst>
                <a:cs typeface="Arial"/>
              </a:rPr>
              <a:t>      </a:t>
            </a:r>
            <a:r>
              <a:rPr lang="hr-HR" altLang="sr-Latn-RS" sz="2600" kern="0" dirty="0" smtClean="0">
                <a:solidFill>
                  <a:srgbClr val="C00000"/>
                </a:solidFill>
                <a:effectLst>
                  <a:outerShdw blurRad="38100" dist="38100" dir="2700000" algn="tl">
                    <a:srgbClr val="000000">
                      <a:alpha val="43137"/>
                    </a:srgbClr>
                  </a:outerShdw>
                </a:effectLst>
                <a:cs typeface="Arial"/>
              </a:rPr>
              <a:t>≈ 23%</a:t>
            </a:r>
            <a:endParaRPr kumimoji="0" lang="hr-HR" altLang="sr-Latn-RS" sz="2600" b="0" i="0" u="none" strike="noStrike" kern="0" cap="none" spc="0" normalizeH="0" baseline="0" noProof="0" dirty="0" smtClean="0">
              <a:ln>
                <a:noFill/>
              </a:ln>
              <a:solidFill>
                <a:srgbClr val="C00000"/>
              </a:solidFill>
              <a:effectLst>
                <a:outerShdw blurRad="38100" dist="38100" dir="2700000" algn="tl">
                  <a:srgbClr val="000000">
                    <a:alpha val="43137"/>
                  </a:srgbClr>
                </a:outerShdw>
              </a:effectLst>
              <a:uLnTx/>
              <a:uFillTx/>
              <a:cs typeface="Aria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hr-HR" altLang="sr-Latn-RS" sz="1000" b="0" i="0" u="none" strike="noStrike" kern="0" cap="none" spc="0" normalizeH="0" baseline="0" noProof="0" dirty="0" smtClean="0">
              <a:ln>
                <a:noFill/>
              </a:ln>
              <a:solidFill>
                <a:srgbClr val="006666"/>
              </a:solidFill>
              <a:effectLst>
                <a:outerShdw blurRad="38100" dist="38100" dir="2700000" algn="tl">
                  <a:srgbClr val="000000">
                    <a:alpha val="43137"/>
                  </a:srgbClr>
                </a:outerShdw>
              </a:effectLst>
              <a:uLnTx/>
              <a:uFillTx/>
              <a:cs typeface="Arial"/>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altLang="sr-Latn-RS" sz="2400" b="0" i="0" u="none" strike="noStrike" kern="0" cap="none" spc="0" normalizeH="0" baseline="0" noProof="0" dirty="0" smtClean="0">
                <a:ln>
                  <a:noFill/>
                </a:ln>
                <a:effectLst>
                  <a:outerShdw blurRad="38100" dist="38100" dir="2700000" algn="tl">
                    <a:srgbClr val="000000">
                      <a:alpha val="43137"/>
                    </a:srgbClr>
                  </a:outerShdw>
                </a:effectLst>
                <a:uLnTx/>
                <a:uFillTx/>
                <a:cs typeface="Arial"/>
              </a:rPr>
              <a:t>Sama debljina, iako je legitiman uzrok IR, nije kao takva dovoljna za objašnjenje IR u PCOS (IR imaju i mršave pacijentice)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altLang="sr-Latn-RS" sz="2400" b="0" i="0" u="none" strike="noStrike" kern="0" cap="none" spc="0" normalizeH="0" baseline="0" noProof="0" dirty="0" smtClean="0">
                <a:ln>
                  <a:noFill/>
                </a:ln>
                <a:effectLst>
                  <a:outerShdw blurRad="38100" dist="38100" dir="2700000" algn="tl">
                    <a:srgbClr val="000000">
                      <a:alpha val="43137"/>
                    </a:srgbClr>
                  </a:outerShdw>
                </a:effectLst>
                <a:uLnTx/>
                <a:uFillTx/>
                <a:cs typeface="Arial"/>
              </a:rPr>
              <a:t>Ni hiperandrogenemija ne objašnjava svu IR u PCOS (antiandrogeni ili blokada ovarijske steroidogeneze ne dovode do potpune eliminacije IR)</a:t>
            </a:r>
          </a:p>
        </p:txBody>
      </p:sp>
      <p:pic>
        <p:nvPicPr>
          <p:cNvPr id="1028" name="Picture 4" descr="http://1.bp.blogspot.com/-t1QuLrOnjvo/UJ77zhr-nmI/AAAAAAAAC-g/eMCsM_Xs9EQ/s1600/Animated+Flag+of+Croatia+Republic+(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1667757"/>
            <a:ext cx="995359" cy="5456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092280" y="1556792"/>
            <a:ext cx="1512168" cy="16393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9008124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2132856"/>
            <a:ext cx="8229600" cy="430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2000" dirty="0" smtClean="0">
                <a:effectLst>
                  <a:outerShdw blurRad="38100" dist="38100" dir="2700000" algn="tl">
                    <a:srgbClr val="000000">
                      <a:alpha val="43137"/>
                    </a:srgbClr>
                  </a:outerShdw>
                </a:effectLst>
              </a:rPr>
              <a:t>Nema RCT za utjecaj metformina na progresiju prema T2DM u PCOS pacijentica</a:t>
            </a:r>
          </a:p>
          <a:p>
            <a:pPr eaLnBrk="1" hangingPunct="1">
              <a:lnSpc>
                <a:spcPct val="80000"/>
              </a:lnSpc>
            </a:pPr>
            <a:r>
              <a:rPr lang="hr-HR" altLang="sr-Latn-RS" sz="2000" dirty="0">
                <a:effectLst>
                  <a:outerShdw blurRad="38100" dist="38100" dir="2700000" algn="tl">
                    <a:srgbClr val="000000">
                      <a:alpha val="43137"/>
                    </a:srgbClr>
                  </a:outerShdw>
                </a:effectLst>
              </a:rPr>
              <a:t>Retrospektivna studija PCOS pacijentica na metforminskoj terapiji u prosječnom trajanju 43 mjeseca: - </a:t>
            </a:r>
            <a:r>
              <a:rPr lang="hr-HR" altLang="sr-Latn-RS" sz="2000" dirty="0">
                <a:solidFill>
                  <a:srgbClr val="FF0000"/>
                </a:solidFill>
                <a:effectLst>
                  <a:outerShdw blurRad="38100" dist="38100" dir="2700000" algn="tl">
                    <a:srgbClr val="000000">
                      <a:alpha val="43137"/>
                    </a:srgbClr>
                  </a:outerShdw>
                </a:effectLst>
              </a:rPr>
              <a:t>22%</a:t>
            </a:r>
            <a:r>
              <a:rPr lang="hr-HR" altLang="sr-Latn-RS" sz="2000" dirty="0">
                <a:solidFill>
                  <a:srgbClr val="002060"/>
                </a:solidFill>
                <a:effectLst>
                  <a:outerShdw blurRad="38100" dist="38100" dir="2700000" algn="tl">
                    <a:srgbClr val="000000">
                      <a:alpha val="43137"/>
                    </a:srgbClr>
                  </a:outerShdw>
                </a:effectLst>
              </a:rPr>
              <a:t> ih je imalo IGT od početka </a:t>
            </a:r>
          </a:p>
          <a:p>
            <a:pPr marL="0" indent="0" eaLnBrk="1" hangingPunct="1">
              <a:lnSpc>
                <a:spcPct val="80000"/>
              </a:lnSpc>
              <a:buNone/>
            </a:pPr>
            <a:r>
              <a:rPr lang="hr-HR" altLang="sr-Latn-RS" sz="2000" dirty="0">
                <a:solidFill>
                  <a:srgbClr val="002060"/>
                </a:solidFill>
                <a:effectLst>
                  <a:outerShdw blurRad="38100" dist="38100" dir="2700000" algn="tl">
                    <a:srgbClr val="000000">
                      <a:alpha val="43137"/>
                    </a:srgbClr>
                  </a:outerShdw>
                </a:effectLst>
              </a:rPr>
              <a:t>				  - </a:t>
            </a:r>
            <a:r>
              <a:rPr lang="hr-HR" altLang="sr-Latn-RS" sz="2000" dirty="0">
                <a:solidFill>
                  <a:srgbClr val="FF0000"/>
                </a:solidFill>
                <a:effectLst>
                  <a:outerShdw blurRad="38100" dist="38100" dir="2700000" algn="tl">
                    <a:srgbClr val="000000">
                      <a:alpha val="43137"/>
                    </a:srgbClr>
                  </a:outerShdw>
                </a:effectLst>
              </a:rPr>
              <a:t>niti jedna</a:t>
            </a:r>
            <a:r>
              <a:rPr lang="hr-HR" altLang="sr-Latn-RS" sz="2000" dirty="0">
                <a:solidFill>
                  <a:srgbClr val="002060"/>
                </a:solidFill>
                <a:effectLst>
                  <a:outerShdw blurRad="38100" dist="38100" dir="2700000" algn="tl">
                    <a:srgbClr val="000000">
                      <a:alpha val="43137"/>
                    </a:srgbClr>
                  </a:outerShdw>
                </a:effectLst>
              </a:rPr>
              <a:t> nije razvila T2DM</a:t>
            </a:r>
          </a:p>
          <a:p>
            <a:pPr marL="0" indent="0" eaLnBrk="1" hangingPunct="1">
              <a:lnSpc>
                <a:spcPct val="80000"/>
              </a:lnSpc>
              <a:buNone/>
            </a:pPr>
            <a:r>
              <a:rPr lang="hr-HR" altLang="sr-Latn-RS" sz="2000" dirty="0">
                <a:solidFill>
                  <a:srgbClr val="002060"/>
                </a:solidFill>
                <a:effectLst>
                  <a:outerShdw blurRad="38100" dist="38100" dir="2700000" algn="tl">
                    <a:srgbClr val="000000">
                      <a:alpha val="43137"/>
                    </a:srgbClr>
                  </a:outerShdw>
                </a:effectLst>
              </a:rPr>
              <a:t>				  - godišnja incidencija IGT bila je tek </a:t>
            </a:r>
            <a:r>
              <a:rPr lang="hr-HR" altLang="sr-Latn-RS" sz="2000" dirty="0">
                <a:solidFill>
                  <a:srgbClr val="FF0000"/>
                </a:solidFill>
                <a:effectLst>
                  <a:outerShdw blurRad="38100" dist="38100" dir="2700000" algn="tl">
                    <a:srgbClr val="000000">
                      <a:alpha val="43137"/>
                    </a:srgbClr>
                  </a:outerShdw>
                </a:effectLst>
              </a:rPr>
              <a:t>1.6%</a:t>
            </a:r>
            <a:r>
              <a:rPr lang="hr-HR" altLang="sr-Latn-RS" sz="2000" dirty="0">
                <a:solidFill>
                  <a:srgbClr val="002060"/>
                </a:solidFill>
                <a:effectLst>
                  <a:outerShdw blurRad="38100" dist="38100" dir="2700000" algn="tl">
                    <a:srgbClr val="000000">
                      <a:alpha val="43137"/>
                    </a:srgbClr>
                  </a:outerShdw>
                </a:effectLst>
              </a:rPr>
              <a:t>            </a:t>
            </a:r>
          </a:p>
          <a:p>
            <a:pPr marL="0" indent="0" eaLnBrk="1" hangingPunct="1">
              <a:lnSpc>
                <a:spcPct val="80000"/>
              </a:lnSpc>
              <a:buNone/>
            </a:pPr>
            <a:r>
              <a:rPr lang="hr-HR" altLang="sr-Latn-RS" sz="2000" dirty="0">
                <a:solidFill>
                  <a:srgbClr val="002060"/>
                </a:solidFill>
                <a:effectLst>
                  <a:outerShdw blurRad="38100" dist="38100" dir="2700000" algn="tl">
                    <a:srgbClr val="000000">
                      <a:alpha val="43137"/>
                    </a:srgbClr>
                  </a:outerShdw>
                </a:effectLst>
              </a:rPr>
              <a:t>                                                                     (vs. </a:t>
            </a:r>
            <a:r>
              <a:rPr lang="hr-HR" altLang="sr-Latn-RS" sz="2000" dirty="0">
                <a:solidFill>
                  <a:srgbClr val="FF0000"/>
                </a:solidFill>
                <a:effectLst>
                  <a:outerShdw blurRad="38100" dist="38100" dir="2700000" algn="tl">
                    <a:srgbClr val="000000">
                      <a:alpha val="43137"/>
                    </a:srgbClr>
                  </a:outerShdw>
                </a:effectLst>
              </a:rPr>
              <a:t>16-19%</a:t>
            </a:r>
            <a:r>
              <a:rPr lang="hr-HR" altLang="sr-Latn-RS" sz="2000" dirty="0">
                <a:solidFill>
                  <a:srgbClr val="002060"/>
                </a:solidFill>
                <a:effectLst>
                  <a:outerShdw blurRad="38100" dist="38100" dir="2700000" algn="tl">
                    <a:srgbClr val="000000">
                      <a:alpha val="43137"/>
                    </a:srgbClr>
                  </a:outerShdw>
                </a:effectLst>
              </a:rPr>
              <a:t> u neliječenih) 	</a:t>
            </a:r>
            <a:endParaRPr lang="hr-HR" altLang="sr-Latn-RS" sz="2000" dirty="0" smtClean="0">
              <a:effectLst>
                <a:outerShdw blurRad="38100" dist="38100" dir="2700000" algn="tl">
                  <a:srgbClr val="000000">
                    <a:alpha val="43137"/>
                  </a:srgbClr>
                </a:outerShdw>
              </a:effectLst>
            </a:endParaRPr>
          </a:p>
          <a:p>
            <a:pPr marL="0" indent="0" eaLnBrk="1" hangingPunct="1">
              <a:lnSpc>
                <a:spcPct val="80000"/>
              </a:lnSpc>
              <a:buNone/>
            </a:pPr>
            <a:endParaRPr lang="hr-HR" altLang="sr-Latn-RS" sz="2000" dirty="0" smtClean="0">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407778" y="6372036"/>
            <a:ext cx="1484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Sharma, 2007</a:t>
            </a:r>
          </a:p>
        </p:txBody>
      </p:sp>
      <p:sp>
        <p:nvSpPr>
          <p:cNvPr id="25" name="Rectangle 24"/>
          <p:cNvSpPr/>
          <p:nvPr/>
        </p:nvSpPr>
        <p:spPr>
          <a:xfrm>
            <a:off x="994487" y="1556792"/>
            <a:ext cx="7155100"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METFORMIN I Progresija u t2dm KOD PCOS pacijentica</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8" y="4247728"/>
            <a:ext cx="743743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02717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126876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p:txBody>
      </p:sp>
      <p:sp>
        <p:nvSpPr>
          <p:cNvPr id="25" name="Rectangle 24"/>
          <p:cNvSpPr/>
          <p:nvPr/>
        </p:nvSpPr>
        <p:spPr>
          <a:xfrm>
            <a:off x="4368462" y="1556792"/>
            <a:ext cx="3011850"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 PODCJENJUJMO IGT!</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782711"/>
            <a:ext cx="7632848" cy="3598617"/>
          </a:xfrm>
          <a:prstGeom prst="rect">
            <a:avLst/>
          </a:prstGeom>
          <a:noFill/>
          <a:ln>
            <a:noFill/>
          </a:ln>
          <a:effectLst>
            <a:outerShdw dist="35921" dir="2700000" algn="ctr" rotWithShape="0">
              <a:schemeClr val="bg2"/>
            </a:outerShd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0552">
            <a:off x="1296848" y="1875116"/>
            <a:ext cx="3156130" cy="276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8"/>
          <p:cNvSpPr txBox="1">
            <a:spLocks noChangeArrowheads="1"/>
          </p:cNvSpPr>
          <p:nvPr/>
        </p:nvSpPr>
        <p:spPr bwMode="auto">
          <a:xfrm>
            <a:off x="7884368" y="6372036"/>
            <a:ext cx="1026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Hu, 2002</a:t>
            </a:r>
          </a:p>
        </p:txBody>
      </p:sp>
    </p:spTree>
    <p:extLst>
      <p:ext uri="{BB962C8B-B14F-4D97-AF65-F5344CB8AC3E}">
        <p14:creationId xmlns:p14="http://schemas.microsoft.com/office/powerpoint/2010/main" val="92344080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126876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80312" y="6372036"/>
            <a:ext cx="1507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Knowler, 2002</a:t>
            </a:r>
          </a:p>
        </p:txBody>
      </p:sp>
      <p:sp>
        <p:nvSpPr>
          <p:cNvPr id="25" name="Rectangle 24"/>
          <p:cNvSpPr/>
          <p:nvPr/>
        </p:nvSpPr>
        <p:spPr>
          <a:xfrm>
            <a:off x="2348191" y="1556792"/>
            <a:ext cx="4447692"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Postizanje ciljeva u intervenciji</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26" name="Group 4"/>
          <p:cNvGrpSpPr>
            <a:grpSpLocks/>
          </p:cNvGrpSpPr>
          <p:nvPr/>
        </p:nvGrpSpPr>
        <p:grpSpPr bwMode="auto">
          <a:xfrm>
            <a:off x="7524036" y="1484784"/>
            <a:ext cx="1224428" cy="1202624"/>
            <a:chOff x="2484" y="2256"/>
            <a:chExt cx="1569" cy="1216"/>
          </a:xfrm>
        </p:grpSpPr>
        <p:pic>
          <p:nvPicPr>
            <p:cNvPr id="27"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 y="2256"/>
              <a:ext cx="1563" cy="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6"/>
            <p:cNvSpPr>
              <a:spLocks noChangeShapeType="1"/>
            </p:cNvSpPr>
            <p:nvPr/>
          </p:nvSpPr>
          <p:spPr bwMode="auto">
            <a:xfrm flipH="1">
              <a:off x="2486" y="2256"/>
              <a:ext cx="151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29" name="Line 7"/>
            <p:cNvSpPr>
              <a:spLocks noChangeShapeType="1"/>
            </p:cNvSpPr>
            <p:nvPr/>
          </p:nvSpPr>
          <p:spPr bwMode="auto">
            <a:xfrm flipV="1">
              <a:off x="2484" y="2257"/>
              <a:ext cx="0" cy="33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grpSp>
      <p:sp>
        <p:nvSpPr>
          <p:cNvPr id="31" name="Text Box 3"/>
          <p:cNvSpPr txBox="1">
            <a:spLocks noChangeArrowheads="1"/>
          </p:cNvSpPr>
          <p:nvPr/>
        </p:nvSpPr>
        <p:spPr>
          <a:xfrm>
            <a:off x="354013" y="2714228"/>
            <a:ext cx="8408987" cy="3307060"/>
          </a:xfrm>
          <a:prstGeom prst="rect">
            <a:avLst/>
          </a:prstGeom>
          <a:noFill/>
          <a:ln/>
          <a:extLst>
            <a:ext uri="{91240B29-F687-4F45-9708-019B960494DF}">
              <a14:hiddenLine xmlns:a14="http://schemas.microsoft.com/office/drawing/2010/main" w="9525" cmpd="sng">
                <a:solidFill>
                  <a:schemeClr val="tx1"/>
                </a:solidFill>
                <a:prstDash val="solid"/>
                <a:miter lim="800000"/>
                <a:headEnd/>
                <a:tailEnd/>
              </a14:hiddenLine>
            </a:ext>
          </a:extLst>
        </p:spPr>
        <p:txBody>
          <a:bodyPr vert="horz" lIns="91430" tIns="45714" rIns="91430" bIns="45714"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638" indent="-274638" defTabSz="893763">
              <a:buFontTx/>
              <a:buNone/>
              <a:tabLst>
                <a:tab pos="3995738" algn="ctr"/>
                <a:tab pos="5662613" algn="ctr"/>
                <a:tab pos="7369175" algn="ctr"/>
                <a:tab pos="8289925" algn="ctr"/>
              </a:tabLst>
            </a:pPr>
            <a:r>
              <a:rPr lang="hr-HR" altLang="sr-Latn-RS" sz="1500" b="1" dirty="0" smtClean="0"/>
              <a:t>  </a:t>
            </a:r>
            <a:endParaRPr lang="en-US" altLang="sr-Latn-RS" sz="1500" b="1" dirty="0" smtClean="0"/>
          </a:p>
          <a:p>
            <a:pPr marL="274638" indent="-274638" defTabSz="893763">
              <a:buFontTx/>
              <a:buChar char="•"/>
              <a:tabLst>
                <a:tab pos="3995738" algn="ctr"/>
                <a:tab pos="5662613" algn="ctr"/>
                <a:tab pos="7369175" algn="ctr"/>
                <a:tab pos="8289925" algn="ctr"/>
              </a:tabLst>
            </a:pPr>
            <a:endParaRPr lang="en-US" altLang="sr-Latn-RS" sz="1500" b="1" dirty="0" smtClean="0"/>
          </a:p>
          <a:p>
            <a:pPr marL="274638" indent="-274638" defTabSz="893763">
              <a:buFontTx/>
              <a:buNone/>
              <a:tabLst>
                <a:tab pos="3995738" algn="ctr"/>
                <a:tab pos="5662613" algn="ctr"/>
                <a:tab pos="7369175" algn="ctr"/>
                <a:tab pos="8289925" algn="ctr"/>
              </a:tabLst>
            </a:pPr>
            <a:r>
              <a:rPr lang="en-US" altLang="sr-Latn-RS" sz="1500" b="1" dirty="0" smtClean="0"/>
              <a:t>		</a:t>
            </a:r>
            <a:r>
              <a:rPr lang="en-US" altLang="sr-Latn-RS" sz="1500" b="1" dirty="0" smtClean="0">
                <a:solidFill>
                  <a:srgbClr val="002060"/>
                </a:solidFill>
              </a:rPr>
              <a:t> </a:t>
            </a:r>
            <a:r>
              <a:rPr lang="hr-HR" altLang="sr-Latn-RS" sz="1500" b="1" dirty="0" smtClean="0">
                <a:solidFill>
                  <a:srgbClr val="002060"/>
                </a:solidFill>
              </a:rPr>
              <a:t>Cilj</a:t>
            </a:r>
            <a:r>
              <a:rPr lang="en-US" altLang="sr-Latn-RS" sz="1500" b="1" dirty="0" smtClean="0">
                <a:solidFill>
                  <a:srgbClr val="002060"/>
                </a:solidFill>
              </a:rPr>
              <a:t> 	            </a:t>
            </a:r>
            <a:r>
              <a:rPr lang="hr-HR" altLang="sr-Latn-RS" sz="1500" b="1" dirty="0" smtClean="0">
                <a:solidFill>
                  <a:srgbClr val="002060"/>
                </a:solidFill>
              </a:rPr>
              <a:t>                      </a:t>
            </a:r>
            <a:r>
              <a:rPr lang="en-US" altLang="sr-Latn-RS" sz="1500" b="1" dirty="0" smtClean="0">
                <a:solidFill>
                  <a:srgbClr val="002060"/>
                </a:solidFill>
              </a:rPr>
              <a:t>    </a:t>
            </a:r>
            <a:r>
              <a:rPr lang="hr-HR" altLang="sr-Latn-RS" sz="1500" b="1" dirty="0" smtClean="0">
                <a:solidFill>
                  <a:srgbClr val="002060"/>
                </a:solidFill>
              </a:rPr>
              <a:t>   </a:t>
            </a:r>
            <a:r>
              <a:rPr lang="en-US" altLang="sr-Latn-RS" sz="1500" b="1" dirty="0" smtClean="0">
                <a:solidFill>
                  <a:srgbClr val="002060"/>
                </a:solidFill>
              </a:rPr>
              <a:t>% </a:t>
            </a:r>
            <a:r>
              <a:rPr lang="hr-HR" altLang="sr-Latn-RS" sz="1500" b="1" dirty="0" smtClean="0">
                <a:solidFill>
                  <a:srgbClr val="002060"/>
                </a:solidFill>
              </a:rPr>
              <a:t>postignutog cilja</a:t>
            </a:r>
            <a:r>
              <a:rPr lang="en-US" altLang="sr-Latn-RS" sz="1500" b="1" dirty="0" smtClean="0">
                <a:solidFill>
                  <a:srgbClr val="002060"/>
                </a:solidFill>
              </a:rPr>
              <a:t/>
            </a:r>
            <a:br>
              <a:rPr lang="en-US" altLang="sr-Latn-RS" sz="1500" b="1" dirty="0" smtClean="0">
                <a:solidFill>
                  <a:srgbClr val="002060"/>
                </a:solidFill>
              </a:rPr>
            </a:br>
            <a:r>
              <a:rPr lang="en-US" altLang="sr-Latn-RS" sz="1500" b="1" dirty="0" smtClean="0">
                <a:solidFill>
                  <a:srgbClr val="002060"/>
                </a:solidFill>
              </a:rPr>
              <a:t>  </a:t>
            </a:r>
          </a:p>
          <a:p>
            <a:pPr marL="274638" indent="-274638" defTabSz="893763">
              <a:spcBef>
                <a:spcPct val="0"/>
              </a:spcBef>
              <a:buFontTx/>
              <a:buNone/>
              <a:tabLst>
                <a:tab pos="3995738" algn="ctr"/>
                <a:tab pos="5662613" algn="ctr"/>
                <a:tab pos="7369175" algn="ctr"/>
                <a:tab pos="8289925" algn="ctr"/>
              </a:tabLst>
            </a:pPr>
            <a:r>
              <a:rPr lang="hr-HR" altLang="sr-Latn-RS" sz="1500" b="1" dirty="0" smtClean="0">
                <a:solidFill>
                  <a:srgbClr val="002060"/>
                </a:solidFill>
              </a:rPr>
              <a:t>Intervencije životnog stila                                                                            tjedan</a:t>
            </a:r>
            <a:r>
              <a:rPr lang="en-US" altLang="sr-Latn-RS" sz="1500" b="1" dirty="0" smtClean="0">
                <a:solidFill>
                  <a:srgbClr val="002060"/>
                </a:solidFill>
              </a:rPr>
              <a:t> 24</a:t>
            </a:r>
            <a:r>
              <a:rPr lang="hr-HR" altLang="sr-Latn-RS" sz="1500" b="1" dirty="0">
                <a:solidFill>
                  <a:srgbClr val="002060"/>
                </a:solidFill>
              </a:rPr>
              <a:t> </a:t>
            </a:r>
            <a:r>
              <a:rPr lang="hr-HR" altLang="sr-Latn-RS" sz="1500" b="1" dirty="0" smtClean="0">
                <a:solidFill>
                  <a:srgbClr val="002060"/>
                </a:solidFill>
              </a:rPr>
              <a:t>                   zadnja vizita</a:t>
            </a:r>
            <a:endParaRPr lang="en-US" altLang="sr-Latn-RS" sz="1500" b="1" dirty="0" smtClean="0">
              <a:solidFill>
                <a:srgbClr val="002060"/>
              </a:solidFill>
            </a:endParaRPr>
          </a:p>
          <a:p>
            <a:pPr marL="274638" indent="-274638" defTabSz="893763">
              <a:buFontTx/>
              <a:buNone/>
              <a:tabLst>
                <a:tab pos="3995738" algn="ctr"/>
                <a:tab pos="5662613" algn="ctr"/>
                <a:tab pos="7369175" algn="ctr"/>
                <a:tab pos="8289925" algn="ctr"/>
              </a:tabLst>
            </a:pPr>
            <a:r>
              <a:rPr lang="hr-HR" altLang="sr-Latn-RS" sz="1500" b="1" dirty="0" smtClean="0"/>
              <a:t>Gubitak tjelesne težine</a:t>
            </a:r>
            <a:r>
              <a:rPr lang="en-US" altLang="sr-Latn-RS" sz="1500" b="1" dirty="0" smtClean="0"/>
              <a:t>	 </a:t>
            </a:r>
            <a:r>
              <a:rPr lang="en-US" altLang="sr-Latn-RS" sz="1500" b="1" dirty="0" smtClean="0">
                <a:sym typeface="Symbol" charset="2"/>
              </a:rPr>
              <a:t></a:t>
            </a:r>
            <a:r>
              <a:rPr lang="en-US" altLang="sr-Latn-RS" sz="1500" b="1" dirty="0" smtClean="0"/>
              <a:t>7%	50%	38%</a:t>
            </a:r>
          </a:p>
          <a:p>
            <a:pPr marL="274638" indent="-274638" defTabSz="893763">
              <a:buFontTx/>
              <a:buNone/>
              <a:tabLst>
                <a:tab pos="3995738" algn="ctr"/>
                <a:tab pos="5662613" algn="ctr"/>
                <a:tab pos="7369175" algn="ctr"/>
                <a:tab pos="8289925" algn="ctr"/>
              </a:tabLst>
            </a:pPr>
            <a:r>
              <a:rPr lang="hr-HR" altLang="sr-Latn-RS" sz="1500" b="1" dirty="0" smtClean="0"/>
              <a:t>Fizička aktivnost</a:t>
            </a:r>
            <a:r>
              <a:rPr lang="en-US" altLang="sr-Latn-RS" sz="1500" b="1" dirty="0" smtClean="0"/>
              <a:t>	 </a:t>
            </a:r>
            <a:r>
              <a:rPr lang="en-US" altLang="sr-Latn-RS" sz="1500" b="1" dirty="0" smtClean="0">
                <a:sym typeface="Symbol" charset="2"/>
              </a:rPr>
              <a:t></a:t>
            </a:r>
            <a:r>
              <a:rPr lang="en-US" altLang="sr-Latn-RS" sz="1500" b="1" dirty="0" smtClean="0"/>
              <a:t>150	74%	58%</a:t>
            </a:r>
          </a:p>
          <a:p>
            <a:pPr marL="274638" indent="-274638" defTabSz="893763">
              <a:spcBef>
                <a:spcPct val="0"/>
              </a:spcBef>
              <a:buFontTx/>
              <a:buNone/>
              <a:tabLst>
                <a:tab pos="3995738" algn="ctr"/>
                <a:tab pos="5662613" algn="ctr"/>
                <a:tab pos="7369175" algn="ctr"/>
                <a:tab pos="8289925" algn="ctr"/>
              </a:tabLst>
            </a:pPr>
            <a:r>
              <a:rPr lang="en-US" altLang="sr-Latn-RS" sz="1500" b="1" dirty="0" smtClean="0"/>
              <a:t>(min</a:t>
            </a:r>
            <a:r>
              <a:rPr lang="hr-HR" altLang="sr-Latn-RS" sz="1500" b="1" dirty="0" smtClean="0"/>
              <a:t>. tjedno</a:t>
            </a:r>
            <a:r>
              <a:rPr lang="en-US" altLang="sr-Latn-RS" sz="1500" b="1" dirty="0" smtClean="0"/>
              <a:t>)</a:t>
            </a:r>
            <a:endParaRPr lang="hr-HR" altLang="sr-Latn-RS" sz="1500" b="1" dirty="0" smtClean="0"/>
          </a:p>
          <a:p>
            <a:pPr marL="274638" indent="-274638" defTabSz="893763">
              <a:spcBef>
                <a:spcPct val="0"/>
              </a:spcBef>
              <a:buFontTx/>
              <a:buNone/>
              <a:tabLst>
                <a:tab pos="3995738" algn="ctr"/>
                <a:tab pos="5662613" algn="ctr"/>
                <a:tab pos="7369175" algn="ctr"/>
                <a:tab pos="8289925" algn="ctr"/>
              </a:tabLst>
            </a:pPr>
            <a:endParaRPr lang="en-US" altLang="sr-Latn-RS" sz="1500" b="1" dirty="0" smtClean="0">
              <a:solidFill>
                <a:srgbClr val="002060"/>
              </a:solidFill>
            </a:endParaRPr>
          </a:p>
          <a:p>
            <a:pPr marL="274638" indent="-274638" defTabSz="893763">
              <a:spcBef>
                <a:spcPct val="75000"/>
              </a:spcBef>
              <a:buFontTx/>
              <a:buNone/>
              <a:tabLst>
                <a:tab pos="3995738" algn="ctr"/>
                <a:tab pos="5662613" algn="ctr"/>
                <a:tab pos="7369175" algn="ctr"/>
                <a:tab pos="8289925" algn="ctr"/>
              </a:tabLst>
            </a:pPr>
            <a:r>
              <a:rPr lang="hr-HR" altLang="sr-Latn-RS" sz="1500" b="1" dirty="0" smtClean="0">
                <a:solidFill>
                  <a:srgbClr val="002060"/>
                </a:solidFill>
              </a:rPr>
              <a:t>Farmakološka intervencija</a:t>
            </a:r>
            <a:r>
              <a:rPr lang="en-US" altLang="sr-Latn-RS" sz="1500" b="1" dirty="0" smtClean="0">
                <a:solidFill>
                  <a:srgbClr val="002060"/>
                </a:solidFill>
              </a:rPr>
              <a:t>		Placebo	Metformin</a:t>
            </a:r>
          </a:p>
          <a:p>
            <a:pPr marL="274638" indent="-274638" defTabSz="893763">
              <a:buFontTx/>
              <a:buNone/>
              <a:tabLst>
                <a:tab pos="3995738" algn="ctr"/>
                <a:tab pos="5662613" algn="ctr"/>
                <a:tab pos="7369175" algn="ctr"/>
                <a:tab pos="8289925" algn="ctr"/>
              </a:tabLst>
            </a:pPr>
            <a:r>
              <a:rPr lang="hr-HR" altLang="sr-Latn-RS" sz="1500" b="1" dirty="0" smtClean="0"/>
              <a:t>Suradljivost</a:t>
            </a:r>
            <a:r>
              <a:rPr lang="en-US" altLang="sr-Latn-RS" sz="1500" b="1" dirty="0" smtClean="0"/>
              <a:t>	</a:t>
            </a:r>
            <a:r>
              <a:rPr lang="en-US" altLang="sr-Latn-RS" sz="1500" b="1" dirty="0" smtClean="0">
                <a:sym typeface="Symbol" charset="2"/>
              </a:rPr>
              <a:t></a:t>
            </a:r>
            <a:r>
              <a:rPr lang="en-US" altLang="sr-Latn-RS" sz="1500" b="1" dirty="0" smtClean="0"/>
              <a:t>80%	77%	72%</a:t>
            </a:r>
            <a:endParaRPr lang="en-US" altLang="sr-Latn-RS" sz="1500" b="1" dirty="0"/>
          </a:p>
        </p:txBody>
      </p:sp>
      <p:sp>
        <p:nvSpPr>
          <p:cNvPr id="32" name="Line 5"/>
          <p:cNvSpPr>
            <a:spLocks noChangeShapeType="1"/>
          </p:cNvSpPr>
          <p:nvPr/>
        </p:nvSpPr>
        <p:spPr bwMode="auto">
          <a:xfrm>
            <a:off x="323850" y="4004865"/>
            <a:ext cx="8421688" cy="0"/>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33" name="Line 6"/>
          <p:cNvSpPr>
            <a:spLocks noChangeShapeType="1"/>
          </p:cNvSpPr>
          <p:nvPr/>
        </p:nvSpPr>
        <p:spPr bwMode="auto">
          <a:xfrm>
            <a:off x="368300" y="5418000"/>
            <a:ext cx="8421688" cy="0"/>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pic>
        <p:nvPicPr>
          <p:cNvPr id="8194" name="Picture 2" descr="http://www.buzzle.com/img/articleImages/518682-45524-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4784"/>
            <a:ext cx="1350522" cy="202046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8"/>
          <p:cNvSpPr txBox="1">
            <a:spLocks noChangeArrowheads="1"/>
          </p:cNvSpPr>
          <p:nvPr/>
        </p:nvSpPr>
        <p:spPr bwMode="auto">
          <a:xfrm>
            <a:off x="4139952" y="2985546"/>
            <a:ext cx="4025714" cy="37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534" tIns="46767" rIns="93534" bIns="46767">
            <a:spAutoFit/>
          </a:bodyPr>
          <a:lstStyle>
            <a:lvl1pPr algn="l" defTabSz="935038">
              <a:defRPr>
                <a:solidFill>
                  <a:schemeClr val="tx1"/>
                </a:solidFill>
                <a:latin typeface="Arial" charset="0"/>
              </a:defRPr>
            </a:lvl1pPr>
            <a:lvl2pPr marL="468313" algn="l" defTabSz="935038">
              <a:defRPr>
                <a:solidFill>
                  <a:schemeClr val="tx1"/>
                </a:solidFill>
                <a:latin typeface="Arial" charset="0"/>
              </a:defRPr>
            </a:lvl2pPr>
            <a:lvl3pPr marL="935038" algn="l" defTabSz="935038">
              <a:defRPr>
                <a:solidFill>
                  <a:schemeClr val="tx1"/>
                </a:solidFill>
                <a:latin typeface="Arial" charset="0"/>
              </a:defRPr>
            </a:lvl3pPr>
            <a:lvl4pPr marL="1403350" algn="l" defTabSz="935038">
              <a:defRPr>
                <a:solidFill>
                  <a:schemeClr val="tx1"/>
                </a:solidFill>
                <a:latin typeface="Arial" charset="0"/>
              </a:defRPr>
            </a:lvl4pPr>
            <a:lvl5pPr marL="1870075" algn="l" defTabSz="935038">
              <a:defRPr>
                <a:solidFill>
                  <a:schemeClr val="tx1"/>
                </a:solidFill>
                <a:latin typeface="Arial" charset="0"/>
              </a:defRPr>
            </a:lvl5pPr>
            <a:lvl6pPr marL="2327275" defTabSz="935038" fontAlgn="base">
              <a:spcBef>
                <a:spcPct val="0"/>
              </a:spcBef>
              <a:spcAft>
                <a:spcPct val="0"/>
              </a:spcAft>
              <a:defRPr>
                <a:solidFill>
                  <a:schemeClr val="tx1"/>
                </a:solidFill>
                <a:latin typeface="Arial" charset="0"/>
              </a:defRPr>
            </a:lvl6pPr>
            <a:lvl7pPr marL="2784475" defTabSz="935038" fontAlgn="base">
              <a:spcBef>
                <a:spcPct val="0"/>
              </a:spcBef>
              <a:spcAft>
                <a:spcPct val="0"/>
              </a:spcAft>
              <a:defRPr>
                <a:solidFill>
                  <a:schemeClr val="tx1"/>
                </a:solidFill>
                <a:latin typeface="Arial" charset="0"/>
              </a:defRPr>
            </a:lvl7pPr>
            <a:lvl8pPr marL="3241675" defTabSz="935038" fontAlgn="base">
              <a:spcBef>
                <a:spcPct val="0"/>
              </a:spcBef>
              <a:spcAft>
                <a:spcPct val="0"/>
              </a:spcAft>
              <a:defRPr>
                <a:solidFill>
                  <a:schemeClr val="tx1"/>
                </a:solidFill>
                <a:latin typeface="Arial" charset="0"/>
              </a:defRPr>
            </a:lvl8pPr>
            <a:lvl9pPr marL="3698875" defTabSz="935038" fontAlgn="base">
              <a:spcBef>
                <a:spcPct val="0"/>
              </a:spcBef>
              <a:spcAft>
                <a:spcPct val="0"/>
              </a:spcAft>
              <a:defRPr>
                <a:solidFill>
                  <a:schemeClr val="tx1"/>
                </a:solidFill>
                <a:latin typeface="Arial" charset="0"/>
              </a:defRPr>
            </a:lvl9pPr>
          </a:lstStyle>
          <a:p>
            <a:pPr eaLnBrk="0" hangingPunct="0"/>
            <a:r>
              <a:rPr lang="hr-HR" altLang="sr-Latn-RS" b="1" dirty="0">
                <a:solidFill>
                  <a:schemeClr val="tx2"/>
                </a:solidFill>
                <a:latin typeface="+mn-lt"/>
              </a:rPr>
              <a:t>Prosječno praćenje</a:t>
            </a:r>
            <a:r>
              <a:rPr lang="en-US" altLang="sr-Latn-RS" b="1" dirty="0">
                <a:solidFill>
                  <a:schemeClr val="tx2"/>
                </a:solidFill>
                <a:latin typeface="+mn-lt"/>
              </a:rPr>
              <a:t> </a:t>
            </a:r>
            <a:r>
              <a:rPr lang="hr-HR" altLang="sr-Latn-RS" b="1" dirty="0">
                <a:solidFill>
                  <a:schemeClr val="tx2"/>
                </a:solidFill>
                <a:latin typeface="+mn-lt"/>
              </a:rPr>
              <a:t>u trajanju </a:t>
            </a:r>
            <a:r>
              <a:rPr lang="hr-HR" altLang="sr-Latn-RS" b="1" dirty="0" smtClean="0">
                <a:solidFill>
                  <a:schemeClr val="tx2"/>
                </a:solidFill>
                <a:latin typeface="+mn-lt"/>
              </a:rPr>
              <a:t>2.8 </a:t>
            </a:r>
            <a:r>
              <a:rPr lang="hr-HR" altLang="sr-Latn-RS" b="1" dirty="0">
                <a:solidFill>
                  <a:schemeClr val="tx2"/>
                </a:solidFill>
                <a:latin typeface="+mn-lt"/>
              </a:rPr>
              <a:t>godina</a:t>
            </a:r>
            <a:endParaRPr lang="en-US" altLang="sr-Latn-RS" b="1" dirty="0">
              <a:solidFill>
                <a:schemeClr val="tx2"/>
              </a:solidFill>
              <a:latin typeface="+mn-lt"/>
            </a:endParaRPr>
          </a:p>
        </p:txBody>
      </p:sp>
    </p:spTree>
    <p:extLst>
      <p:ext uri="{BB962C8B-B14F-4D97-AF65-F5344CB8AC3E}">
        <p14:creationId xmlns:p14="http://schemas.microsoft.com/office/powerpoint/2010/main" val="23732302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924944"/>
            <a:ext cx="4676944" cy="3235040"/>
          </a:xfrm>
          <a:prstGeom prst="rect">
            <a:avLst/>
          </a:prstGeom>
          <a:effectLst>
            <a:reflection blurRad="6350" stA="25000" endPos="92000" dist="101600" dir="5400000" sy="-100000" algn="bl" rotWithShape="0"/>
          </a:effectLst>
        </p:spPr>
      </p:pic>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126876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p:txBody>
      </p:sp>
      <p:sp>
        <p:nvSpPr>
          <p:cNvPr id="5" name="Text Box 18"/>
          <p:cNvSpPr txBox="1">
            <a:spLocks noChangeArrowheads="1"/>
          </p:cNvSpPr>
          <p:nvPr/>
        </p:nvSpPr>
        <p:spPr bwMode="auto">
          <a:xfrm>
            <a:off x="7380312" y="6372036"/>
            <a:ext cx="1507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Knowler, 2009</a:t>
            </a:r>
          </a:p>
        </p:txBody>
      </p:sp>
      <p:sp>
        <p:nvSpPr>
          <p:cNvPr id="25" name="Rectangle 24"/>
          <p:cNvSpPr/>
          <p:nvPr/>
        </p:nvSpPr>
        <p:spPr>
          <a:xfrm>
            <a:off x="2657702" y="1556792"/>
            <a:ext cx="4195251"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10-godišnje praćenje učinaka </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26" name="Group 4"/>
          <p:cNvGrpSpPr>
            <a:grpSpLocks/>
          </p:cNvGrpSpPr>
          <p:nvPr/>
        </p:nvGrpSpPr>
        <p:grpSpPr bwMode="auto">
          <a:xfrm>
            <a:off x="7524036" y="1484784"/>
            <a:ext cx="1224428" cy="1202624"/>
            <a:chOff x="2484" y="2256"/>
            <a:chExt cx="1569" cy="1216"/>
          </a:xfrm>
        </p:grpSpPr>
        <p:pic>
          <p:nvPicPr>
            <p:cNvPr id="27"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0" y="2256"/>
              <a:ext cx="1563" cy="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Line 6"/>
            <p:cNvSpPr>
              <a:spLocks noChangeShapeType="1"/>
            </p:cNvSpPr>
            <p:nvPr/>
          </p:nvSpPr>
          <p:spPr bwMode="auto">
            <a:xfrm flipH="1">
              <a:off x="2486" y="2256"/>
              <a:ext cx="151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sp>
          <p:nvSpPr>
            <p:cNvPr id="29" name="Line 7"/>
            <p:cNvSpPr>
              <a:spLocks noChangeShapeType="1"/>
            </p:cNvSpPr>
            <p:nvPr/>
          </p:nvSpPr>
          <p:spPr bwMode="auto">
            <a:xfrm flipV="1">
              <a:off x="2484" y="2257"/>
              <a:ext cx="0" cy="33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gr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898" y="3531742"/>
            <a:ext cx="3890062" cy="1830934"/>
          </a:xfrm>
          <a:prstGeom prst="rect">
            <a:avLst/>
          </a:prstGeom>
          <a:noFill/>
          <a:ln>
            <a:noFill/>
          </a:ln>
          <a:effectLst>
            <a:reflection blurRad="6350" stA="25000"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84784"/>
            <a:ext cx="1593661" cy="1152128"/>
          </a:xfrm>
          <a:prstGeom prst="rect">
            <a:avLst/>
          </a:prstGeom>
          <a:noFill/>
          <a:ln w="952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3"/>
          <p:cNvSpPr>
            <a:spLocks noChangeArrowheads="1"/>
          </p:cNvSpPr>
          <p:nvPr/>
        </p:nvSpPr>
        <p:spPr bwMode="auto">
          <a:xfrm>
            <a:off x="2690936" y="1988840"/>
            <a:ext cx="670560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fontAlgn="base" hangingPunct="0">
              <a:spcBef>
                <a:spcPct val="0"/>
              </a:spcBef>
              <a:spcAft>
                <a:spcPct val="0"/>
              </a:spcAft>
            </a:pPr>
            <a:r>
              <a:rPr lang="en-US" altLang="sr-Latn-RS" sz="1600" b="1" dirty="0" smtClean="0">
                <a:solidFill>
                  <a:srgbClr val="99CCFF"/>
                </a:solidFill>
                <a:effectLst>
                  <a:outerShdw blurRad="38100" dist="38100" dir="2700000" algn="tl">
                    <a:srgbClr val="000000"/>
                  </a:outerShdw>
                </a:effectLst>
                <a:latin typeface="+mj-lt"/>
              </a:rPr>
              <a:t>Sponsored by </a:t>
            </a:r>
            <a:endParaRPr lang="hr-HR" altLang="sr-Latn-RS" sz="1600" b="1" dirty="0">
              <a:solidFill>
                <a:srgbClr val="99CCFF"/>
              </a:solidFill>
              <a:effectLst>
                <a:outerShdw blurRad="38100" dist="38100" dir="2700000" algn="tl">
                  <a:srgbClr val="000000"/>
                </a:outerShdw>
              </a:effectLst>
              <a:latin typeface="+mj-lt"/>
            </a:endParaRPr>
          </a:p>
          <a:p>
            <a:pPr eaLnBrk="0" fontAlgn="base" hangingPunct="0">
              <a:spcBef>
                <a:spcPct val="0"/>
              </a:spcBef>
              <a:spcAft>
                <a:spcPct val="0"/>
              </a:spcAft>
            </a:pPr>
            <a:r>
              <a:rPr lang="en-US" altLang="sr-Latn-RS" sz="1600" b="1" dirty="0" smtClean="0">
                <a:solidFill>
                  <a:srgbClr val="99CCFF"/>
                </a:solidFill>
                <a:effectLst>
                  <a:outerShdw blurRad="38100" dist="38100" dir="2700000" algn="tl">
                    <a:srgbClr val="000000"/>
                  </a:outerShdw>
                </a:effectLst>
                <a:latin typeface="+mj-lt"/>
              </a:rPr>
              <a:t>NIDDK, NIA, NICHD, NIH, IHS, CDC, ADA</a:t>
            </a:r>
            <a:r>
              <a:rPr lang="hr-HR" altLang="sr-Latn-RS" sz="1600" b="1" dirty="0" smtClean="0">
                <a:solidFill>
                  <a:srgbClr val="99CCFF"/>
                </a:solidFill>
                <a:effectLst>
                  <a:outerShdw blurRad="38100" dist="38100" dir="2700000" algn="tl">
                    <a:srgbClr val="000000"/>
                  </a:outerShdw>
                </a:effectLst>
                <a:latin typeface="+mj-lt"/>
              </a:rPr>
              <a:t> </a:t>
            </a:r>
            <a:r>
              <a:rPr lang="en-US" altLang="sr-Latn-RS" sz="1600" b="1" dirty="0" smtClean="0">
                <a:solidFill>
                  <a:srgbClr val="99CCFF"/>
                </a:solidFill>
                <a:effectLst>
                  <a:outerShdw blurRad="38100" dist="38100" dir="2700000" algn="tl">
                    <a:srgbClr val="000000"/>
                  </a:outerShdw>
                </a:effectLst>
                <a:latin typeface="+mj-lt"/>
              </a:rPr>
              <a:t>and other</a:t>
            </a:r>
          </a:p>
        </p:txBody>
      </p:sp>
    </p:spTree>
    <p:extLst>
      <p:ext uri="{BB962C8B-B14F-4D97-AF65-F5344CB8AC3E}">
        <p14:creationId xmlns:p14="http://schemas.microsoft.com/office/powerpoint/2010/main" val="1376542223"/>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a:t>
            </a:r>
            <a:r>
              <a:rPr lang="hr-HR" sz="3300" dirty="0" smtClean="0">
                <a:solidFill>
                  <a:srgbClr val="92D050"/>
                </a:solidFill>
              </a:rPr>
              <a:t>RIZIKE</a:t>
            </a:r>
            <a:endParaRPr lang="hr-HR" sz="33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Hoeger, 2004: </a:t>
            </a:r>
            <a:r>
              <a:rPr lang="hr-HR" altLang="sr-Latn-RS" sz="2000" dirty="0" smtClean="0">
                <a:effectLst>
                  <a:outerShdw blurRad="38100" dist="38100" dir="2700000" algn="tl">
                    <a:srgbClr val="000000">
                      <a:alpha val="43137"/>
                    </a:srgbClr>
                  </a:outerShdw>
                </a:effectLst>
              </a:rPr>
              <a:t>stopa u PCOS pacijentica je skoro </a:t>
            </a:r>
            <a:r>
              <a:rPr lang="hr-HR" altLang="sr-Latn-RS" sz="2000" dirty="0" smtClean="0">
                <a:solidFill>
                  <a:srgbClr val="FF0000"/>
                </a:solidFill>
                <a:effectLst>
                  <a:outerShdw blurRad="38100" dist="38100" dir="2700000" algn="tl">
                    <a:srgbClr val="000000">
                      <a:alpha val="43137"/>
                    </a:srgbClr>
                  </a:outerShdw>
                </a:effectLst>
              </a:rPr>
              <a:t>40%</a:t>
            </a:r>
            <a:r>
              <a:rPr lang="hr-HR" altLang="sr-Latn-RS" sz="2000" dirty="0" smtClean="0">
                <a:effectLst>
                  <a:outerShdw blurRad="38100" dist="38100" dir="2700000" algn="tl">
                    <a:srgbClr val="000000">
                      <a:alpha val="43137"/>
                    </a:srgbClr>
                  </a:outerShdw>
                </a:effectLst>
              </a:rPr>
              <a:t> u 24 tj. praćenja</a:t>
            </a:r>
          </a:p>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Hoeger, 2008:</a:t>
            </a:r>
            <a:r>
              <a:rPr lang="hr-HR" altLang="sr-Latn-RS" sz="2000" dirty="0" smtClean="0">
                <a:effectLst>
                  <a:outerShdw blurRad="38100" dist="38100" dir="2700000" algn="tl">
                    <a:srgbClr val="000000">
                      <a:alpha val="43137"/>
                    </a:srgbClr>
                  </a:outerShdw>
                </a:effectLst>
              </a:rPr>
              <a:t>	</a:t>
            </a:r>
            <a:r>
              <a:rPr lang="hr-HR" altLang="sr-Latn-RS" sz="2000" dirty="0" smtClean="0">
                <a:solidFill>
                  <a:srgbClr val="FF0000"/>
                </a:solidFill>
                <a:effectLst>
                  <a:outerShdw blurRad="38100" dist="38100" dir="2700000" algn="tl">
                    <a:srgbClr val="000000">
                      <a:alpha val="43137"/>
                    </a:srgbClr>
                  </a:outerShdw>
                </a:effectLst>
              </a:rPr>
              <a:t>30%</a:t>
            </a:r>
            <a:r>
              <a:rPr lang="hr-HR" altLang="sr-Latn-RS" sz="2000" dirty="0" smtClean="0">
                <a:effectLst>
                  <a:outerShdw blurRad="38100" dist="38100" dir="2700000" algn="tl">
                    <a:srgbClr val="000000">
                      <a:alpha val="43137"/>
                    </a:srgbClr>
                  </a:outerShdw>
                </a:effectLst>
              </a:rPr>
              <a:t> adolescentica s PCOS odustaje</a:t>
            </a:r>
          </a:p>
          <a:p>
            <a:pPr marL="0" indent="0" eaLnBrk="1" hangingPunct="1">
              <a:lnSpc>
                <a:spcPct val="80000"/>
              </a:lnSpc>
              <a:buNone/>
            </a:pPr>
            <a:r>
              <a:rPr lang="hr-HR" altLang="sr-Latn-RS" sz="2000" dirty="0" smtClean="0">
                <a:effectLst>
                  <a:outerShdw blurRad="38100" dist="38100" dir="2700000" algn="tl">
                    <a:srgbClr val="000000">
                      <a:alpha val="43137"/>
                    </a:srgbClr>
                  </a:outerShdw>
                </a:effectLst>
              </a:rPr>
              <a:t>                                </a:t>
            </a:r>
            <a:r>
              <a:rPr lang="hr-HR" altLang="sr-Latn-RS" sz="2000" dirty="0" smtClean="0">
                <a:solidFill>
                  <a:srgbClr val="FF0000"/>
                </a:solidFill>
                <a:effectLst>
                  <a:outerShdw blurRad="38100" dist="38100" dir="2700000" algn="tl">
                    <a:srgbClr val="000000">
                      <a:alpha val="43137"/>
                    </a:srgbClr>
                  </a:outerShdw>
                </a:effectLst>
              </a:rPr>
              <a:t>40%</a:t>
            </a:r>
            <a:r>
              <a:rPr lang="hr-HR" altLang="sr-Latn-RS" sz="2000" dirty="0" smtClean="0">
                <a:effectLst>
                  <a:outerShdw blurRad="38100" dist="38100" dir="2700000" algn="tl">
                    <a:srgbClr val="000000">
                      <a:alpha val="43137"/>
                    </a:srgbClr>
                  </a:outerShdw>
                </a:effectLst>
              </a:rPr>
              <a:t> se ne pridržavaju &gt;50% preporuka</a:t>
            </a:r>
          </a:p>
          <a:p>
            <a:pPr marL="0" indent="0" eaLnBrk="1" hangingPunct="1">
              <a:lnSpc>
                <a:spcPct val="80000"/>
              </a:lnSpc>
              <a:buNone/>
            </a:pPr>
            <a:r>
              <a:rPr lang="hr-HR" altLang="sr-Latn-RS" sz="2000" dirty="0">
                <a:effectLst>
                  <a:outerShdw blurRad="38100" dist="38100" dir="2700000" algn="tl">
                    <a:srgbClr val="000000">
                      <a:alpha val="43137"/>
                    </a:srgbClr>
                  </a:outerShdw>
                </a:effectLst>
              </a:rPr>
              <a:t> </a:t>
            </a:r>
            <a:r>
              <a:rPr lang="hr-HR" altLang="sr-Latn-RS" sz="2000" dirty="0" smtClean="0">
                <a:effectLst>
                  <a:outerShdw blurRad="38100" dist="38100" dir="2700000" algn="tl">
                    <a:srgbClr val="000000">
                      <a:alpha val="43137"/>
                    </a:srgbClr>
                  </a:outerShdw>
                </a:effectLst>
              </a:rPr>
              <a:t>                                        (...zbog čega učinak izostaje...) </a:t>
            </a:r>
          </a:p>
        </p:txBody>
      </p:sp>
      <p:sp>
        <p:nvSpPr>
          <p:cNvPr id="8" name="Rectangle 7"/>
          <p:cNvSpPr/>
          <p:nvPr/>
        </p:nvSpPr>
        <p:spPr>
          <a:xfrm>
            <a:off x="1187712" y="1556792"/>
            <a:ext cx="6768648"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Dijeta i fizička aktivnost: problem je </a:t>
            </a:r>
            <a:r>
              <a:rPr lang="pl-PL" sz="2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odustajanje</a:t>
            </a:r>
            <a:endParaRPr lang="pl-PL" sz="2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122" name="Picture 2" descr="http://www.bodylovewellness.com/wp-content/uploads/2011/10/Report-Card-Diet-School-Dropo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49148">
            <a:off x="5954827" y="3586500"/>
            <a:ext cx="2314059" cy="3070673"/>
          </a:xfrm>
          <a:prstGeom prst="rect">
            <a:avLst/>
          </a:prstGeom>
          <a:noFill/>
          <a:effectLst>
            <a:outerShdw blurRad="76200" dir="13500000" sy="23000" kx="1200000" algn="br" rotWithShape="0">
              <a:prstClr val="black">
                <a:alpha val="20000"/>
              </a:prstClr>
            </a:outerShdw>
            <a:softEdge rad="127000"/>
          </a:effectLst>
          <a:extLst>
            <a:ext uri="{909E8E84-426E-40DD-AFC4-6F175D3DCCD1}">
              <a14:hiddenFill xmlns:a14="http://schemas.microsoft.com/office/drawing/2010/main">
                <a:solidFill>
                  <a:srgbClr val="FFFFFF"/>
                </a:solidFill>
              </a14:hiddenFill>
            </a:ext>
          </a:extLst>
        </p:spPr>
      </p:pic>
      <p:pic>
        <p:nvPicPr>
          <p:cNvPr id="9" name="Picture 2" descr="Funny Weight loss Cartoon-W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042" y="3697338"/>
            <a:ext cx="3333958" cy="2900014"/>
          </a:xfrm>
          <a:prstGeom prst="rect">
            <a:avLst/>
          </a:prstGeom>
          <a:noFill/>
          <a:effectLst>
            <a:glow rad="63500">
              <a:schemeClr val="accent3">
                <a:satMod val="175000"/>
                <a:alpha val="40000"/>
              </a:schemeClr>
            </a:glow>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86281"/>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a:t>
            </a:r>
            <a:r>
              <a:rPr lang="hr-HR" sz="3300" dirty="0" smtClean="0">
                <a:solidFill>
                  <a:srgbClr val="92D050"/>
                </a:solidFill>
              </a:rPr>
              <a:t>RIZIKE</a:t>
            </a:r>
            <a:endParaRPr lang="hr-HR" sz="3300" dirty="0">
              <a:solidFill>
                <a:srgbClr val="92D050"/>
              </a:solidFill>
            </a:endParaRPr>
          </a:p>
        </p:txBody>
      </p:sp>
      <p:sp>
        <p:nvSpPr>
          <p:cNvPr id="7" name="Content Placeholder 2"/>
          <p:cNvSpPr txBox="1">
            <a:spLocks/>
          </p:cNvSpPr>
          <p:nvPr/>
        </p:nvSpPr>
        <p:spPr bwMode="auto">
          <a:xfrm>
            <a:off x="456908" y="271946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endParaRPr lang="hr-HR" altLang="sr-Latn-RS" sz="2000" dirty="0" smtClean="0">
              <a:solidFill>
                <a:srgbClr val="0070C0"/>
              </a:solidFill>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Liječiti simptome ili hormonalno-metaboličke poremećaje?</a:t>
            </a:r>
          </a:p>
          <a:p>
            <a:pPr eaLnBrk="1" hangingPunct="1">
              <a:lnSpc>
                <a:spcPct val="80000"/>
              </a:lnSpc>
            </a:pPr>
            <a:r>
              <a:rPr lang="hr-HR" altLang="sr-Latn-RS" sz="2000" dirty="0" smtClean="0">
                <a:effectLst>
                  <a:outerShdw blurRad="38100" dist="38100" dir="2700000" algn="tl">
                    <a:srgbClr val="000000">
                      <a:alpha val="43137"/>
                    </a:srgbClr>
                  </a:outerShdw>
                </a:effectLst>
              </a:rPr>
              <a:t>Kada započeti s HC? (Tanner 4-5?)</a:t>
            </a:r>
          </a:p>
          <a:p>
            <a:pPr eaLnBrk="1" hangingPunct="1">
              <a:lnSpc>
                <a:spcPct val="80000"/>
              </a:lnSpc>
            </a:pPr>
            <a:r>
              <a:rPr lang="hr-HR" altLang="sr-Latn-RS" sz="2000" dirty="0" smtClean="0">
                <a:effectLst>
                  <a:outerShdw blurRad="38100" dist="38100" dir="2700000" algn="tl">
                    <a:srgbClr val="000000">
                      <a:alpha val="43137"/>
                    </a:srgbClr>
                  </a:outerShdw>
                </a:effectLst>
              </a:rPr>
              <a:t>Češće neuredno uzimanje HC → rizik od trudnoće → rizik uvođenja antiandrogena </a:t>
            </a:r>
            <a:r>
              <a:rPr lang="hr-HR" altLang="sr-Latn-RS" sz="1800" dirty="0" smtClean="0">
                <a:solidFill>
                  <a:srgbClr val="002060"/>
                </a:solidFill>
                <a:effectLst>
                  <a:outerShdw blurRad="38100" dist="38100" dir="2700000" algn="tl">
                    <a:srgbClr val="000000">
                      <a:alpha val="43137"/>
                    </a:srgbClr>
                  </a:outerShdw>
                </a:effectLst>
              </a:rPr>
              <a:t>(finasterid=X, flutamid=D, spironolakton=C, elfornitin (krema)=C, ciproteron ac. n/a... metformin=B)</a:t>
            </a:r>
          </a:p>
          <a:p>
            <a:pPr eaLnBrk="1" hangingPunct="1">
              <a:lnSpc>
                <a:spcPct val="80000"/>
              </a:lnSpc>
            </a:pPr>
            <a:r>
              <a:rPr lang="hr-HR" altLang="sr-Latn-RS" sz="2000" dirty="0">
                <a:effectLst>
                  <a:outerShdw blurRad="38100" dist="38100" dir="2700000" algn="tl">
                    <a:srgbClr val="000000">
                      <a:alpha val="43137"/>
                    </a:srgbClr>
                  </a:outerShdw>
                </a:effectLst>
              </a:rPr>
              <a:t>Metformin ima veći benefit za adolescentice nego za odrasle žene?</a:t>
            </a:r>
          </a:p>
          <a:p>
            <a:pPr lvl="1" eaLnBrk="1" hangingPunct="1">
              <a:lnSpc>
                <a:spcPct val="80000"/>
              </a:lnSpc>
            </a:pPr>
            <a:r>
              <a:rPr lang="hr-HR" altLang="sr-Latn-RS" sz="1600" dirty="0">
                <a:solidFill>
                  <a:srgbClr val="0070C0"/>
                </a:solidFill>
                <a:effectLst>
                  <a:outerShdw blurRad="38100" dist="38100" dir="2700000" algn="tl">
                    <a:srgbClr val="000000">
                      <a:alpha val="43137"/>
                    </a:srgbClr>
                  </a:outerShdw>
                </a:effectLst>
              </a:rPr>
              <a:t>Jones, 2002:</a:t>
            </a:r>
            <a:r>
              <a:rPr lang="hr-HR" altLang="sr-Latn-RS" sz="1600" dirty="0">
                <a:effectLst>
                  <a:outerShdw blurRad="38100" dist="38100" dir="2700000" algn="tl">
                    <a:srgbClr val="000000">
                      <a:alpha val="43137"/>
                    </a:srgbClr>
                  </a:outerShdw>
                </a:effectLst>
              </a:rPr>
              <a:t> Provjeren terapijski profil u pedijatrijskoj populaciji s T2DM</a:t>
            </a:r>
          </a:p>
          <a:p>
            <a:pPr lvl="1" eaLnBrk="1" hangingPunct="1">
              <a:lnSpc>
                <a:spcPct val="80000"/>
              </a:lnSpc>
            </a:pPr>
            <a:r>
              <a:rPr lang="hr-HR" altLang="sr-Latn-RS" sz="1600" dirty="0">
                <a:solidFill>
                  <a:srgbClr val="0070C0"/>
                </a:solidFill>
                <a:effectLst>
                  <a:outerShdw blurRad="38100" dist="38100" dir="2700000" algn="tl">
                    <a:srgbClr val="000000">
                      <a:alpha val="43137"/>
                    </a:srgbClr>
                  </a:outerShdw>
                </a:effectLst>
              </a:rPr>
              <a:t>Ladson, 2011:</a:t>
            </a:r>
            <a:r>
              <a:rPr lang="hr-HR" altLang="sr-Latn-RS" sz="1600" dirty="0">
                <a:effectLst>
                  <a:outerShdw blurRad="38100" dist="38100" dir="2700000" algn="tl">
                    <a:srgbClr val="000000">
                      <a:alpha val="43137"/>
                    </a:srgbClr>
                  </a:outerShdw>
                </a:effectLst>
              </a:rPr>
              <a:t> Intervencija u ranoj ontogeniji PCOS-a, osobito kod pretilih ima prednosti</a:t>
            </a:r>
          </a:p>
          <a:p>
            <a:pPr lvl="1" eaLnBrk="1" hangingPunct="1">
              <a:lnSpc>
                <a:spcPct val="80000"/>
              </a:lnSpc>
            </a:pPr>
            <a:r>
              <a:rPr lang="hr-HR" altLang="sr-Latn-RS" sz="1600" dirty="0">
                <a:solidFill>
                  <a:srgbClr val="0070C0"/>
                </a:solidFill>
                <a:effectLst>
                  <a:outerShdw blurRad="38100" dist="38100" dir="2700000" algn="tl">
                    <a:srgbClr val="000000">
                      <a:alpha val="43137"/>
                    </a:srgbClr>
                  </a:outerShdw>
                </a:effectLst>
              </a:rPr>
              <a:t>De Leo, 2006:</a:t>
            </a:r>
            <a:r>
              <a:rPr lang="hr-HR" altLang="sr-Latn-RS" sz="1600" dirty="0">
                <a:effectLst>
                  <a:outerShdw blurRad="38100" dist="38100" dir="2700000" algn="tl">
                    <a:srgbClr val="000000">
                      <a:alpha val="43137"/>
                    </a:srgbClr>
                  </a:outerShdw>
                </a:effectLst>
              </a:rPr>
              <a:t> Učinci perzistiraju i 6 mj. nakon prekida th. </a:t>
            </a:r>
          </a:p>
          <a:p>
            <a:pPr lvl="1" eaLnBrk="1" hangingPunct="1">
              <a:lnSpc>
                <a:spcPct val="80000"/>
              </a:lnSpc>
            </a:pPr>
            <a:r>
              <a:rPr lang="hr-HR" altLang="sr-Latn-RS" sz="1600" dirty="0">
                <a:solidFill>
                  <a:srgbClr val="0070C0"/>
                </a:solidFill>
                <a:effectLst>
                  <a:outerShdw blurRad="38100" dist="38100" dir="2700000" algn="tl">
                    <a:srgbClr val="000000">
                      <a:alpha val="43137"/>
                    </a:srgbClr>
                  </a:outerShdw>
                </a:effectLst>
              </a:rPr>
              <a:t>Ibáñez, </a:t>
            </a:r>
            <a:r>
              <a:rPr lang="hr-HR" altLang="sr-Latn-RS" sz="1600" dirty="0" smtClean="0">
                <a:solidFill>
                  <a:srgbClr val="0070C0"/>
                </a:solidFill>
                <a:effectLst>
                  <a:outerShdw blurRad="38100" dist="38100" dir="2700000" algn="tl">
                    <a:srgbClr val="000000">
                      <a:alpha val="43137"/>
                    </a:srgbClr>
                  </a:outerShdw>
                </a:effectLst>
              </a:rPr>
              <a:t>2003</a:t>
            </a:r>
            <a:r>
              <a:rPr lang="hr-HR" altLang="sr-Latn-RS" sz="1600" dirty="0">
                <a:solidFill>
                  <a:srgbClr val="0070C0"/>
                </a:solidFill>
                <a:effectLst>
                  <a:outerShdw blurRad="38100" dist="38100" dir="2700000" algn="tl">
                    <a:srgbClr val="000000">
                      <a:alpha val="43137"/>
                    </a:srgbClr>
                  </a:outerShdw>
                </a:effectLst>
              </a:rPr>
              <a:t>, 2004:</a:t>
            </a:r>
            <a:r>
              <a:rPr lang="hr-HR" altLang="sr-Latn-RS" sz="1600" dirty="0">
                <a:effectLst>
                  <a:outerShdw blurRad="38100" dist="38100" dir="2700000" algn="tl">
                    <a:srgbClr val="000000">
                      <a:alpha val="43137"/>
                    </a:srgbClr>
                  </a:outerShdw>
                </a:effectLst>
              </a:rPr>
              <a:t> Moguća prevencija PCOS-a? (LBW, prijevremene pubarche)</a:t>
            </a:r>
          </a:p>
          <a:p>
            <a:pPr lvl="1" eaLnBrk="1" hangingPunct="1">
              <a:lnSpc>
                <a:spcPct val="80000"/>
              </a:lnSpc>
            </a:pPr>
            <a:r>
              <a:rPr lang="hr-HR" altLang="sr-Latn-RS" sz="1600" dirty="0">
                <a:solidFill>
                  <a:srgbClr val="0070C0"/>
                </a:solidFill>
                <a:effectLst>
                  <a:outerShdw blurRad="38100" dist="38100" dir="2700000" algn="tl">
                    <a:srgbClr val="000000">
                      <a:alpha val="43137"/>
                    </a:srgbClr>
                  </a:outerShdw>
                </a:effectLst>
              </a:rPr>
              <a:t>Hoeger, 2008:</a:t>
            </a:r>
            <a:r>
              <a:rPr lang="hr-HR" altLang="sr-Latn-RS" sz="1600" dirty="0">
                <a:effectLst>
                  <a:outerShdw blurRad="38100" dist="38100" dir="2700000" algn="tl">
                    <a:srgbClr val="000000">
                      <a:alpha val="43137"/>
                    </a:srgbClr>
                  </a:outerShdw>
                </a:effectLst>
              </a:rPr>
              <a:t> Značajne korekcije hiperandrogenemije, ovulacije i </a:t>
            </a:r>
            <a:r>
              <a:rPr lang="hr-HR" altLang="sr-Latn-RS" sz="1600" dirty="0" smtClean="0">
                <a:effectLst>
                  <a:outerShdw blurRad="38100" dist="38100" dir="2700000" algn="tl">
                    <a:srgbClr val="000000">
                      <a:alpha val="43137"/>
                    </a:srgbClr>
                  </a:outerShdw>
                </a:effectLst>
              </a:rPr>
              <a:t>dislipidemije</a:t>
            </a:r>
            <a:endParaRPr lang="hr-HR" altLang="sr-Latn-RS" sz="2000" dirty="0" smtClean="0">
              <a:effectLst>
                <a:outerShdw blurRad="38100" dist="38100" dir="2700000" algn="tl">
                  <a:srgbClr val="000000">
                    <a:alpha val="43137"/>
                  </a:srgbClr>
                </a:outerShdw>
              </a:effectLst>
            </a:endParaRPr>
          </a:p>
          <a:p>
            <a:pPr eaLnBrk="1" hangingPunct="1">
              <a:lnSpc>
                <a:spcPct val="80000"/>
              </a:lnSpc>
            </a:pPr>
            <a:r>
              <a:rPr lang="hr-HR" altLang="sr-Latn-RS" sz="2000" dirty="0" smtClean="0">
                <a:effectLst>
                  <a:outerShdw blurRad="38100" dist="38100" dir="2700000" algn="tl">
                    <a:srgbClr val="000000">
                      <a:alpha val="43137"/>
                    </a:srgbClr>
                  </a:outerShdw>
                </a:effectLst>
              </a:rPr>
              <a:t>Koliko dugo treba (nastaviti) liječenje?</a:t>
            </a:r>
          </a:p>
          <a:p>
            <a:pPr marL="457200" lvl="1" indent="0" eaLnBrk="1" hangingPunct="1">
              <a:lnSpc>
                <a:spcPct val="80000"/>
              </a:lnSpc>
              <a:buNone/>
            </a:pPr>
            <a:endParaRPr lang="hr-HR" altLang="sr-Latn-RS" sz="1600" dirty="0">
              <a:effectLst>
                <a:outerShdw blurRad="38100" dist="38100" dir="2700000" algn="tl">
                  <a:srgbClr val="000000">
                    <a:alpha val="43137"/>
                  </a:srgbClr>
                </a:outerShdw>
              </a:effectLst>
            </a:endParaRPr>
          </a:p>
        </p:txBody>
      </p:sp>
      <p:sp>
        <p:nvSpPr>
          <p:cNvPr id="8" name="Rectangle 7"/>
          <p:cNvSpPr/>
          <p:nvPr/>
        </p:nvSpPr>
        <p:spPr>
          <a:xfrm>
            <a:off x="467065" y="1412776"/>
            <a:ext cx="6409191"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Specifičnosti pristupa adolescenticama s PCOS</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170" name="Picture 2" descr="http://images.sciencedaily.com/2013/07/130702100956-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52980">
            <a:off x="6747040" y="1700037"/>
            <a:ext cx="2592288" cy="1720631"/>
          </a:xfrm>
          <a:prstGeom prst="rect">
            <a:avLst/>
          </a:prstGeom>
          <a:noFill/>
          <a:effectLst>
            <a:glow rad="101600">
              <a:schemeClr val="accent3">
                <a:satMod val="175000"/>
                <a:alpha val="40000"/>
              </a:schemeClr>
            </a:glow>
            <a:outerShdw blurRad="76200" dir="18900000" sy="23000" kx="-1200000" algn="bl" rotWithShape="0">
              <a:prstClr val="black">
                <a:alpha val="2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4100" name="Picture 4" descr="http://www.utmb.edu/pedi_ed/Obesity/images/pic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4030">
            <a:off x="455547" y="2005697"/>
            <a:ext cx="1630683" cy="1115100"/>
          </a:xfrm>
          <a:prstGeom prst="rect">
            <a:avLst/>
          </a:prstGeom>
          <a:noFill/>
          <a:effectLst>
            <a:glow rad="101600">
              <a:schemeClr val="accent3">
                <a:satMod val="175000"/>
                <a:alpha val="40000"/>
              </a:schemeClr>
            </a:glow>
            <a:outerShdw blurRad="76200" dist="12700" dir="8100000" sy="-23000" kx="800400" algn="br" rotWithShape="0">
              <a:prstClr val="black">
                <a:alpha val="2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4" name="Picture 8" descr="http://positiveparentplus.com/wp-content/uploads/2011/01/6-Free-Teamwork-Clipart-Illustration-Showing-Diversi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61414">
            <a:off x="3152249" y="1905842"/>
            <a:ext cx="2838918" cy="1152128"/>
          </a:xfrm>
          <a:prstGeom prst="rect">
            <a:avLst/>
          </a:prstGeom>
          <a:noFill/>
          <a:effectLst>
            <a:glow rad="101600">
              <a:schemeClr val="accent3">
                <a:satMod val="175000"/>
                <a:alpha val="40000"/>
              </a:schemeClr>
            </a:glow>
            <a:outerShdw blurRad="152400" dist="101600" dir="5400000" sx="90000" sy="-19000" rotWithShape="0">
              <a:prstClr val="black">
                <a:alpha val="15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71795"/>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a:effectLst>
                <a:outerShdw blurRad="38100" dist="38100" dir="2700000" algn="tl">
                  <a:srgbClr val="000000">
                    <a:alpha val="43137"/>
                  </a:srgbClr>
                </a:outerShdw>
              </a:effectLst>
            </a:endParaRPr>
          </a:p>
          <a:p>
            <a:pPr marL="914400" lvl="2" indent="0" eaLnBrk="1" hangingPunct="1">
              <a:lnSpc>
                <a:spcPct val="80000"/>
              </a:lnSpc>
              <a:buNone/>
            </a:pPr>
            <a:endParaRPr lang="hr-HR" altLang="sr-Latn-RS" sz="1600" dirty="0" smtClean="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31" y="1412776"/>
            <a:ext cx="3857345" cy="8316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220" y="1412776"/>
            <a:ext cx="2679700" cy="83185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492896"/>
            <a:ext cx="4296064" cy="3386746"/>
          </a:xfrm>
          <a:prstGeom prst="rect">
            <a:avLst/>
          </a:prstGeom>
          <a:noFill/>
          <a:ln>
            <a:noFill/>
          </a:ln>
          <a:effectLst>
            <a:glow rad="228600">
              <a:schemeClr val="accent2">
                <a:satMod val="175000"/>
                <a:alpha val="40000"/>
              </a:schemeClr>
            </a:glow>
            <a:reflection blurRad="6350" stA="50000" endA="295" endPos="92000" dist="101600" dir="5400000" sy="-100000" algn="bl" rotWithShape="0"/>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727558">
            <a:off x="4907756" y="2693382"/>
            <a:ext cx="4032028" cy="3293209"/>
          </a:xfrm>
          <a:prstGeom prst="rect">
            <a:avLst/>
          </a:prstGeom>
          <a:solidFill>
            <a:schemeClr val="bg1"/>
          </a:solidFill>
          <a:effectLst>
            <a:glow rad="228600">
              <a:schemeClr val="accent2">
                <a:satMod val="175000"/>
                <a:alpha val="40000"/>
              </a:schemeClr>
            </a:glow>
            <a:reflection blurRad="6350" stA="50000" endA="295" endPos="92000" dir="5400000" sy="-100000" algn="bl" rotWithShape="0"/>
          </a:effectLst>
          <a:scene3d>
            <a:camera prst="orthographicFront"/>
            <a:lightRig rig="threePt" dir="t"/>
          </a:scene3d>
          <a:sp3d>
            <a:bevelT w="165100" prst="coolSlant"/>
          </a:sp3d>
        </p:spPr>
        <p:txBody>
          <a:bodyPr wrap="square" rtlCol="0">
            <a:spAutoFit/>
          </a:bodyPr>
          <a:lstStyle/>
          <a:p>
            <a:r>
              <a:rPr lang="en-US" sz="1600" dirty="0"/>
              <a:t>In  recommending metformin in adolescents with PCOS, the </a:t>
            </a:r>
            <a:r>
              <a:rPr lang="en-US" sz="1600" dirty="0" smtClean="0"/>
              <a:t>committee believes </a:t>
            </a:r>
            <a:r>
              <a:rPr lang="en-US" sz="1600" dirty="0"/>
              <a:t>that</a:t>
            </a:r>
            <a:r>
              <a:rPr lang="en-US" sz="1600" dirty="0" smtClean="0"/>
              <a:t>:</a:t>
            </a:r>
            <a:endParaRPr lang="hr-HR" sz="1600" dirty="0" smtClean="0"/>
          </a:p>
          <a:p>
            <a:endParaRPr lang="en-US" sz="1600" dirty="0"/>
          </a:p>
          <a:p>
            <a:pPr marL="342900" indent="-342900">
              <a:buAutoNum type="arabicParenR"/>
            </a:pPr>
            <a:r>
              <a:rPr lang="en-US" sz="1600" dirty="0" smtClean="0"/>
              <a:t>Early </a:t>
            </a:r>
            <a:r>
              <a:rPr lang="en-US" sz="1600" dirty="0"/>
              <a:t>treatment with metformin and/or lifestyle changes may yield promising and preventative </a:t>
            </a:r>
            <a:r>
              <a:rPr lang="en-US" sz="1600" dirty="0" smtClean="0"/>
              <a:t>results</a:t>
            </a:r>
            <a:endParaRPr lang="hr-HR" sz="1600" dirty="0" smtClean="0"/>
          </a:p>
          <a:p>
            <a:pPr marL="342900" indent="-342900">
              <a:buFontTx/>
              <a:buAutoNum type="arabicParenR"/>
            </a:pPr>
            <a:r>
              <a:rPr lang="en-US" sz="1600" dirty="0"/>
              <a:t>Priority should be placed on treating PCOs not only as a hormonal/reproductive disorder, but also as a </a:t>
            </a:r>
            <a:r>
              <a:rPr lang="en-US" sz="1600" dirty="0" err="1"/>
              <a:t>dysmetabolic</a:t>
            </a:r>
            <a:r>
              <a:rPr lang="en-US" sz="1600" dirty="0"/>
              <a:t> syndrome characterized by IR</a:t>
            </a:r>
          </a:p>
          <a:p>
            <a:pPr marL="342900" indent="-342900">
              <a:buFontTx/>
              <a:buAutoNum type="arabicParenR"/>
            </a:pPr>
            <a:r>
              <a:rPr lang="en-US" sz="1600" dirty="0"/>
              <a:t>The safety of metformin and its reported outcomes outweigh the limited  data</a:t>
            </a:r>
            <a:endParaRPr lang="hr-HR" sz="1600" dirty="0"/>
          </a:p>
          <a:p>
            <a:endParaRPr lang="hr-HR" sz="1600" dirty="0" smtClean="0"/>
          </a:p>
        </p:txBody>
      </p:sp>
      <p:sp>
        <p:nvSpPr>
          <p:cNvPr id="5" name="Text Box 18"/>
          <p:cNvSpPr txBox="1">
            <a:spLocks noChangeArrowheads="1"/>
          </p:cNvSpPr>
          <p:nvPr/>
        </p:nvSpPr>
        <p:spPr bwMode="auto">
          <a:xfrm>
            <a:off x="7609115" y="6372036"/>
            <a:ext cx="1283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Legro, 2013</a:t>
            </a:r>
          </a:p>
        </p:txBody>
      </p:sp>
    </p:spTree>
    <p:extLst>
      <p:ext uri="{BB962C8B-B14F-4D97-AF65-F5344CB8AC3E}">
        <p14:creationId xmlns:p14="http://schemas.microsoft.com/office/powerpoint/2010/main" val="2194516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300" dirty="0">
                <a:solidFill>
                  <a:srgbClr val="92D050"/>
                </a:solidFill>
              </a:rPr>
              <a:t>UTJECAJ NA DEBLJINU / IR / METABOLIČKE RIZIKE</a:t>
            </a:r>
            <a:endParaRPr lang="hr-HR" sz="3800" dirty="0"/>
          </a:p>
        </p:txBody>
      </p:sp>
      <p:pic>
        <p:nvPicPr>
          <p:cNvPr id="4" name="Picture 4" descr="https://encrypted-tbn2.gstatic.com/images?q=tbn:ANd9GcSFVw4nN_dQ5HB6G4QQCGmTAPfeFvrmRzJ6H4zriAbUgkwegOvP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157">
            <a:off x="5136819" y="2148595"/>
            <a:ext cx="2836936" cy="2400047"/>
          </a:xfrm>
          <a:prstGeom prst="rect">
            <a:avLst/>
          </a:prstGeom>
          <a:noFill/>
          <a:effectLst>
            <a:glow rad="228600">
              <a:schemeClr val="accent6">
                <a:satMod val="175000"/>
                <a:alpha val="40000"/>
              </a:schemeClr>
            </a:glow>
            <a:outerShdw blurRad="152400" dist="317500" dir="5400000" sx="90000" sy="-19000" rotWithShape="0">
              <a:prstClr val="black">
                <a:alpha val="15000"/>
              </a:prstClr>
            </a:outerShdw>
            <a:softEdge rad="38100"/>
          </a:effectLst>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1215603" y="5543252"/>
            <a:ext cx="7316837" cy="1054100"/>
          </a:xfrm>
          <a:prstGeom prst="rect">
            <a:avLst/>
          </a:prstGeom>
          <a:noFill/>
          <a:ln>
            <a:noFill/>
          </a:ln>
          <a:effectLst/>
          <a:scene3d>
            <a:camera prst="orthographicFront"/>
            <a:lightRig rig="threePt" dir="t"/>
          </a:scene3d>
          <a:sp3d>
            <a:bevelT w="165100" prst="coolSlant"/>
          </a:sp3d>
          <a:extLst/>
        </p:spPr>
        <p:txBody>
          <a:bodyPr wrap="square" lIns="90000" tIns="46800" rIns="90000" bIns="46800">
            <a:spAutoFit/>
          </a:bodyPr>
          <a:lstStyle>
            <a:defPPr>
              <a:defRPr lang="en-US"/>
            </a:defPPr>
            <a:lvl1pPr algn="ctr" rtl="0" fontAlgn="base">
              <a:spcBef>
                <a:spcPct val="0"/>
              </a:spcBef>
              <a:spcAft>
                <a:spcPct val="0"/>
              </a:spcAft>
              <a:defRPr sz="3200" i="1" kern="1200">
                <a:solidFill>
                  <a:srgbClr val="00FF99"/>
                </a:solidFill>
                <a:latin typeface="Arial" charset="0"/>
                <a:ea typeface="+mn-ea"/>
                <a:cs typeface="+mn-cs"/>
              </a:defRPr>
            </a:lvl1pPr>
            <a:lvl2pPr marL="457200" algn="ctr" rtl="0" fontAlgn="base">
              <a:spcBef>
                <a:spcPct val="0"/>
              </a:spcBef>
              <a:spcAft>
                <a:spcPct val="0"/>
              </a:spcAft>
              <a:defRPr sz="3200" i="1" kern="1200">
                <a:solidFill>
                  <a:srgbClr val="00FF99"/>
                </a:solidFill>
                <a:latin typeface="Arial" charset="0"/>
                <a:ea typeface="+mn-ea"/>
                <a:cs typeface="+mn-cs"/>
              </a:defRPr>
            </a:lvl2pPr>
            <a:lvl3pPr marL="914400" algn="ctr" rtl="0" fontAlgn="base">
              <a:spcBef>
                <a:spcPct val="0"/>
              </a:spcBef>
              <a:spcAft>
                <a:spcPct val="0"/>
              </a:spcAft>
              <a:defRPr sz="3200" i="1" kern="1200">
                <a:solidFill>
                  <a:srgbClr val="00FF99"/>
                </a:solidFill>
                <a:latin typeface="Arial" charset="0"/>
                <a:ea typeface="+mn-ea"/>
                <a:cs typeface="+mn-cs"/>
              </a:defRPr>
            </a:lvl3pPr>
            <a:lvl4pPr marL="1371600" algn="ctr" rtl="0" fontAlgn="base">
              <a:spcBef>
                <a:spcPct val="0"/>
              </a:spcBef>
              <a:spcAft>
                <a:spcPct val="0"/>
              </a:spcAft>
              <a:defRPr sz="3200" i="1" kern="1200">
                <a:solidFill>
                  <a:srgbClr val="00FF99"/>
                </a:solidFill>
                <a:latin typeface="Arial" charset="0"/>
                <a:ea typeface="+mn-ea"/>
                <a:cs typeface="+mn-cs"/>
              </a:defRPr>
            </a:lvl4pPr>
            <a:lvl5pPr marL="1828800" algn="ctr" rtl="0" fontAlgn="base">
              <a:spcBef>
                <a:spcPct val="0"/>
              </a:spcBef>
              <a:spcAft>
                <a:spcPct val="0"/>
              </a:spcAft>
              <a:defRPr sz="3200" i="1" kern="1200">
                <a:solidFill>
                  <a:srgbClr val="00FF99"/>
                </a:solidFill>
                <a:latin typeface="Arial" charset="0"/>
                <a:ea typeface="+mn-ea"/>
                <a:cs typeface="+mn-cs"/>
              </a:defRPr>
            </a:lvl5pPr>
            <a:lvl6pPr marL="2286000" algn="l" defTabSz="914400" rtl="0" eaLnBrk="1" latinLnBrk="0" hangingPunct="1">
              <a:defRPr sz="3200" i="1" kern="1200">
                <a:solidFill>
                  <a:srgbClr val="00FF99"/>
                </a:solidFill>
                <a:latin typeface="Arial" charset="0"/>
                <a:ea typeface="+mn-ea"/>
                <a:cs typeface="+mn-cs"/>
              </a:defRPr>
            </a:lvl6pPr>
            <a:lvl7pPr marL="2743200" algn="l" defTabSz="914400" rtl="0" eaLnBrk="1" latinLnBrk="0" hangingPunct="1">
              <a:defRPr sz="3200" i="1" kern="1200">
                <a:solidFill>
                  <a:srgbClr val="00FF99"/>
                </a:solidFill>
                <a:latin typeface="Arial" charset="0"/>
                <a:ea typeface="+mn-ea"/>
                <a:cs typeface="+mn-cs"/>
              </a:defRPr>
            </a:lvl7pPr>
            <a:lvl8pPr marL="3200400" algn="l" defTabSz="914400" rtl="0" eaLnBrk="1" latinLnBrk="0" hangingPunct="1">
              <a:defRPr sz="3200" i="1" kern="1200">
                <a:solidFill>
                  <a:srgbClr val="00FF99"/>
                </a:solidFill>
                <a:latin typeface="Arial" charset="0"/>
                <a:ea typeface="+mn-ea"/>
                <a:cs typeface="+mn-cs"/>
              </a:defRPr>
            </a:lvl8pPr>
            <a:lvl9pPr marL="3657600" algn="l" defTabSz="914400" rtl="0" eaLnBrk="1" latinLnBrk="0" hangingPunct="1">
              <a:defRPr sz="3200" i="1" kern="1200">
                <a:solidFill>
                  <a:srgbClr val="00FF99"/>
                </a:solidFill>
                <a:latin typeface="Arial"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hr-HR" altLang="sr-Latn-RS" sz="1800" dirty="0" smtClean="0">
                <a:solidFill>
                  <a:srgbClr val="002060"/>
                </a:solidFill>
                <a:effectLst>
                  <a:outerShdw blurRad="38100" dist="38100" dir="2700000" algn="tl">
                    <a:srgbClr val="000000">
                      <a:alpha val="43137"/>
                    </a:srgbClr>
                  </a:outerShdw>
                </a:effectLst>
              </a:rPr>
              <a:t>„</a:t>
            </a:r>
            <a:r>
              <a:rPr kumimoji="0" lang="hr-HR" altLang="sr-Latn-RS" sz="1800" b="0" i="1"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charset="0"/>
              </a:rPr>
              <a:t>It </a:t>
            </a:r>
            <a:r>
              <a:rPr kumimoji="0" lang="hr-HR" altLang="sr-Latn-RS" sz="18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charset="0"/>
              </a:rPr>
              <a:t>is much more important to know what sort of a patient has a disease than what sort of a disease a patient has</a:t>
            </a:r>
            <a:r>
              <a:rPr kumimoji="0" lang="hr-HR" altLang="sr-Latn-RS" sz="1800" b="0" i="1"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charset="0"/>
              </a:rPr>
              <a:t>.”</a:t>
            </a:r>
            <a:endParaRPr kumimoji="0" lang="hr-HR" altLang="sr-Latn-RS" sz="18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hr-HR" altLang="sr-Latn-RS" sz="1800" b="0"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charset="0"/>
              </a:rPr>
              <a:t>William Osler </a:t>
            </a:r>
          </a:p>
        </p:txBody>
      </p:sp>
      <p:sp>
        <p:nvSpPr>
          <p:cNvPr id="12" name="Rectangle 11"/>
          <p:cNvSpPr/>
          <p:nvPr/>
        </p:nvSpPr>
        <p:spPr>
          <a:xfrm>
            <a:off x="683568" y="2062009"/>
            <a:ext cx="4272965" cy="430887"/>
          </a:xfrm>
          <a:prstGeom prst="rect">
            <a:avLst/>
          </a:prstGeom>
          <a:noFill/>
        </p:spPr>
        <p:txBody>
          <a:bodyPr wrap="none" lIns="91440" tIns="45720" rIns="91440" bIns="45720">
            <a:spAutoFit/>
          </a:bodyPr>
          <a:lstStyle/>
          <a:p>
            <a:pPr algn="ctr"/>
            <a:r>
              <a:rPr lang="pl-PL" sz="2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Nužan je individualni pristup</a:t>
            </a:r>
            <a:endParaRPr lang="pl-PL" sz="2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952728843"/>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...umjesto zaključka</a:t>
            </a:r>
            <a:endParaRPr lang="hr-HR" sz="3800" dirty="0"/>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lnSpc>
                <a:spcPct val="80000"/>
              </a:lnSpc>
              <a:buNone/>
            </a:pPr>
            <a:r>
              <a:rPr lang="en-US" altLang="sr-Latn-RS" sz="2000" dirty="0">
                <a:solidFill>
                  <a:srgbClr val="002060"/>
                </a:solidFill>
                <a:effectLst>
                  <a:outerShdw blurRad="38100" dist="38100" dir="2700000" algn="tl">
                    <a:srgbClr val="000000">
                      <a:alpha val="43137"/>
                    </a:srgbClr>
                  </a:outerShdw>
                </a:effectLst>
              </a:rPr>
              <a:t>A retrospective survey of quality of reporting on randomized controlled trials of metformin for polycystic ovary </a:t>
            </a:r>
            <a:r>
              <a:rPr lang="en-US" altLang="sr-Latn-RS" sz="2000" dirty="0" smtClean="0">
                <a:solidFill>
                  <a:srgbClr val="002060"/>
                </a:solidFill>
                <a:effectLst>
                  <a:outerShdw blurRad="38100" dist="38100" dir="2700000" algn="tl">
                    <a:srgbClr val="000000">
                      <a:alpha val="43137"/>
                    </a:srgbClr>
                  </a:outerShdw>
                </a:effectLst>
              </a:rPr>
              <a:t>syndrome</a:t>
            </a:r>
            <a:endParaRPr lang="hr-HR" altLang="sr-Latn-RS" sz="2000" dirty="0">
              <a:solidFill>
                <a:srgbClr val="002060"/>
              </a:solidFill>
              <a:effectLst>
                <a:outerShdw blurRad="38100" dist="38100" dir="2700000" algn="tl">
                  <a:srgbClr val="000000">
                    <a:alpha val="43137"/>
                  </a:srgbClr>
                </a:outerShdw>
              </a:effectLst>
            </a:endParaRPr>
          </a:p>
          <a:p>
            <a:pPr marL="0" indent="0" eaLnBrk="1" hangingPunct="1">
              <a:lnSpc>
                <a:spcPct val="80000"/>
              </a:lnSpc>
              <a:buNone/>
            </a:pPr>
            <a:r>
              <a:rPr lang="hr-HR" altLang="sr-Latn-RS" sz="2000" dirty="0" smtClean="0">
                <a:effectLst>
                  <a:outerShdw blurRad="38100" dist="38100" dir="2700000" algn="tl">
                    <a:srgbClr val="000000">
                      <a:alpha val="43137"/>
                    </a:srgbClr>
                  </a:outerShdw>
                </a:effectLst>
              </a:rPr>
              <a:t>„</a:t>
            </a:r>
            <a:r>
              <a:rPr lang="en-US" sz="2000" dirty="0"/>
              <a:t>Our findings show that the reporting quality of RCTs in MET for PCOS is suboptimal especially in key methodological items. Regarding the crucial methodological issues of blinding, allocation concealment, and analysis by ITT, our results stress the need for researchers involved in RCTs of MET for PCOS to improve the methodological quality of their research through a strengthened international collaboration. Reporting of RCTs on MET for PCOS should meet and keep up with the standards of the CONSORT statement. </a:t>
            </a:r>
            <a:r>
              <a:rPr lang="hr-HR" sz="2000" dirty="0" smtClean="0"/>
              <a:t>„</a:t>
            </a:r>
            <a:endParaRPr lang="hr-HR" altLang="sr-Latn-RS" sz="2000" dirty="0">
              <a:effectLst>
                <a:outerShdw blurRad="38100" dist="38100" dir="2700000" algn="tl">
                  <a:srgbClr val="000000">
                    <a:alpha val="43137"/>
                  </a:srgbClr>
                </a:outerShdw>
              </a:effectLst>
            </a:endParaRPr>
          </a:p>
        </p:txBody>
      </p:sp>
      <p:pic>
        <p:nvPicPr>
          <p:cNvPr id="8" name="Picture 4" descr="http://1.bp.blogspot.com/-dB8096F0EY4/UVEOfATPlEI/AAAAAAAAiq4/mAFK1ZUkQCg/s400/P105034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077072"/>
            <a:ext cx="1937792" cy="1453344"/>
          </a:xfrm>
          <a:prstGeom prst="rect">
            <a:avLst/>
          </a:prstGeom>
          <a:noFill/>
          <a:effectLst>
            <a:reflection blurRad="6350" stA="25000" endPos="92000" dist="101600" dir="5400000" sy="-100000" algn="bl" rotWithShape="0"/>
          </a:effectLst>
          <a:extLst>
            <a:ext uri="{909E8E84-426E-40DD-AFC4-6F175D3DCCD1}">
              <a14:hiddenFill xmlns:a14="http://schemas.microsoft.com/office/drawing/2010/main">
                <a:solidFill>
                  <a:srgbClr val="FFFFFF"/>
                </a:solidFill>
              </a14:hiddenFill>
            </a:ext>
          </a:extLst>
        </p:spPr>
      </p:pic>
      <p:pic>
        <p:nvPicPr>
          <p:cNvPr id="9" name="Picture 6" descr="http://www.clker.com/cliparts/e/v/A/R/K/t/transparent-magnifying-glass-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415" y="4747964"/>
            <a:ext cx="1395210" cy="1453344"/>
          </a:xfrm>
          <a:prstGeom prst="rect">
            <a:avLst/>
          </a:prstGeom>
          <a:noFill/>
          <a:effectLst>
            <a:reflection blurRad="6350" stA="25000" endPos="92000" dist="101600" dir="5400000" sy="-100000" algn="bl" rotWithShape="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748004" y="3765165"/>
            <a:ext cx="1455568" cy="2079383"/>
          </a:xfrm>
          <a:prstGeom prst="rect">
            <a:avLst/>
          </a:prstGeom>
          <a:noFill/>
          <a:ln>
            <a:noFill/>
          </a:ln>
          <a:effectLst>
            <a:reflection blurRad="6350" stA="25000"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4077072"/>
            <a:ext cx="2562702" cy="1453344"/>
          </a:xfrm>
          <a:prstGeom prst="rect">
            <a:avLst/>
          </a:prstGeom>
          <a:noFill/>
          <a:ln>
            <a:noFill/>
          </a:ln>
          <a:effectLst>
            <a:reflection blurRad="6350" stA="25000"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8"/>
          <p:cNvSpPr txBox="1">
            <a:spLocks noChangeArrowheads="1"/>
          </p:cNvSpPr>
          <p:nvPr/>
        </p:nvSpPr>
        <p:spPr bwMode="auto">
          <a:xfrm>
            <a:off x="6732240" y="6372036"/>
            <a:ext cx="2148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Chen, 2014 (April 17)</a:t>
            </a:r>
            <a:endParaRPr lang="hr-HR" altLang="sr-Latn-RS" i="1" dirty="0">
              <a:latin typeface="+mn-lt"/>
            </a:endParaRPr>
          </a:p>
        </p:txBody>
      </p:sp>
      <p:pic>
        <p:nvPicPr>
          <p:cNvPr id="2050" name="Picture 2" descr="http://www.trialsjournal.com/sites/10096/images/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5733256"/>
            <a:ext cx="1809750" cy="66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88708"/>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5328592" cy="5328592"/>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323528" y="1340768"/>
            <a:ext cx="5328592" cy="5328592"/>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endParaRPr lang="hr-HR" sz="3800" dirty="0"/>
          </a:p>
        </p:txBody>
      </p:sp>
      <p:sp>
        <p:nvSpPr>
          <p:cNvPr id="4" name="Rectangle 3"/>
          <p:cNvSpPr/>
          <p:nvPr/>
        </p:nvSpPr>
        <p:spPr>
          <a:xfrm rot="20806685">
            <a:off x="6012160" y="4163596"/>
            <a:ext cx="2571262" cy="156966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hr-HR" sz="9600" b="1" cap="none" spc="0" dirty="0" smtClean="0">
                <a:ln w="50800"/>
                <a:solidFill>
                  <a:srgbClr val="70AC2E"/>
                </a:solidFill>
                <a:effectLst/>
                <a:latin typeface="Freestyle Script" panose="030804020302050B0404" pitchFamily="66" charset="0"/>
              </a:rPr>
              <a:t>Hvala!</a:t>
            </a:r>
            <a:endParaRPr lang="en-US" sz="9600" b="1" cap="none" spc="0" dirty="0">
              <a:ln w="50800"/>
              <a:solidFill>
                <a:srgbClr val="70AC2E"/>
              </a:solidFill>
              <a:effectLst/>
              <a:latin typeface="Freestyle Script" panose="030804020302050B0404" pitchFamily="66" charset="0"/>
            </a:endParaRPr>
          </a:p>
        </p:txBody>
      </p:sp>
    </p:spTree>
    <p:extLst>
      <p:ext uri="{BB962C8B-B14F-4D97-AF65-F5344CB8AC3E}">
        <p14:creationId xmlns:p14="http://schemas.microsoft.com/office/powerpoint/2010/main" val="2714604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hr-HR" dirty="0" smtClean="0">
                <a:solidFill>
                  <a:schemeClr val="bg1">
                    <a:lumMod val="65000"/>
                  </a:schemeClr>
                </a:solidFill>
              </a:rPr>
              <a:t>PCOS:</a:t>
            </a:r>
            <a:r>
              <a:rPr lang="hr-HR" dirty="0" smtClean="0"/>
              <a:t>  ...veza s inzulinskom rezistencijom</a:t>
            </a:r>
            <a:endParaRPr lang="hr-HR" dirty="0"/>
          </a:p>
        </p:txBody>
      </p:sp>
      <p:sp>
        <p:nvSpPr>
          <p:cNvPr id="8" name="Text Box 18"/>
          <p:cNvSpPr txBox="1">
            <a:spLocks noChangeArrowheads="1"/>
          </p:cNvSpPr>
          <p:nvPr/>
        </p:nvSpPr>
        <p:spPr bwMode="auto">
          <a:xfrm>
            <a:off x="7489130" y="6093296"/>
            <a:ext cx="1402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hr-HR" altLang="sr-Latn-RS" i="1" dirty="0" smtClean="0">
                <a:latin typeface="+mn-lt"/>
              </a:rPr>
              <a:t>Cusi, 2000</a:t>
            </a:r>
          </a:p>
          <a:p>
            <a:pPr fontAlgn="base">
              <a:spcBef>
                <a:spcPct val="0"/>
              </a:spcBef>
              <a:spcAft>
                <a:spcPct val="0"/>
              </a:spcAft>
            </a:pPr>
            <a:r>
              <a:rPr lang="hr-HR" altLang="sr-Latn-RS" i="1" dirty="0" smtClean="0">
                <a:latin typeface="+mn-lt"/>
              </a:rPr>
              <a:t>Dunaif</a:t>
            </a:r>
            <a:r>
              <a:rPr lang="hr-HR" altLang="sr-Latn-RS" i="1" dirty="0">
                <a:latin typeface="+mn-lt"/>
              </a:rPr>
              <a:t>, 2001</a:t>
            </a:r>
          </a:p>
        </p:txBody>
      </p:sp>
      <p:sp>
        <p:nvSpPr>
          <p:cNvPr id="7"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defRPr/>
            </a:pPr>
            <a:r>
              <a:rPr lang="hr-HR" sz="2400" dirty="0">
                <a:effectLst>
                  <a:outerShdw blurRad="38100" dist="38100" dir="2700000" algn="tl">
                    <a:srgbClr val="000000">
                      <a:alpha val="43137"/>
                    </a:srgbClr>
                  </a:outerShdw>
                </a:effectLst>
              </a:rPr>
              <a:t>Danas se smatra da je prenaglašenost </a:t>
            </a:r>
            <a:r>
              <a:rPr lang="hr-HR" sz="2400" dirty="0" smtClean="0">
                <a:effectLst>
                  <a:outerShdw blurRad="38100" dist="38100" dir="2700000" algn="tl">
                    <a:srgbClr val="000000">
                      <a:alpha val="43137"/>
                    </a:srgbClr>
                  </a:outerShdw>
                </a:effectLst>
              </a:rPr>
              <a:t>efekata </a:t>
            </a:r>
            <a:r>
              <a:rPr lang="hr-HR" sz="2400" dirty="0">
                <a:effectLst>
                  <a:outerShdw blurRad="38100" dist="38100" dir="2700000" algn="tl">
                    <a:srgbClr val="000000">
                      <a:alpha val="43137"/>
                    </a:srgbClr>
                  </a:outerShdw>
                </a:effectLst>
              </a:rPr>
              <a:t>inzulinske rezistencije u žena s PCOS nastaje zbog postreceptorskog poremećaja u metabolizmu inzulina na razini perifernih tkiva</a:t>
            </a:r>
          </a:p>
          <a:p>
            <a:pPr eaLnBrk="1" hangingPunct="1">
              <a:defRPr/>
            </a:pPr>
            <a:r>
              <a:rPr lang="hr-HR" sz="2400" dirty="0" smtClean="0">
                <a:effectLst>
                  <a:outerShdw blurRad="38100" dist="38100" dir="2700000" algn="tl">
                    <a:srgbClr val="000000">
                      <a:alpha val="43137"/>
                    </a:srgbClr>
                  </a:outerShdw>
                </a:effectLst>
              </a:rPr>
              <a:t>Polovica </a:t>
            </a:r>
            <a:r>
              <a:rPr lang="hr-HR" sz="2400" dirty="0">
                <a:effectLst>
                  <a:outerShdw blurRad="38100" dist="38100" dir="2700000" algn="tl">
                    <a:srgbClr val="000000">
                      <a:alpha val="43137"/>
                    </a:srgbClr>
                  </a:outerShdw>
                </a:effectLst>
              </a:rPr>
              <a:t>pacijentica s PCOS ima u adipocitima i fibroblastima (vj. genetski uvjetovanu) favoriziranu serinsku vs. tirozinske fosforilacije kao odgovor na vezanje inzulina</a:t>
            </a:r>
          </a:p>
          <a:p>
            <a:pPr lvl="1" eaLnBrk="1" hangingPunct="1">
              <a:defRPr/>
            </a:pPr>
            <a:r>
              <a:rPr lang="hr-HR" sz="2400" dirty="0" smtClean="0">
                <a:solidFill>
                  <a:srgbClr val="0070C0"/>
                </a:solidFill>
                <a:effectLst>
                  <a:outerShdw blurRad="38100" dist="38100" dir="2700000" algn="tl">
                    <a:srgbClr val="000000">
                      <a:alpha val="43137"/>
                    </a:srgbClr>
                  </a:outerShdw>
                </a:effectLst>
              </a:rPr>
              <a:t>serinska </a:t>
            </a:r>
            <a:r>
              <a:rPr lang="hr-HR" sz="2400" dirty="0">
                <a:solidFill>
                  <a:srgbClr val="0070C0"/>
                </a:solidFill>
                <a:effectLst>
                  <a:outerShdw blurRad="38100" dist="38100" dir="2700000" algn="tl">
                    <a:srgbClr val="000000">
                      <a:alpha val="43137"/>
                    </a:srgbClr>
                  </a:outerShdw>
                </a:effectLst>
              </a:rPr>
              <a:t>fosforilacija: </a:t>
            </a:r>
            <a:r>
              <a:rPr lang="hr-HR" sz="2400" dirty="0">
                <a:effectLst>
                  <a:outerShdw blurRad="38100" dist="38100" dir="2700000" algn="tl">
                    <a:srgbClr val="000000">
                      <a:alpha val="43137"/>
                    </a:srgbClr>
                  </a:outerShdw>
                </a:effectLst>
              </a:rPr>
              <a:t>zaustavljanje signalnog puta inzulina; blago povišenje bazalne aktivnosti inzulina, smanjen odgovor stanice na </a:t>
            </a:r>
            <a:r>
              <a:rPr lang="hr-HR" sz="2400" dirty="0" smtClean="0">
                <a:effectLst>
                  <a:outerShdw blurRad="38100" dist="38100" dir="2700000" algn="tl">
                    <a:srgbClr val="000000">
                      <a:alpha val="43137"/>
                    </a:srgbClr>
                  </a:outerShdw>
                </a:effectLst>
              </a:rPr>
              <a:t>inzulin...</a:t>
            </a:r>
          </a:p>
          <a:p>
            <a:pPr lvl="1" eaLnBrk="1" hangingPunct="1">
              <a:defRPr/>
            </a:pPr>
            <a:r>
              <a:rPr lang="hr-HR" sz="2400" dirty="0" smtClean="0">
                <a:solidFill>
                  <a:schemeClr val="accent1"/>
                </a:solidFill>
                <a:effectLst>
                  <a:outerShdw blurRad="38100" dist="38100" dir="2700000" algn="tl">
                    <a:srgbClr val="000000">
                      <a:alpha val="43137"/>
                    </a:srgbClr>
                  </a:outerShdw>
                </a:effectLst>
              </a:rPr>
              <a:t>...ali paradoksalno:</a:t>
            </a:r>
            <a:r>
              <a:rPr lang="hr-HR" sz="2400" dirty="0" smtClean="0">
                <a:solidFill>
                  <a:srgbClr val="006666"/>
                </a:solidFill>
                <a:effectLst>
                  <a:outerShdw blurRad="38100" dist="38100" dir="2700000" algn="tl">
                    <a:srgbClr val="000000">
                      <a:alpha val="43137"/>
                    </a:srgbClr>
                  </a:outerShdw>
                </a:effectLst>
              </a:rPr>
              <a:t> </a:t>
            </a:r>
            <a:r>
              <a:rPr lang="hr-HR" sz="2400" dirty="0" smtClean="0">
                <a:effectLst>
                  <a:outerShdw blurRad="38100" dist="38100" dir="2700000" algn="tl">
                    <a:srgbClr val="000000">
                      <a:alpha val="43137"/>
                    </a:srgbClr>
                  </a:outerShdw>
                </a:effectLst>
              </a:rPr>
              <a:t>na nivou ovarija nema IR!! </a:t>
            </a:r>
            <a:endParaRPr lang="hr-HR" sz="2400" dirty="0">
              <a:effectLst>
                <a:outerShdw blurRad="38100" dist="38100" dir="2700000" algn="tl">
                  <a:srgbClr val="000000">
                    <a:alpha val="43137"/>
                  </a:srgbClr>
                </a:outerShdw>
              </a:effectLst>
            </a:endParaRPr>
          </a:p>
        </p:txBody>
      </p:sp>
      <p:sp>
        <p:nvSpPr>
          <p:cNvPr id="11" name="Rounded Rectangle 10"/>
          <p:cNvSpPr>
            <a:spLocks noChangeAspect="1"/>
          </p:cNvSpPr>
          <p:nvPr/>
        </p:nvSpPr>
        <p:spPr>
          <a:xfrm>
            <a:off x="1839122" y="6153783"/>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lvl="1" algn="ctr"/>
            <a:r>
              <a:rPr lang="hr-HR" sz="2000" dirty="0">
                <a:effectLst>
                  <a:outerShdw blurRad="38100" dist="38100" dir="2700000" algn="tl">
                    <a:srgbClr val="000000">
                      <a:alpha val="43137"/>
                    </a:srgbClr>
                  </a:outerShdw>
                </a:effectLst>
              </a:rPr>
              <a:t>P450scc (CYP11A1</a:t>
            </a:r>
            <a:r>
              <a:rPr lang="hr-HR" sz="2000" dirty="0" smtClean="0">
                <a:effectLst>
                  <a:outerShdw blurRad="38100" dist="38100" dir="2700000" algn="tl">
                    <a:srgbClr val="000000">
                      <a:alpha val="43137"/>
                    </a:srgbClr>
                  </a:outerShdw>
                </a:effectLst>
              </a:rPr>
              <a:t>)</a:t>
            </a:r>
            <a:endParaRPr lang="hr-HR" sz="2000" dirty="0">
              <a:effectLst>
                <a:outerShdw blurRad="38100" dist="38100" dir="2700000" algn="tl">
                  <a:srgbClr val="000000">
                    <a:alpha val="43137"/>
                  </a:srgbClr>
                </a:outerShdw>
              </a:effectLst>
            </a:endParaRPr>
          </a:p>
        </p:txBody>
      </p:sp>
      <p:sp>
        <p:nvSpPr>
          <p:cNvPr id="12" name="Rounded Rectangle 11"/>
          <p:cNvSpPr>
            <a:spLocks noChangeAspect="1"/>
          </p:cNvSpPr>
          <p:nvPr/>
        </p:nvSpPr>
        <p:spPr>
          <a:xfrm>
            <a:off x="4249677" y="5733256"/>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1" algn="ctr"/>
            <a:r>
              <a:rPr lang="hr-HR" sz="2000" dirty="0" smtClean="0">
                <a:effectLst>
                  <a:outerShdw blurRad="38100" dist="38100" dir="2700000" algn="tl">
                    <a:srgbClr val="000000">
                      <a:alpha val="43137"/>
                    </a:srgbClr>
                  </a:outerShdw>
                </a:effectLst>
              </a:rPr>
              <a:t>StAR</a:t>
            </a:r>
            <a:endParaRPr lang="hr-HR" sz="2000" dirty="0">
              <a:effectLst>
                <a:outerShdw blurRad="38100" dist="38100" dir="2700000" algn="tl">
                  <a:srgbClr val="000000">
                    <a:alpha val="43137"/>
                  </a:srgbClr>
                </a:outerShdw>
              </a:effectLst>
            </a:endParaRPr>
          </a:p>
        </p:txBody>
      </p:sp>
      <p:sp>
        <p:nvSpPr>
          <p:cNvPr id="13" name="Rounded Rectangle 12"/>
          <p:cNvSpPr>
            <a:spLocks noChangeAspect="1"/>
          </p:cNvSpPr>
          <p:nvPr/>
        </p:nvSpPr>
        <p:spPr>
          <a:xfrm>
            <a:off x="2631210" y="5733256"/>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lvl="1" algn="ctr"/>
            <a:r>
              <a:rPr lang="hr-HR" sz="2000" dirty="0" smtClean="0">
                <a:effectLst>
                  <a:outerShdw blurRad="38100" dist="38100" dir="2700000" algn="tl">
                    <a:srgbClr val="000000">
                      <a:alpha val="43137"/>
                    </a:srgbClr>
                  </a:outerShdw>
                </a:effectLst>
              </a:rPr>
              <a:t>P450arom </a:t>
            </a:r>
            <a:r>
              <a:rPr lang="hr-HR" sz="2000" dirty="0">
                <a:effectLst>
                  <a:outerShdw blurRad="38100" dist="38100" dir="2700000" algn="tl">
                    <a:srgbClr val="000000">
                      <a:alpha val="43137"/>
                    </a:srgbClr>
                  </a:outerShdw>
                </a:effectLst>
              </a:rPr>
              <a:t>(</a:t>
            </a:r>
            <a:r>
              <a:rPr lang="hr-HR" sz="2000" dirty="0" smtClean="0">
                <a:effectLst>
                  <a:outerShdw blurRad="38100" dist="38100" dir="2700000" algn="tl">
                    <a:srgbClr val="000000">
                      <a:alpha val="43137"/>
                    </a:srgbClr>
                  </a:outerShdw>
                </a:effectLst>
              </a:rPr>
              <a:t>CYP19A1)</a:t>
            </a:r>
            <a:endParaRPr lang="hr-HR" sz="2000" dirty="0">
              <a:effectLst>
                <a:outerShdw blurRad="38100" dist="38100" dir="2700000" algn="tl">
                  <a:srgbClr val="000000">
                    <a:alpha val="43137"/>
                  </a:srgbClr>
                </a:outerShdw>
              </a:effectLst>
            </a:endParaRPr>
          </a:p>
        </p:txBody>
      </p:sp>
      <p:sp>
        <p:nvSpPr>
          <p:cNvPr id="14" name="Rounded Rectangle 13"/>
          <p:cNvSpPr>
            <a:spLocks noChangeAspect="1"/>
          </p:cNvSpPr>
          <p:nvPr/>
        </p:nvSpPr>
        <p:spPr>
          <a:xfrm>
            <a:off x="5079482" y="6153783"/>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1" algn="ctr"/>
            <a:r>
              <a:rPr lang="hr-HR" sz="2000" dirty="0" smtClean="0">
                <a:effectLst>
                  <a:outerShdw blurRad="38100" dist="38100" dir="2700000" algn="tl">
                    <a:srgbClr val="000000">
                      <a:alpha val="43137"/>
                    </a:srgbClr>
                  </a:outerShdw>
                </a:effectLst>
              </a:rPr>
              <a:t>LDL-R</a:t>
            </a:r>
            <a:endParaRPr lang="hr-HR" sz="2000" dirty="0">
              <a:effectLst>
                <a:outerShdw blurRad="38100" dist="38100" dir="2700000" algn="tl">
                  <a:srgbClr val="000000">
                    <a:alpha val="43137"/>
                  </a:srgbClr>
                </a:outerShdw>
              </a:effectLst>
            </a:endParaRPr>
          </a:p>
        </p:txBody>
      </p:sp>
      <p:sp>
        <p:nvSpPr>
          <p:cNvPr id="15" name="Rounded Rectangle 14"/>
          <p:cNvSpPr>
            <a:spLocks noChangeAspect="1"/>
          </p:cNvSpPr>
          <p:nvPr/>
        </p:nvSpPr>
        <p:spPr>
          <a:xfrm>
            <a:off x="5905861" y="5733256"/>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1" algn="ctr"/>
            <a:r>
              <a:rPr lang="hr-HR" sz="2000" dirty="0" smtClean="0">
                <a:effectLst>
                  <a:outerShdw blurRad="38100" dist="38100" dir="2700000" algn="tl">
                    <a:srgbClr val="000000">
                      <a:alpha val="43137"/>
                    </a:srgbClr>
                  </a:outerShdw>
                </a:effectLst>
              </a:rPr>
              <a:t>HDL-R</a:t>
            </a:r>
            <a:endParaRPr lang="hr-HR" sz="2000" dirty="0">
              <a:effectLst>
                <a:outerShdw blurRad="38100" dist="38100" dir="2700000" algn="tl">
                  <a:srgbClr val="000000">
                    <a:alpha val="43137"/>
                  </a:srgbClr>
                </a:outerShdw>
              </a:effectLst>
            </a:endParaRPr>
          </a:p>
        </p:txBody>
      </p:sp>
      <p:sp>
        <p:nvSpPr>
          <p:cNvPr id="16" name="Rounded Rectangle 15"/>
          <p:cNvSpPr>
            <a:spLocks noChangeAspect="1"/>
          </p:cNvSpPr>
          <p:nvPr/>
        </p:nvSpPr>
        <p:spPr>
          <a:xfrm>
            <a:off x="3457589" y="6155271"/>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lvl="1" algn="ctr"/>
            <a:r>
              <a:rPr lang="el-GR" sz="2000" dirty="0">
                <a:effectLst>
                  <a:outerShdw blurRad="38100" dist="38100" dir="2700000" algn="tl">
                    <a:srgbClr val="000000">
                      <a:alpha val="43137"/>
                    </a:srgbClr>
                  </a:outerShdw>
                </a:effectLst>
              </a:rPr>
              <a:t>3-β-</a:t>
            </a:r>
            <a:r>
              <a:rPr lang="hr-HR" sz="2000" dirty="0">
                <a:effectLst>
                  <a:outerShdw blurRad="38100" dist="38100" dir="2700000" algn="tl">
                    <a:srgbClr val="000000">
                      <a:alpha val="43137"/>
                    </a:srgbClr>
                  </a:outerShdw>
                </a:effectLst>
              </a:rPr>
              <a:t>HSD</a:t>
            </a:r>
          </a:p>
        </p:txBody>
      </p:sp>
      <p:sp>
        <p:nvSpPr>
          <p:cNvPr id="10" name="Rounded Rectangle 9"/>
          <p:cNvSpPr>
            <a:spLocks noChangeAspect="1"/>
          </p:cNvSpPr>
          <p:nvPr/>
        </p:nvSpPr>
        <p:spPr>
          <a:xfrm>
            <a:off x="1047034" y="5733256"/>
            <a:ext cx="1042403" cy="492535"/>
          </a:xfrm>
          <a:prstGeom prst="roundRect">
            <a:avLst/>
          </a:prstGeom>
          <a:solidFill>
            <a:schemeClr val="accent1">
              <a:alpha val="58000"/>
            </a:schemeClr>
          </a:solidFill>
          <a:scene3d>
            <a:camera prst="orthographicFront"/>
            <a:lightRig rig="threeP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lvl="1" algn="ctr"/>
            <a:r>
              <a:rPr lang="hr-HR" sz="2000" dirty="0">
                <a:effectLst>
                  <a:outerShdw blurRad="38100" dist="38100" dir="2700000" algn="tl">
                    <a:srgbClr val="000000">
                      <a:alpha val="43137"/>
                    </a:srgbClr>
                  </a:outerShdw>
                </a:effectLst>
              </a:rPr>
              <a:t>P450c17</a:t>
            </a:r>
            <a:r>
              <a:rPr lang="el-GR" sz="2000" dirty="0">
                <a:effectLst>
                  <a:outerShdw blurRad="38100" dist="38100" dir="2700000" algn="tl">
                    <a:srgbClr val="000000">
                      <a:alpha val="43137"/>
                    </a:srgbClr>
                  </a:outerShdw>
                </a:effectLst>
              </a:rPr>
              <a:t>α</a:t>
            </a:r>
            <a:r>
              <a:rPr lang="hr-HR" sz="2000" dirty="0">
                <a:effectLst>
                  <a:outerShdw blurRad="38100" dist="38100" dir="2700000" algn="tl">
                    <a:srgbClr val="000000">
                      <a:alpha val="43137"/>
                    </a:srgbClr>
                  </a:outerShdw>
                </a:effectLst>
              </a:rPr>
              <a:t> (CYP17A1</a:t>
            </a:r>
            <a:r>
              <a:rPr lang="hr-HR" sz="2000" dirty="0" smtClean="0">
                <a:effectLst>
                  <a:outerShdw blurRad="38100" dist="38100" dir="2700000" algn="tl">
                    <a:srgbClr val="000000">
                      <a:alpha val="43137"/>
                    </a:srgbClr>
                  </a:outerShdw>
                </a:effectLst>
              </a:rPr>
              <a:t>)</a:t>
            </a:r>
            <a:endParaRPr lang="hr-HR"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190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p:cTn id="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7">
                                            <p:txEl>
                                              <p:pRg st="3" end="3"/>
                                            </p:txEl>
                                          </p:spTgt>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 fill="hold"/>
                                        <p:tgtEl>
                                          <p:spTgt spid="10"/>
                                        </p:tgtEl>
                                        <p:attrNameLst>
                                          <p:attrName>ppt_x</p:attrName>
                                        </p:attrNameLst>
                                      </p:cBhvr>
                                      <p:tavLst>
                                        <p:tav tm="0">
                                          <p:val>
                                            <p:strVal val="#ppt_x"/>
                                          </p:val>
                                        </p:tav>
                                        <p:tav tm="100000">
                                          <p:val>
                                            <p:strVal val="#ppt_x"/>
                                          </p:val>
                                        </p:tav>
                                      </p:tavLst>
                                    </p:anim>
                                    <p:anim calcmode="lin" valueType="num">
                                      <p:cBhvr additive="base">
                                        <p:cTn id="14" dur="3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8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300" fill="hold"/>
                                        <p:tgtEl>
                                          <p:spTgt spid="11"/>
                                        </p:tgtEl>
                                        <p:attrNameLst>
                                          <p:attrName>ppt_x</p:attrName>
                                        </p:attrNameLst>
                                      </p:cBhvr>
                                      <p:tavLst>
                                        <p:tav tm="0">
                                          <p:val>
                                            <p:strVal val="#ppt_x"/>
                                          </p:val>
                                        </p:tav>
                                        <p:tav tm="100000">
                                          <p:val>
                                            <p:strVal val="#ppt_x"/>
                                          </p:val>
                                        </p:tav>
                                      </p:tavLst>
                                    </p:anim>
                                    <p:anim calcmode="lin" valueType="num">
                                      <p:cBhvr additive="base">
                                        <p:cTn id="19" dur="3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10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00" fill="hold"/>
                                        <p:tgtEl>
                                          <p:spTgt spid="13"/>
                                        </p:tgtEl>
                                        <p:attrNameLst>
                                          <p:attrName>ppt_x</p:attrName>
                                        </p:attrNameLst>
                                      </p:cBhvr>
                                      <p:tavLst>
                                        <p:tav tm="0">
                                          <p:val>
                                            <p:strVal val="#ppt_x"/>
                                          </p:val>
                                        </p:tav>
                                        <p:tav tm="100000">
                                          <p:val>
                                            <p:strVal val="#ppt_x"/>
                                          </p:val>
                                        </p:tav>
                                      </p:tavLst>
                                    </p:anim>
                                    <p:anim calcmode="lin" valueType="num">
                                      <p:cBhvr additive="base">
                                        <p:cTn id="24" dur="3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300" fill="hold"/>
                                        <p:tgtEl>
                                          <p:spTgt spid="16"/>
                                        </p:tgtEl>
                                        <p:attrNameLst>
                                          <p:attrName>ppt_x</p:attrName>
                                        </p:attrNameLst>
                                      </p:cBhvr>
                                      <p:tavLst>
                                        <p:tav tm="0">
                                          <p:val>
                                            <p:strVal val="#ppt_x"/>
                                          </p:val>
                                        </p:tav>
                                        <p:tav tm="100000">
                                          <p:val>
                                            <p:strVal val="#ppt_x"/>
                                          </p:val>
                                        </p:tav>
                                      </p:tavLst>
                                    </p:anim>
                                    <p:anim calcmode="lin" valueType="num">
                                      <p:cBhvr additive="base">
                                        <p:cTn id="29" dur="3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7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300" fill="hold"/>
                                        <p:tgtEl>
                                          <p:spTgt spid="12"/>
                                        </p:tgtEl>
                                        <p:attrNameLst>
                                          <p:attrName>ppt_x</p:attrName>
                                        </p:attrNameLst>
                                      </p:cBhvr>
                                      <p:tavLst>
                                        <p:tav tm="0">
                                          <p:val>
                                            <p:strVal val="#ppt_x"/>
                                          </p:val>
                                        </p:tav>
                                        <p:tav tm="100000">
                                          <p:val>
                                            <p:strVal val="#ppt_x"/>
                                          </p:val>
                                        </p:tav>
                                      </p:tavLst>
                                    </p:anim>
                                    <p:anim calcmode="lin" valueType="num">
                                      <p:cBhvr additive="base">
                                        <p:cTn id="34" dur="300" fill="hold"/>
                                        <p:tgtEl>
                                          <p:spTgt spid="1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300" fill="hold"/>
                                        <p:tgtEl>
                                          <p:spTgt spid="14"/>
                                        </p:tgtEl>
                                        <p:attrNameLst>
                                          <p:attrName>ppt_x</p:attrName>
                                        </p:attrNameLst>
                                      </p:cBhvr>
                                      <p:tavLst>
                                        <p:tav tm="0">
                                          <p:val>
                                            <p:strVal val="#ppt_x"/>
                                          </p:val>
                                        </p:tav>
                                        <p:tav tm="100000">
                                          <p:val>
                                            <p:strVal val="#ppt_x"/>
                                          </p:val>
                                        </p:tav>
                                      </p:tavLst>
                                    </p:anim>
                                    <p:anim calcmode="lin" valueType="num">
                                      <p:cBhvr additive="base">
                                        <p:cTn id="39" dur="3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2300"/>
                            </p:stCondLst>
                            <p:childTnLst>
                              <p:par>
                                <p:cTn id="41" presetID="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300" fill="hold"/>
                                        <p:tgtEl>
                                          <p:spTgt spid="15"/>
                                        </p:tgtEl>
                                        <p:attrNameLst>
                                          <p:attrName>ppt_x</p:attrName>
                                        </p:attrNameLst>
                                      </p:cBhvr>
                                      <p:tavLst>
                                        <p:tav tm="0">
                                          <p:val>
                                            <p:strVal val="#ppt_x"/>
                                          </p:val>
                                        </p:tav>
                                        <p:tav tm="100000">
                                          <p:val>
                                            <p:strVal val="#ppt_x"/>
                                          </p:val>
                                        </p:tav>
                                      </p:tavLst>
                                    </p:anim>
                                    <p:anim calcmode="lin" valueType="num">
                                      <p:cBhvr additive="base">
                                        <p:cTn id="44" dur="3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i.dailymail.co.uk/i/pix/2010/03/01/article-1254689-08866206000005DC-328_468x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88" y="1340768"/>
            <a:ext cx="2848343" cy="19110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fontScale="90000"/>
          </a:bodyPr>
          <a:lstStyle/>
          <a:p>
            <a:r>
              <a:rPr lang="hr-HR" dirty="0" smtClean="0">
                <a:solidFill>
                  <a:schemeClr val="bg1">
                    <a:lumMod val="65000"/>
                  </a:schemeClr>
                </a:solidFill>
              </a:rPr>
              <a:t>PCOS:</a:t>
            </a:r>
            <a:r>
              <a:rPr lang="hr-HR" dirty="0" smtClean="0"/>
              <a:t>  ...veza s inzulinskom rezistencijom</a:t>
            </a:r>
            <a:endParaRPr lang="hr-HR" dirty="0"/>
          </a:p>
        </p:txBody>
      </p:sp>
      <p:sp>
        <p:nvSpPr>
          <p:cNvPr id="8" name="Text Box 18"/>
          <p:cNvSpPr txBox="1">
            <a:spLocks noChangeArrowheads="1"/>
          </p:cNvSpPr>
          <p:nvPr/>
        </p:nvSpPr>
        <p:spPr bwMode="auto">
          <a:xfrm>
            <a:off x="7489130" y="6381328"/>
            <a:ext cx="1402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hr-HR" altLang="sr-Latn-RS" i="1" dirty="0" smtClean="0">
                <a:latin typeface="+mn-lt"/>
              </a:rPr>
              <a:t>Dunaif</a:t>
            </a:r>
            <a:r>
              <a:rPr lang="hr-HR" altLang="sr-Latn-RS" i="1" dirty="0">
                <a:latin typeface="+mn-lt"/>
              </a:rPr>
              <a:t>, 2001</a:t>
            </a:r>
          </a:p>
        </p:txBody>
      </p:sp>
      <p:sp>
        <p:nvSpPr>
          <p:cNvPr id="7" name="Content Placeholder 2"/>
          <p:cNvSpPr txBox="1">
            <a:spLocks/>
          </p:cNvSpPr>
          <p:nvPr/>
        </p:nvSpPr>
        <p:spPr bwMode="auto">
          <a:xfrm>
            <a:off x="3258230" y="1412776"/>
            <a:ext cx="5633847"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1600" dirty="0">
                <a:effectLst>
                  <a:outerShdw blurRad="38100" dist="38100" dir="2700000" algn="tl">
                    <a:srgbClr val="000000">
                      <a:alpha val="43137"/>
                    </a:srgbClr>
                  </a:outerShdw>
                </a:effectLst>
              </a:rPr>
              <a:t>Nedovoljan pad estrogena – nemogućnost FSH stimulacije </a:t>
            </a:r>
            <a:r>
              <a:rPr lang="hr-HR" altLang="sr-Latn-RS" sz="1600" dirty="0" smtClean="0">
                <a:effectLst>
                  <a:outerShdw blurRad="38100" dist="38100" dir="2700000" algn="tl">
                    <a:srgbClr val="000000">
                      <a:alpha val="43137"/>
                    </a:srgbClr>
                  </a:outerShdw>
                </a:effectLst>
              </a:rPr>
              <a:t>folikula, neadekvatan </a:t>
            </a:r>
            <a:r>
              <a:rPr lang="hr-HR" altLang="sr-Latn-RS" sz="1600" dirty="0">
                <a:effectLst>
                  <a:outerShdw blurRad="38100" dist="38100" dir="2700000" algn="tl">
                    <a:srgbClr val="000000">
                      <a:alpha val="43137"/>
                    </a:srgbClr>
                  </a:outerShdw>
                </a:effectLst>
              </a:rPr>
              <a:t>porast, izostanak LH skoka</a:t>
            </a:r>
          </a:p>
          <a:p>
            <a:pPr eaLnBrk="1" hangingPunct="1">
              <a:lnSpc>
                <a:spcPct val="80000"/>
              </a:lnSpc>
            </a:pPr>
            <a:r>
              <a:rPr lang="hr-HR" altLang="sr-Latn-RS" sz="1600" dirty="0">
                <a:effectLst>
                  <a:outerShdw blurRad="38100" dist="38100" dir="2700000" algn="tl">
                    <a:srgbClr val="000000">
                      <a:alpha val="43137"/>
                    </a:srgbClr>
                  </a:outerShdw>
                </a:effectLst>
              </a:rPr>
              <a:t>Uranjena akvizicija LH receptora na granuloza stanicama → nema izbora dom. folikula → arest folikulogeneze</a:t>
            </a:r>
          </a:p>
          <a:p>
            <a:pPr eaLnBrk="1" hangingPunct="1">
              <a:lnSpc>
                <a:spcPct val="80000"/>
              </a:lnSpc>
            </a:pPr>
            <a:r>
              <a:rPr lang="hr-HR" altLang="sr-Latn-RS" sz="1600" dirty="0" smtClean="0">
                <a:effectLst>
                  <a:outerShdw blurRad="38100" dist="38100" dir="2700000" algn="tl">
                    <a:srgbClr val="000000">
                      <a:alpha val="43137"/>
                    </a:srgbClr>
                  </a:outerShdw>
                </a:effectLst>
              </a:rPr>
              <a:t>Smanjeno </a:t>
            </a:r>
            <a:r>
              <a:rPr lang="hr-HR" altLang="sr-Latn-RS" sz="1600" dirty="0">
                <a:effectLst>
                  <a:outerShdw blurRad="38100" dist="38100" dir="2700000" algn="tl">
                    <a:srgbClr val="000000">
                      <a:alpha val="43137"/>
                    </a:srgbClr>
                  </a:outerShdw>
                </a:effectLst>
              </a:rPr>
              <a:t>lučenje GDF-9 iz oocite → nema inhibitorne kontrole lučenja </a:t>
            </a:r>
            <a:r>
              <a:rPr lang="hr-HR" altLang="sr-Latn-RS" sz="1600" dirty="0" smtClean="0">
                <a:effectLst>
                  <a:outerShdw blurRad="38100" dist="38100" dir="2700000" algn="tl">
                    <a:srgbClr val="000000">
                      <a:alpha val="43137"/>
                    </a:srgbClr>
                  </a:outerShdw>
                </a:effectLst>
              </a:rPr>
              <a:t>androgena</a:t>
            </a:r>
          </a:p>
          <a:p>
            <a:pPr eaLnBrk="1" hangingPunct="1">
              <a:lnSpc>
                <a:spcPct val="80000"/>
              </a:lnSpc>
            </a:pPr>
            <a:endParaRPr lang="hr-HR" altLang="sr-Latn-RS" sz="1600" dirty="0">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a:p>
            <a:pPr eaLnBrk="1" hangingPunct="1">
              <a:lnSpc>
                <a:spcPct val="80000"/>
              </a:lnSpc>
            </a:pPr>
            <a:r>
              <a:rPr lang="hr-HR" altLang="sr-Latn-RS" sz="1600" dirty="0">
                <a:effectLst>
                  <a:outerShdw blurRad="38100" dist="38100" dir="2700000" algn="tl">
                    <a:srgbClr val="000000">
                      <a:alpha val="43137"/>
                    </a:srgbClr>
                  </a:outerShdw>
                </a:effectLst>
              </a:rPr>
              <a:t>Zajedno sa niskim progesteronom i povišenim androgenima, hiperinzulinemija uzrokuje pojačanu pulzatilnost GnRH → povišen LH (u 70% pacijentica s PCOS)</a:t>
            </a:r>
          </a:p>
          <a:p>
            <a:pPr eaLnBrk="1" hangingPunct="1">
              <a:lnSpc>
                <a:spcPct val="80000"/>
              </a:lnSpc>
            </a:pPr>
            <a:endParaRPr lang="hr-HR" altLang="sr-Latn-RS" sz="1600" dirty="0" smtClean="0">
              <a:effectLst>
                <a:outerShdw blurRad="38100" dist="38100" dir="2700000" algn="tl">
                  <a:srgbClr val="000000">
                    <a:alpha val="43137"/>
                  </a:srgbClr>
                </a:outerShdw>
              </a:effectLst>
            </a:endParaRPr>
          </a:p>
          <a:p>
            <a:pPr eaLnBrk="1" hangingPunct="1">
              <a:lnSpc>
                <a:spcPct val="80000"/>
              </a:lnSpc>
            </a:pPr>
            <a:endParaRPr lang="hr-HR" altLang="sr-Latn-RS" sz="1600" dirty="0">
              <a:effectLst>
                <a:outerShdw blurRad="38100" dist="38100" dir="2700000" algn="tl">
                  <a:srgbClr val="000000">
                    <a:alpha val="43137"/>
                  </a:srgbClr>
                </a:outerShdw>
              </a:effectLst>
            </a:endParaRPr>
          </a:p>
          <a:p>
            <a:pPr marL="0" indent="0" eaLnBrk="1" hangingPunct="1">
              <a:lnSpc>
                <a:spcPct val="80000"/>
              </a:lnSpc>
              <a:buNone/>
            </a:pPr>
            <a:endParaRPr lang="hr-HR" altLang="sr-Latn-RS" sz="1600" dirty="0">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a:p>
            <a:pPr eaLnBrk="1" hangingPunct="1">
              <a:lnSpc>
                <a:spcPct val="80000"/>
              </a:lnSpc>
            </a:pPr>
            <a:endParaRPr lang="hr-HR" altLang="sr-Latn-RS" sz="1600" dirty="0" smtClean="0">
              <a:effectLst>
                <a:outerShdw blurRad="38100" dist="38100" dir="2700000" algn="tl">
                  <a:srgbClr val="000000">
                    <a:alpha val="43137"/>
                  </a:srgbClr>
                </a:outerShdw>
              </a:effectLst>
            </a:endParaRPr>
          </a:p>
          <a:p>
            <a:pPr eaLnBrk="1" hangingPunct="1">
              <a:lnSpc>
                <a:spcPct val="80000"/>
              </a:lnSpc>
            </a:pPr>
            <a:r>
              <a:rPr lang="hr-HR" altLang="sr-Latn-RS" sz="1600" dirty="0">
                <a:effectLst>
                  <a:outerShdw blurRad="38100" dist="38100" dir="2700000" algn="tl">
                    <a:srgbClr val="000000">
                      <a:alpha val="43137"/>
                    </a:srgbClr>
                  </a:outerShdw>
                </a:effectLst>
              </a:rPr>
              <a:t>U jetri inzulin koči produkciju SHBG (-50%) i </a:t>
            </a:r>
            <a:r>
              <a:rPr lang="hr-HR" altLang="sr-Latn-RS" sz="1600" dirty="0" smtClean="0">
                <a:effectLst>
                  <a:outerShdw blurRad="38100" dist="38100" dir="2700000" algn="tl">
                    <a:srgbClr val="000000">
                      <a:alpha val="43137"/>
                    </a:srgbClr>
                  </a:outerShdw>
                </a:effectLst>
              </a:rPr>
              <a:t>IGFBP-1</a:t>
            </a:r>
          </a:p>
          <a:p>
            <a:pPr eaLnBrk="1" hangingPunct="1">
              <a:lnSpc>
                <a:spcPct val="80000"/>
              </a:lnSpc>
            </a:pPr>
            <a:r>
              <a:rPr lang="hr-HR" altLang="sr-Latn-RS" sz="1600" dirty="0" smtClean="0">
                <a:effectLst>
                  <a:outerShdw blurRad="38100" dist="38100" dir="2700000" algn="tl">
                    <a:srgbClr val="000000">
                      <a:alpha val="43137"/>
                    </a:srgbClr>
                  </a:outerShdw>
                </a:effectLst>
              </a:rPr>
              <a:t>Inzulin (i IGF-1) </a:t>
            </a:r>
            <a:r>
              <a:rPr lang="hr-HR" altLang="sr-Latn-RS" sz="1600" dirty="0">
                <a:effectLst>
                  <a:outerShdw blurRad="38100" dist="38100" dir="2700000" algn="tl">
                    <a:srgbClr val="000000">
                      <a:alpha val="43137"/>
                    </a:srgbClr>
                  </a:outerShdw>
                </a:effectLst>
              </a:rPr>
              <a:t>direktno </a:t>
            </a:r>
            <a:r>
              <a:rPr lang="hr-HR" altLang="sr-Latn-RS" sz="1600" dirty="0" smtClean="0">
                <a:effectLst>
                  <a:outerShdw blurRad="38100" dist="38100" dir="2700000" algn="tl">
                    <a:srgbClr val="000000">
                      <a:alpha val="43137"/>
                    </a:srgbClr>
                  </a:outerShdw>
                </a:effectLst>
              </a:rPr>
              <a:t>koči </a:t>
            </a:r>
            <a:r>
              <a:rPr lang="hr-HR" altLang="sr-Latn-RS" sz="1600" dirty="0">
                <a:effectLst>
                  <a:outerShdw blurRad="38100" dist="38100" dir="2700000" algn="tl">
                    <a:srgbClr val="000000">
                      <a:alpha val="43137"/>
                    </a:srgbClr>
                  </a:outerShdw>
                </a:effectLst>
              </a:rPr>
              <a:t>otpuštanje SHBG</a:t>
            </a:r>
          </a:p>
          <a:p>
            <a:pPr eaLnBrk="1" hangingPunct="1">
              <a:lnSpc>
                <a:spcPct val="80000"/>
              </a:lnSpc>
            </a:pPr>
            <a:endParaRPr lang="hr-HR" altLang="sr-Latn-RS" sz="1600"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24" y="3146568"/>
            <a:ext cx="2864732" cy="197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ak8.picdn.net/shutterstock/videos/1332541/preview/stock-footage-female-liver-anatomy-in-white-lo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24" y="5101902"/>
            <a:ext cx="2864732" cy="160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3223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a:t>
            </a:r>
            <a:r>
              <a:rPr lang="hr-HR" sz="3800" dirty="0" smtClean="0"/>
              <a:t>  ...smisao liječenja IR</a:t>
            </a:r>
            <a:endParaRPr lang="hr-HR" sz="3800" dirty="0"/>
          </a:p>
        </p:txBody>
      </p:sp>
      <p:sp>
        <p:nvSpPr>
          <p:cNvPr id="8" name="Text Box 18"/>
          <p:cNvSpPr txBox="1">
            <a:spLocks noChangeArrowheads="1"/>
          </p:cNvSpPr>
          <p:nvPr/>
        </p:nvSpPr>
        <p:spPr bwMode="auto">
          <a:xfrm>
            <a:off x="7308304" y="5818038"/>
            <a:ext cx="15879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hr-HR" altLang="sr-Latn-RS" i="1" dirty="0" smtClean="0">
                <a:latin typeface="+mn-lt"/>
              </a:rPr>
              <a:t>Dunaif, 2008</a:t>
            </a:r>
          </a:p>
          <a:p>
            <a:r>
              <a:rPr lang="hr-HR" altLang="sr-Latn-RS" i="1" dirty="0" smtClean="0">
                <a:latin typeface="+mn-lt"/>
              </a:rPr>
              <a:t>Palomba, 2009</a:t>
            </a:r>
          </a:p>
          <a:p>
            <a:r>
              <a:rPr lang="hr-HR" altLang="sr-Latn-RS" i="1" dirty="0" smtClean="0">
                <a:latin typeface="+mn-lt"/>
              </a:rPr>
              <a:t>Pasquali, 2013</a:t>
            </a:r>
            <a:endParaRPr lang="hr-HR" altLang="sr-Latn-RS" i="1" dirty="0">
              <a:latin typeface="+mn-lt"/>
            </a:endParaRPr>
          </a:p>
        </p:txBody>
      </p:sp>
      <p:sp>
        <p:nvSpPr>
          <p:cNvPr id="7"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2400" dirty="0" smtClean="0">
                <a:effectLst>
                  <a:outerShdw blurRad="38100" dist="38100" dir="2700000" algn="tl">
                    <a:srgbClr val="000000">
                      <a:alpha val="43137"/>
                    </a:srgbClr>
                  </a:outerShdw>
                </a:effectLst>
              </a:rPr>
              <a:t>S konceptualne točke gledišta, s poboljšanjem inzulinske senzitivnosti može se očekivati:</a:t>
            </a:r>
          </a:p>
          <a:p>
            <a:pPr eaLnBrk="1" hangingPunct="1">
              <a:lnSpc>
                <a:spcPct val="80000"/>
              </a:lnSpc>
            </a:pPr>
            <a:endParaRPr lang="hr-HR" altLang="sr-Latn-RS" sz="2400" dirty="0" smtClean="0">
              <a:effectLst>
                <a:outerShdw blurRad="38100" dist="38100" dir="2700000" algn="tl">
                  <a:srgbClr val="000000">
                    <a:alpha val="43137"/>
                  </a:srgbClr>
                </a:outerShdw>
              </a:effectLst>
            </a:endParaRPr>
          </a:p>
          <a:p>
            <a:pPr lvl="1" eaLnBrk="1" hangingPunct="1">
              <a:lnSpc>
                <a:spcPct val="80000"/>
              </a:lnSpc>
            </a:pPr>
            <a:r>
              <a:rPr lang="hr-HR" altLang="sr-Latn-RS" sz="2400" dirty="0" smtClean="0">
                <a:effectLst>
                  <a:outerShdw blurRad="38100" dist="38100" dir="2700000" algn="tl">
                    <a:srgbClr val="000000">
                      <a:alpha val="43137"/>
                    </a:srgbClr>
                  </a:outerShdw>
                </a:effectLst>
              </a:rPr>
              <a:t>Redukcija kompenzatorne </a:t>
            </a:r>
            <a:r>
              <a:rPr lang="hr-HR" altLang="sr-Latn-RS" sz="2400" dirty="0">
                <a:effectLst>
                  <a:outerShdw blurRad="38100" dist="38100" dir="2700000" algn="tl">
                    <a:srgbClr val="000000">
                      <a:alpha val="43137"/>
                    </a:srgbClr>
                  </a:outerShdw>
                </a:effectLst>
              </a:rPr>
              <a:t>hiperinzulinemije </a:t>
            </a:r>
            <a:r>
              <a:rPr lang="hr-HR" altLang="sr-Latn-RS" sz="2400" dirty="0" smtClean="0">
                <a:solidFill>
                  <a:srgbClr val="FF0000"/>
                </a:solidFill>
                <a:effectLst>
                  <a:outerShdw blurRad="38100" dist="38100" dir="2700000" algn="tl">
                    <a:srgbClr val="000000">
                      <a:alpha val="43137"/>
                    </a:srgbClr>
                  </a:outerShdw>
                </a:effectLst>
              </a:rPr>
              <a:t>→</a:t>
            </a:r>
            <a:r>
              <a:rPr lang="hr-HR" altLang="sr-Latn-RS" sz="2400" dirty="0" smtClean="0">
                <a:effectLst>
                  <a:outerShdw blurRad="38100" dist="38100" dir="2700000" algn="tl">
                    <a:srgbClr val="000000">
                      <a:alpha val="43137"/>
                    </a:srgbClr>
                  </a:outerShdw>
                </a:effectLst>
              </a:rPr>
              <a:t> smanjenje produkcije androgena </a:t>
            </a:r>
            <a:r>
              <a:rPr lang="hr-HR" altLang="sr-Latn-RS" sz="2400" dirty="0">
                <a:solidFill>
                  <a:srgbClr val="FF0000"/>
                </a:solidFill>
                <a:effectLst>
                  <a:outerShdw blurRad="38100" dist="38100" dir="2700000" algn="tl">
                    <a:srgbClr val="000000">
                      <a:alpha val="43137"/>
                    </a:srgbClr>
                  </a:outerShdw>
                </a:effectLst>
              </a:rPr>
              <a:t>→</a:t>
            </a:r>
            <a:r>
              <a:rPr lang="hr-HR" altLang="sr-Latn-RS" sz="2400" dirty="0" smtClean="0">
                <a:effectLst>
                  <a:outerShdw blurRad="38100" dist="38100" dir="2700000" algn="tl">
                    <a:srgbClr val="000000">
                      <a:alpha val="43137"/>
                    </a:srgbClr>
                  </a:outerShdw>
                </a:effectLst>
              </a:rPr>
              <a:t> porasta sinteze SHBG </a:t>
            </a:r>
            <a:r>
              <a:rPr lang="hr-HR" altLang="sr-Latn-RS" sz="2400" dirty="0">
                <a:solidFill>
                  <a:srgbClr val="FF0000"/>
                </a:solidFill>
                <a:effectLst>
                  <a:outerShdw blurRad="38100" dist="38100" dir="2700000" algn="tl">
                    <a:srgbClr val="000000">
                      <a:alpha val="43137"/>
                    </a:srgbClr>
                  </a:outerShdw>
                </a:effectLst>
              </a:rPr>
              <a:t>→</a:t>
            </a:r>
            <a:r>
              <a:rPr lang="hr-HR" altLang="sr-Latn-RS" sz="2400" dirty="0" smtClean="0">
                <a:effectLst>
                  <a:outerShdw blurRad="38100" dist="38100" dir="2700000" algn="tl">
                    <a:srgbClr val="000000">
                      <a:alpha val="43137"/>
                    </a:srgbClr>
                  </a:outerShdw>
                </a:effectLst>
              </a:rPr>
              <a:t> smanjenje bioraspoloživosti androgena u perifernim tkivima</a:t>
            </a:r>
            <a:r>
              <a:rPr lang="hr-HR" altLang="sr-Latn-RS" sz="2400" dirty="0">
                <a:effectLst>
                  <a:outerShdw blurRad="38100" dist="38100" dir="2700000" algn="tl">
                    <a:srgbClr val="000000">
                      <a:alpha val="43137"/>
                    </a:srgbClr>
                  </a:outerShdw>
                </a:effectLst>
              </a:rPr>
              <a:t> </a:t>
            </a:r>
            <a:r>
              <a:rPr lang="hr-HR" altLang="sr-Latn-RS" sz="2400" dirty="0">
                <a:solidFill>
                  <a:srgbClr val="FF0000"/>
                </a:solidFill>
                <a:effectLst>
                  <a:outerShdw blurRad="38100" dist="38100" dir="2700000" algn="tl">
                    <a:srgbClr val="000000">
                      <a:alpha val="43137"/>
                    </a:srgbClr>
                  </a:outerShdw>
                </a:effectLst>
              </a:rPr>
              <a:t>→</a:t>
            </a:r>
            <a:r>
              <a:rPr lang="hr-HR" altLang="sr-Latn-RS" sz="2400" dirty="0" smtClean="0">
                <a:effectLst>
                  <a:outerShdw blurRad="38100" dist="38100" dir="2700000" algn="tl">
                    <a:srgbClr val="000000">
                      <a:alpha val="43137"/>
                    </a:srgbClr>
                  </a:outerShdw>
                </a:effectLst>
              </a:rPr>
              <a:t> korekcija simptoma PCOS </a:t>
            </a:r>
            <a:r>
              <a:rPr lang="hr-HR" altLang="sr-Latn-RS" sz="2400" dirty="0">
                <a:solidFill>
                  <a:srgbClr val="FF0000"/>
                </a:solidFill>
                <a:effectLst>
                  <a:outerShdw blurRad="38100" dist="38100" dir="2700000" algn="tl">
                    <a:srgbClr val="000000">
                      <a:alpha val="43137"/>
                    </a:srgbClr>
                  </a:outerShdw>
                </a:effectLst>
              </a:rPr>
              <a:t>→</a:t>
            </a:r>
            <a:r>
              <a:rPr lang="hr-HR" altLang="sr-Latn-RS" sz="2400" dirty="0" smtClean="0">
                <a:effectLst>
                  <a:outerShdw blurRad="38100" dist="38100" dir="2700000" algn="tl">
                    <a:srgbClr val="000000">
                      <a:alpha val="43137"/>
                    </a:srgbClr>
                  </a:outerShdw>
                </a:effectLst>
              </a:rPr>
              <a:t> unaprijeđenje plodnosti u inače neplodnih žena</a:t>
            </a:r>
          </a:p>
          <a:p>
            <a:pPr lvl="1" eaLnBrk="1" hangingPunct="1">
              <a:lnSpc>
                <a:spcPct val="80000"/>
              </a:lnSpc>
            </a:pPr>
            <a:endParaRPr lang="hr-HR" altLang="sr-Latn-RS" sz="2000" dirty="0" smtClean="0">
              <a:effectLst>
                <a:outerShdw blurRad="38100" dist="38100" dir="2700000" algn="tl">
                  <a:srgbClr val="000000">
                    <a:alpha val="43137"/>
                  </a:srgbClr>
                </a:outerShdw>
              </a:effectLst>
            </a:endParaRPr>
          </a:p>
          <a:p>
            <a:pPr lvl="1" eaLnBrk="1" hangingPunct="1">
              <a:lnSpc>
                <a:spcPct val="80000"/>
              </a:lnSpc>
            </a:pPr>
            <a:r>
              <a:rPr lang="hr-HR" altLang="sr-Latn-RS" sz="2400" dirty="0">
                <a:effectLst>
                  <a:outerShdw blurRad="38100" dist="38100" dir="2700000" algn="tl">
                    <a:srgbClr val="000000">
                      <a:alpha val="43137"/>
                    </a:srgbClr>
                  </a:outerShdw>
                </a:effectLst>
              </a:rPr>
              <a:t>Korekcija </a:t>
            </a:r>
            <a:r>
              <a:rPr lang="hr-HR" altLang="sr-Latn-RS" sz="2400" dirty="0" smtClean="0">
                <a:effectLst>
                  <a:outerShdw blurRad="38100" dist="38100" dir="2700000" algn="tl">
                    <a:srgbClr val="000000">
                      <a:alpha val="43137"/>
                    </a:srgbClr>
                  </a:outerShdw>
                </a:effectLst>
              </a:rPr>
              <a:t>IR reducira rizik za:</a:t>
            </a:r>
          </a:p>
          <a:p>
            <a:pPr lvl="2" eaLnBrk="1" hangingPunct="1">
              <a:lnSpc>
                <a:spcPct val="80000"/>
              </a:lnSpc>
            </a:pPr>
            <a:r>
              <a:rPr lang="hr-HR" altLang="sr-Latn-RS" sz="2000" dirty="0" smtClean="0">
                <a:solidFill>
                  <a:srgbClr val="002060"/>
                </a:solidFill>
                <a:effectLst>
                  <a:outerShdw blurRad="38100" dist="38100" dir="2700000" algn="tl">
                    <a:srgbClr val="000000">
                      <a:alpha val="43137"/>
                    </a:srgbClr>
                  </a:outerShdw>
                </a:effectLst>
              </a:rPr>
              <a:t>za progresiju u T2D </a:t>
            </a:r>
          </a:p>
          <a:p>
            <a:pPr lvl="2" eaLnBrk="1" hangingPunct="1">
              <a:lnSpc>
                <a:spcPct val="80000"/>
              </a:lnSpc>
            </a:pPr>
            <a:r>
              <a:rPr lang="hr-HR" altLang="sr-Latn-RS" sz="2000" dirty="0" smtClean="0">
                <a:solidFill>
                  <a:srgbClr val="002060"/>
                </a:solidFill>
                <a:effectLst>
                  <a:outerShdw blurRad="38100" dist="38100" dir="2700000" algn="tl">
                    <a:srgbClr val="000000">
                      <a:alpha val="43137"/>
                    </a:srgbClr>
                  </a:outerShdw>
                </a:effectLst>
              </a:rPr>
              <a:t>za razvoj metaboličkog sy.</a:t>
            </a:r>
          </a:p>
          <a:p>
            <a:pPr lvl="2" eaLnBrk="1" hangingPunct="1">
              <a:lnSpc>
                <a:spcPct val="80000"/>
              </a:lnSpc>
            </a:pPr>
            <a:r>
              <a:rPr lang="hr-HR" altLang="sr-Latn-RS" sz="2000" dirty="0">
                <a:solidFill>
                  <a:srgbClr val="002060"/>
                </a:solidFill>
                <a:effectLst>
                  <a:outerShdw blurRad="38100" dist="38100" dir="2700000" algn="tl">
                    <a:srgbClr val="000000">
                      <a:alpha val="43137"/>
                    </a:srgbClr>
                  </a:outerShdw>
                </a:effectLst>
              </a:rPr>
              <a:t>z</a:t>
            </a:r>
            <a:r>
              <a:rPr lang="hr-HR" altLang="sr-Latn-RS" sz="2000" dirty="0" smtClean="0">
                <a:solidFill>
                  <a:srgbClr val="002060"/>
                </a:solidFill>
                <a:effectLst>
                  <a:outerShdw blurRad="38100" dist="38100" dir="2700000" algn="tl">
                    <a:srgbClr val="000000">
                      <a:alpha val="43137"/>
                    </a:srgbClr>
                  </a:outerShdw>
                </a:effectLst>
              </a:rPr>
              <a:t>a razvoj kardiovaskularne bolesti</a:t>
            </a:r>
            <a:endParaRPr lang="hr-HR" altLang="sr-Latn-RS" sz="20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000106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a:t>
            </a:r>
            <a:endParaRPr lang="hr-HR" sz="3800" dirty="0"/>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endParaRPr lang="hr-HR" altLang="sr-Latn-RS" sz="2000" dirty="0">
              <a:effectLst>
                <a:outerShdw blurRad="38100" dist="38100" dir="2700000" algn="tl">
                  <a:srgbClr val="000000">
                    <a:alpha val="43137"/>
                  </a:srgbClr>
                </a:outerShdw>
              </a:effectLst>
            </a:endParaRPr>
          </a:p>
        </p:txBody>
      </p:sp>
      <p:pic>
        <p:nvPicPr>
          <p:cNvPr id="1028" name="Picture 4" descr="http://1.bp.blogspot.com/-dB8096F0EY4/UVEOfATPlEI/AAAAAAAAiq4/mAFK1ZUkQCg/s400/P105034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42088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ker.com/cliparts/e/v/A/R/K/t/transparent-magnifying-glass-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850" y="3091780"/>
            <a:ext cx="27432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154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80000"/>
              </a:lnSpc>
            </a:pPr>
            <a:r>
              <a:rPr lang="hr-HR" altLang="sr-Latn-RS" sz="2000" dirty="0" smtClean="0">
                <a:solidFill>
                  <a:srgbClr val="0070C0"/>
                </a:solidFill>
                <a:effectLst>
                  <a:outerShdw blurRad="38100" dist="38100" dir="2700000" algn="tl">
                    <a:srgbClr val="000000">
                      <a:alpha val="43137"/>
                    </a:srgbClr>
                  </a:outerShdw>
                </a:effectLst>
              </a:rPr>
              <a:t>Velazquez</a:t>
            </a:r>
            <a:r>
              <a:rPr lang="hr-HR" altLang="sr-Latn-RS" sz="2000" dirty="0">
                <a:solidFill>
                  <a:srgbClr val="0070C0"/>
                </a:solidFill>
                <a:effectLst>
                  <a:outerShdw blurRad="38100" dist="38100" dir="2700000" algn="tl">
                    <a:srgbClr val="000000">
                      <a:alpha val="43137"/>
                    </a:srgbClr>
                  </a:outerShdw>
                </a:effectLst>
              </a:rPr>
              <a:t>, 1994</a:t>
            </a:r>
            <a:r>
              <a:rPr lang="hr-HR" altLang="sr-Latn-RS" sz="2000" dirty="0" smtClean="0">
                <a:solidFill>
                  <a:srgbClr val="0070C0"/>
                </a:solidFill>
                <a:effectLst>
                  <a:outerShdw blurRad="38100" dist="38100" dir="2700000" algn="tl">
                    <a:srgbClr val="000000">
                      <a:alpha val="43137"/>
                    </a:srgbClr>
                  </a:outerShdw>
                </a:effectLst>
              </a:rPr>
              <a:t>:</a:t>
            </a:r>
            <a:r>
              <a:rPr lang="hr-HR" altLang="sr-Latn-RS" sz="2000" dirty="0" smtClean="0">
                <a:effectLst>
                  <a:outerShdw blurRad="38100" dist="38100" dir="2700000" algn="tl">
                    <a:srgbClr val="000000">
                      <a:alpha val="43137"/>
                    </a:srgbClr>
                  </a:outerShdw>
                </a:effectLst>
              </a:rPr>
              <a:t> „Metformin </a:t>
            </a:r>
            <a:r>
              <a:rPr lang="hr-HR" altLang="sr-Latn-RS" sz="2000" dirty="0">
                <a:effectLst>
                  <a:outerShdw blurRad="38100" dist="38100" dir="2700000" algn="tl">
                    <a:srgbClr val="000000">
                      <a:alpha val="43137"/>
                    </a:srgbClr>
                  </a:outerShdw>
                </a:effectLst>
              </a:rPr>
              <a:t>therapy in polycystic ovary syndrome reduces hyperinsulinemia, insulin resistance, hyperandrogenemia, and systolic blood pressure, while facilitating normal menses and </a:t>
            </a:r>
            <a:r>
              <a:rPr lang="hr-HR" altLang="sr-Latn-RS" sz="2000" dirty="0" smtClean="0">
                <a:effectLst>
                  <a:outerShdw blurRad="38100" dist="38100" dir="2700000" algn="tl">
                    <a:srgbClr val="000000">
                      <a:alpha val="43137"/>
                    </a:srgbClr>
                  </a:outerShdw>
                </a:effectLst>
              </a:rPr>
              <a:t>pregnancy”</a:t>
            </a:r>
          </a:p>
          <a:p>
            <a:pPr eaLnBrk="1" hangingPunct="1">
              <a:lnSpc>
                <a:spcPct val="80000"/>
              </a:lnSpc>
            </a:pPr>
            <a:endParaRPr lang="hr-HR" altLang="sr-Latn-RS" sz="2000" dirty="0" smtClean="0">
              <a:effectLst>
                <a:outerShdw blurRad="38100" dist="38100" dir="2700000" algn="tl">
                  <a:srgbClr val="000000">
                    <a:alpha val="43137"/>
                  </a:srgbClr>
                </a:outerShdw>
              </a:effectLst>
            </a:endParaRPr>
          </a:p>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Lord, 2003: </a:t>
            </a:r>
            <a:r>
              <a:rPr lang="hr-HR" altLang="sr-Latn-RS" sz="2000" dirty="0" smtClean="0">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          vs.  placebo   </a:t>
            </a:r>
            <a:r>
              <a:rPr lang="hr-HR" altLang="sr-Latn-RS" sz="1600" dirty="0" smtClean="0">
                <a:solidFill>
                  <a:srgbClr val="FF0000"/>
                </a:solidFill>
                <a:effectLst>
                  <a:outerShdw blurRad="38100" dist="38100" dir="2700000" algn="tl">
                    <a:srgbClr val="000000">
                      <a:alpha val="43137"/>
                    </a:srgbClr>
                  </a:outerShdw>
                </a:effectLst>
              </a:rPr>
              <a:t>OR 3.88 </a:t>
            </a:r>
            <a:r>
              <a:rPr lang="hr-HR" altLang="sr-Latn-RS" sz="1600" dirty="0" smtClean="0">
                <a:solidFill>
                  <a:srgbClr val="002060"/>
                </a:solidFill>
                <a:effectLst>
                  <a:outerShdw blurRad="38100" dist="38100" dir="2700000" algn="tl">
                    <a:srgbClr val="000000">
                      <a:alpha val="43137"/>
                    </a:srgbClr>
                  </a:outerShdw>
                </a:effectLst>
              </a:rPr>
              <a:t>(OVR),  </a:t>
            </a:r>
            <a:r>
              <a:rPr lang="hr-HR" altLang="sr-Latn-RS" sz="1600" dirty="0" smtClean="0">
                <a:solidFill>
                  <a:srgbClr val="FF0000"/>
                </a:solidFill>
                <a:effectLst>
                  <a:outerShdw blurRad="38100" dist="38100" dir="2700000" algn="tl">
                    <a:srgbClr val="000000">
                      <a:alpha val="43137"/>
                    </a:srgbClr>
                  </a:outerShdw>
                </a:effectLst>
              </a:rPr>
              <a:t>OR 2.76 </a:t>
            </a:r>
            <a:r>
              <a:rPr lang="hr-HR" altLang="sr-Latn-RS" sz="1600" dirty="0">
                <a:solidFill>
                  <a:srgbClr val="002060"/>
                </a:solidFill>
                <a:effectLst>
                  <a:outerShdw blurRad="38100" dist="38100" dir="2700000" algn="tl">
                    <a:srgbClr val="000000">
                      <a:alpha val="43137"/>
                    </a:srgbClr>
                  </a:outerShdw>
                </a:effectLst>
              </a:rPr>
              <a:t>(PR</a:t>
            </a:r>
            <a:r>
              <a:rPr lang="hr-HR" altLang="sr-Latn-RS" sz="1600" dirty="0" smtClean="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metformin+CC   vs.  placebo   </a:t>
            </a:r>
            <a:r>
              <a:rPr lang="hr-HR" altLang="sr-Latn-RS" sz="1600" dirty="0" smtClean="0">
                <a:solidFill>
                  <a:srgbClr val="FF0000"/>
                </a:solidFill>
                <a:effectLst>
                  <a:outerShdw blurRad="38100" dist="38100" dir="2700000" algn="tl">
                    <a:srgbClr val="000000">
                      <a:alpha val="43137"/>
                    </a:srgbClr>
                  </a:outerShdw>
                </a:effectLst>
              </a:rPr>
              <a:t>OR 4.41 </a:t>
            </a:r>
            <a:r>
              <a:rPr lang="hr-HR" altLang="sr-Latn-RS" sz="1600" dirty="0" smtClean="0">
                <a:solidFill>
                  <a:srgbClr val="002060"/>
                </a:solidFill>
                <a:effectLst>
                  <a:outerShdw blurRad="38100" dist="38100" dir="2700000" algn="tl">
                    <a:srgbClr val="000000">
                      <a:alpha val="43137"/>
                    </a:srgbClr>
                  </a:outerShdw>
                </a:effectLst>
              </a:rPr>
              <a:t>(OVR)</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metformin+CC   vs.  </a:t>
            </a:r>
            <a:r>
              <a:rPr lang="hr-HR" altLang="sr-Latn-RS" sz="1600" dirty="0" smtClean="0">
                <a:solidFill>
                  <a:srgbClr val="002060"/>
                </a:solidFill>
                <a:effectLst>
                  <a:outerShdw blurRad="38100" dist="38100" dir="2700000" algn="tl">
                    <a:srgbClr val="000000">
                      <a:alpha val="43137"/>
                    </a:srgbClr>
                  </a:outerShdw>
                </a:effectLst>
              </a:rPr>
              <a:t>CC            </a:t>
            </a:r>
            <a:r>
              <a:rPr lang="hr-HR" altLang="sr-Latn-RS" sz="1600" dirty="0" smtClean="0">
                <a:solidFill>
                  <a:srgbClr val="FF0000"/>
                </a:solidFill>
                <a:effectLst>
                  <a:outerShdw blurRad="38100" dist="38100" dir="2700000" algn="tl">
                    <a:srgbClr val="000000">
                      <a:alpha val="43137"/>
                    </a:srgbClr>
                  </a:outerShdw>
                </a:effectLst>
              </a:rPr>
              <a:t>OR 4.40 </a:t>
            </a:r>
            <a:r>
              <a:rPr lang="hr-HR" altLang="sr-Latn-RS" sz="1600" dirty="0" smtClean="0">
                <a:solidFill>
                  <a:srgbClr val="002060"/>
                </a:solidFill>
                <a:effectLst>
                  <a:outerShdw blurRad="38100" dist="38100" dir="2700000" algn="tl">
                    <a:srgbClr val="000000">
                      <a:alpha val="43137"/>
                    </a:srgbClr>
                  </a:outerShdw>
                </a:effectLst>
              </a:rPr>
              <a:t>(</a:t>
            </a:r>
            <a:r>
              <a:rPr lang="hr-HR" altLang="sr-Latn-RS" sz="1600" dirty="0">
                <a:solidFill>
                  <a:srgbClr val="002060"/>
                </a:solidFill>
                <a:effectLst>
                  <a:outerShdw blurRad="38100" dist="38100" dir="2700000" algn="tl">
                    <a:srgbClr val="000000">
                      <a:alpha val="43137"/>
                    </a:srgbClr>
                  </a:outerShdw>
                </a:effectLst>
              </a:rPr>
              <a:t>PR)</a:t>
            </a:r>
            <a:endParaRPr lang="hr-HR" altLang="sr-Latn-RS" sz="1600" dirty="0" smtClean="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Kashyap, 2004:</a:t>
            </a:r>
            <a:r>
              <a:rPr lang="hr-HR" altLang="sr-Latn-RS" sz="2000" dirty="0" smtClean="0">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metformin          vs.  placebo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1.50 </a:t>
            </a:r>
            <a:r>
              <a:rPr lang="hr-HR" altLang="sr-Latn-RS" sz="1600" dirty="0" smtClean="0">
                <a:solidFill>
                  <a:srgbClr val="002060"/>
                </a:solidFill>
                <a:effectLst>
                  <a:outerShdw blurRad="38100" dist="38100" dir="2700000" algn="tl">
                    <a:srgbClr val="000000">
                      <a:alpha val="43137"/>
                    </a:srgbClr>
                  </a:outerShdw>
                </a:effectLst>
              </a:rPr>
              <a:t>(OVR), </a:t>
            </a:r>
            <a:r>
              <a:rPr lang="hr-HR" altLang="sr-Latn-RS" sz="1600" dirty="0">
                <a:solidFill>
                  <a:schemeClr val="accent2">
                    <a:lumMod val="60000"/>
                    <a:lumOff val="40000"/>
                  </a:schemeClr>
                </a:solidFill>
                <a:effectLst>
                  <a:outerShdw blurRad="38100" dist="38100" dir="2700000" algn="tl">
                    <a:srgbClr val="000000">
                      <a:alpha val="43137"/>
                    </a:srgbClr>
                  </a:outerShdw>
                </a:effectLst>
              </a:rPr>
              <a:t>OR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1.07 </a:t>
            </a:r>
            <a:r>
              <a:rPr lang="hr-HR" altLang="sr-Latn-RS" sz="1600" dirty="0">
                <a:solidFill>
                  <a:srgbClr val="002060"/>
                </a:solidFill>
                <a:effectLst>
                  <a:outerShdw blurRad="38100" dist="38100" dir="2700000" algn="tl">
                    <a:srgbClr val="000000">
                      <a:alpha val="43137"/>
                    </a:srgbClr>
                  </a:outerShdw>
                </a:effectLst>
              </a:rPr>
              <a:t>(PR)</a:t>
            </a: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metformin+CC   vs.  placebo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3.04 </a:t>
            </a:r>
            <a:r>
              <a:rPr lang="hr-HR" altLang="sr-Latn-RS" sz="1600" dirty="0" smtClean="0">
                <a:solidFill>
                  <a:srgbClr val="002060"/>
                </a:solidFill>
                <a:effectLst>
                  <a:outerShdw blurRad="38100" dist="38100" dir="2700000" algn="tl">
                    <a:srgbClr val="000000">
                      <a:alpha val="43137"/>
                    </a:srgbClr>
                  </a:outerShdw>
                </a:effectLst>
              </a:rPr>
              <a:t>(OVR)</a:t>
            </a: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metformin+CC   vs.  CC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OR 3.65 </a:t>
            </a:r>
            <a:r>
              <a:rPr lang="hr-HR" altLang="sr-Latn-RS" sz="1600" dirty="0">
                <a:solidFill>
                  <a:srgbClr val="002060"/>
                </a:solidFill>
                <a:effectLst>
                  <a:outerShdw blurRad="38100" dist="38100" dir="2700000" algn="tl">
                    <a:srgbClr val="000000">
                      <a:alpha val="43137"/>
                    </a:srgbClr>
                  </a:outerShdw>
                </a:effectLst>
              </a:rPr>
              <a:t>(PR</a:t>
            </a:r>
            <a:r>
              <a:rPr lang="hr-HR" altLang="sr-Latn-RS" sz="1600" dirty="0" smtClean="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endParaRPr lang="hr-HR" altLang="sr-Latn-RS" sz="1600" dirty="0" smtClean="0">
              <a:solidFill>
                <a:srgbClr val="002060"/>
              </a:solidFill>
              <a:effectLst>
                <a:outerShdw blurRad="38100" dist="38100" dir="2700000" algn="tl">
                  <a:srgbClr val="000000">
                    <a:alpha val="43137"/>
                  </a:srgbClr>
                </a:outerShdw>
              </a:effectLst>
            </a:endParaRPr>
          </a:p>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Palomba, 2005:     </a:t>
            </a:r>
            <a:r>
              <a:rPr lang="hr-HR" altLang="sr-Latn-RS" sz="1600" dirty="0" smtClean="0">
                <a:solidFill>
                  <a:srgbClr val="002060"/>
                </a:solidFill>
                <a:effectLst>
                  <a:outerShdw blurRad="38100" dist="38100" dir="2700000" algn="tl">
                    <a:srgbClr val="000000">
                      <a:alpha val="43137"/>
                    </a:srgbClr>
                  </a:outerShdw>
                </a:effectLst>
              </a:rPr>
              <a:t>metformin          </a:t>
            </a:r>
            <a:r>
              <a:rPr lang="hr-HR" altLang="sr-Latn-RS" sz="1600" dirty="0">
                <a:solidFill>
                  <a:srgbClr val="002060"/>
                </a:solidFill>
                <a:effectLst>
                  <a:outerShdw blurRad="38100" dist="38100" dir="2700000" algn="tl">
                    <a:srgbClr val="000000">
                      <a:alpha val="43137"/>
                    </a:srgbClr>
                  </a:outerShdw>
                </a:effectLst>
              </a:rPr>
              <a:t>vs.  CC            </a:t>
            </a:r>
            <a:r>
              <a:rPr lang="hr-HR" altLang="sr-Latn-RS" sz="1600" dirty="0">
                <a:solidFill>
                  <a:schemeClr val="accent2">
                    <a:lumMod val="60000"/>
                    <a:lumOff val="40000"/>
                  </a:schemeClr>
                </a:solidFill>
                <a:effectLst>
                  <a:outerShdw blurRad="38100" dist="38100" dir="2700000" algn="tl">
                    <a:srgbClr val="000000">
                      <a:alpha val="43137"/>
                    </a:srgbClr>
                  </a:outerShdw>
                </a:effectLst>
              </a:rPr>
              <a:t>62.9 vs. 67.0</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(OVR)</a:t>
            </a: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15.1 </a:t>
            </a:r>
            <a:r>
              <a:rPr lang="hr-HR" altLang="sr-Latn-RS" sz="1600" dirty="0">
                <a:solidFill>
                  <a:srgbClr val="FF0000"/>
                </a:solidFill>
                <a:effectLst>
                  <a:outerShdw blurRad="38100" dist="38100" dir="2700000" algn="tl">
                    <a:srgbClr val="000000">
                      <a:alpha val="43137"/>
                    </a:srgbClr>
                  </a:outerShdw>
                </a:effectLst>
              </a:rPr>
              <a:t>vs. 7.2% </a:t>
            </a:r>
            <a:r>
              <a:rPr lang="hr-HR" altLang="sr-Latn-RS" sz="1600" dirty="0">
                <a:solidFill>
                  <a:srgbClr val="002060"/>
                </a:solidFill>
                <a:effectLst>
                  <a:outerShdw blurRad="38100" dist="38100" dir="2700000" algn="tl">
                    <a:srgbClr val="000000">
                      <a:alpha val="43137"/>
                    </a:srgbClr>
                  </a:outerShdw>
                </a:effectLst>
              </a:rPr>
              <a:t>(PR</a:t>
            </a:r>
            <a:r>
              <a:rPr lang="hr-HR" altLang="sr-Latn-RS" sz="1600" dirty="0" smtClean="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rgbClr val="FF0000"/>
                </a:solidFill>
                <a:effectLst>
                  <a:outerShdw blurRad="38100" dist="38100" dir="2700000" algn="tl">
                    <a:srgbClr val="000000">
                      <a:alpha val="43137"/>
                    </a:srgbClr>
                  </a:outerShdw>
                </a:effectLst>
              </a:rPr>
              <a:t>68.9 vs. 34.0% </a:t>
            </a:r>
            <a:r>
              <a:rPr lang="hr-HR" altLang="sr-Latn-RS" sz="1600" dirty="0" smtClean="0">
                <a:solidFill>
                  <a:srgbClr val="002060"/>
                </a:solidFill>
                <a:effectLst>
                  <a:outerShdw blurRad="38100" dist="38100" dir="2700000" algn="tl">
                    <a:srgbClr val="000000">
                      <a:alpha val="43137"/>
                    </a:srgbClr>
                  </a:outerShdw>
                </a:effectLst>
              </a:rPr>
              <a:t>(∑PR/6mo)</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rgbClr val="FF0000"/>
                </a:solidFill>
                <a:effectLst>
                  <a:outerShdw blurRad="38100" dist="38100" dir="2700000" algn="tl">
                    <a:srgbClr val="000000">
                      <a:alpha val="43137"/>
                    </a:srgbClr>
                  </a:outerShdw>
                </a:effectLst>
              </a:rPr>
              <a:t>9.7 vs. 37.5% </a:t>
            </a:r>
            <a:r>
              <a:rPr lang="hr-HR" altLang="sr-Latn-RS" sz="1600" dirty="0" smtClean="0">
                <a:solidFill>
                  <a:srgbClr val="002060"/>
                </a:solidFill>
                <a:effectLst>
                  <a:outerShdw blurRad="38100" dist="38100" dir="2700000" algn="tl">
                    <a:srgbClr val="000000">
                      <a:alpha val="43137"/>
                    </a:srgbClr>
                  </a:outerShdw>
                </a:effectLst>
              </a:rPr>
              <a:t>(ABR)</a:t>
            </a:r>
            <a:endParaRPr lang="hr-HR" altLang="sr-Latn-RS" sz="1600" dirty="0">
              <a:solidFill>
                <a:srgbClr val="002060"/>
              </a:solidFill>
              <a:effectLst>
                <a:outerShdw blurRad="38100" dist="38100" dir="2700000" algn="tl">
                  <a:srgbClr val="000000">
                    <a:alpha val="43137"/>
                  </a:srgbClr>
                </a:outerShdw>
              </a:effectLst>
            </a:endParaRPr>
          </a:p>
          <a:p>
            <a:pPr marL="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a:solidFill>
                  <a:srgbClr val="FF0000"/>
                </a:solidFill>
                <a:effectLst>
                  <a:outerShdw blurRad="38100" dist="38100" dir="2700000" algn="tl">
                    <a:srgbClr val="000000">
                      <a:alpha val="43137"/>
                    </a:srgbClr>
                  </a:outerShdw>
                </a:effectLst>
              </a:rPr>
              <a:t>83.9 vs. 56.3% </a:t>
            </a:r>
            <a:r>
              <a:rPr lang="hr-HR" altLang="sr-Latn-RS" sz="1600" dirty="0" smtClean="0">
                <a:solidFill>
                  <a:srgbClr val="002060"/>
                </a:solidFill>
                <a:effectLst>
                  <a:outerShdw blurRad="38100" dist="38100" dir="2700000" algn="tl">
                    <a:srgbClr val="000000">
                      <a:alpha val="43137"/>
                    </a:srgbClr>
                  </a:outerShdw>
                </a:effectLst>
              </a:rPr>
              <a:t>(LBR</a:t>
            </a:r>
            <a:r>
              <a:rPr lang="hr-HR" altLang="sr-Latn-RS" sz="1600" dirty="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457200" lvl="1" indent="0" eaLnBrk="1" hangingPunct="1">
              <a:lnSpc>
                <a:spcPct val="80000"/>
              </a:lnSpc>
              <a:buNone/>
            </a:pPr>
            <a:r>
              <a:rPr lang="hr-HR" altLang="sr-Latn-RS" sz="1600" dirty="0">
                <a:solidFill>
                  <a:srgbClr val="002060"/>
                </a:solidFill>
                <a:effectLst>
                  <a:outerShdw blurRad="38100" dist="38100" dir="2700000" algn="tl">
                    <a:srgbClr val="000000">
                      <a:alpha val="43137"/>
                    </a:srgbClr>
                  </a:outerShdw>
                </a:effectLst>
              </a:rPr>
              <a:t>                        	</a:t>
            </a:r>
            <a:endParaRPr lang="hr-HR" altLang="sr-Latn-RS" sz="1600" dirty="0" smtClean="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00128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hr-HR" sz="3800" dirty="0" smtClean="0">
                <a:solidFill>
                  <a:schemeClr val="bg1">
                    <a:lumMod val="65000"/>
                  </a:schemeClr>
                </a:solidFill>
              </a:rPr>
              <a:t>PCOS &amp; METFORMIN:</a:t>
            </a:r>
            <a:r>
              <a:rPr lang="hr-HR" sz="3800" dirty="0" smtClean="0"/>
              <a:t>  ...klinički učinci... </a:t>
            </a:r>
            <a:r>
              <a:rPr lang="hr-HR" sz="3800" dirty="0" smtClean="0">
                <a:solidFill>
                  <a:srgbClr val="92D050"/>
                </a:solidFill>
              </a:rPr>
              <a:t>LIJEČENJE ANOVULACIJE / INFERTILITETA</a:t>
            </a:r>
            <a:endParaRPr lang="hr-HR" sz="3800" dirty="0">
              <a:solidFill>
                <a:srgbClr val="92D050"/>
              </a:solidFill>
            </a:endParaRPr>
          </a:p>
        </p:txBody>
      </p:sp>
      <p:sp>
        <p:nvSpPr>
          <p:cNvPr id="7" name="Content Placeholder 2"/>
          <p:cNvSpPr txBox="1">
            <a:spLocks/>
          </p:cNvSpPr>
          <p:nvPr/>
        </p:nvSpPr>
        <p:spPr bwMode="auto">
          <a:xfrm>
            <a:off x="456908" y="160019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Moll, 2006:</a:t>
            </a:r>
            <a:r>
              <a:rPr lang="hr-HR" altLang="sr-Latn-RS" sz="2000" dirty="0" smtClean="0">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metformin+CC   vs.  CC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64 vs 72% </a:t>
            </a:r>
            <a:r>
              <a:rPr lang="hr-HR" altLang="sr-Latn-RS" sz="1600" dirty="0">
                <a:solidFill>
                  <a:srgbClr val="002060"/>
                </a:solidFill>
                <a:effectLst>
                  <a:outerShdw blurRad="38100" dist="38100" dir="2700000" algn="tl">
                    <a:srgbClr val="000000">
                      <a:alpha val="43137"/>
                    </a:srgbClr>
                  </a:outerShdw>
                </a:effectLst>
              </a:rPr>
              <a:t>(OVR</a:t>
            </a:r>
            <a:r>
              <a:rPr lang="hr-HR" altLang="sr-Latn-RS" sz="1600" dirty="0" smtClean="0">
                <a:solidFill>
                  <a:srgbClr val="002060"/>
                </a:solidFill>
                <a:effectLst>
                  <a:outerShdw blurRad="38100" dist="38100" dir="2700000" algn="tl">
                    <a:srgbClr val="000000">
                      <a:alpha val="43137"/>
                    </a:srgbClr>
                  </a:outerShdw>
                </a:effectLst>
              </a:rPr>
              <a:t>)</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40 </a:t>
            </a:r>
            <a:r>
              <a:rPr lang="hr-HR" altLang="sr-Latn-RS" sz="1600" dirty="0">
                <a:solidFill>
                  <a:schemeClr val="accent2">
                    <a:lumMod val="60000"/>
                    <a:lumOff val="40000"/>
                  </a:schemeClr>
                </a:solidFill>
                <a:effectLst>
                  <a:outerShdw blurRad="38100" dist="38100" dir="2700000" algn="tl">
                    <a:srgbClr val="000000">
                      <a:alpha val="43137"/>
                    </a:srgbClr>
                  </a:outerShdw>
                </a:effectLst>
              </a:rPr>
              <a:t>vs.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46%</a:t>
            </a:r>
            <a:r>
              <a:rPr lang="hr-HR" altLang="sr-Latn-RS" sz="1600" dirty="0" smtClean="0">
                <a:solidFill>
                  <a:srgbClr val="FF000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(OPR)</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12 </a:t>
            </a:r>
            <a:r>
              <a:rPr lang="hr-HR" altLang="sr-Latn-RS" sz="1600" dirty="0">
                <a:solidFill>
                  <a:schemeClr val="accent2">
                    <a:lumMod val="60000"/>
                    <a:lumOff val="40000"/>
                  </a:schemeClr>
                </a:solidFill>
                <a:effectLst>
                  <a:outerShdw blurRad="38100" dist="38100" dir="2700000" algn="tl">
                    <a:srgbClr val="000000">
                      <a:alpha val="43137"/>
                    </a:srgbClr>
                  </a:outerShdw>
                </a:effectLst>
              </a:rPr>
              <a:t>vs. </a:t>
            </a:r>
            <a:r>
              <a:rPr lang="hr-HR" altLang="sr-Latn-RS" sz="1600" dirty="0" smtClean="0">
                <a:solidFill>
                  <a:schemeClr val="accent2">
                    <a:lumMod val="60000"/>
                    <a:lumOff val="40000"/>
                  </a:schemeClr>
                </a:solidFill>
                <a:effectLst>
                  <a:outerShdw blurRad="38100" dist="38100" dir="2700000" algn="tl">
                    <a:srgbClr val="000000">
                      <a:alpha val="43137"/>
                    </a:srgbClr>
                  </a:outerShdw>
                </a:effectLst>
              </a:rPr>
              <a:t>11%</a:t>
            </a:r>
            <a:r>
              <a:rPr lang="hr-HR" altLang="sr-Latn-RS" sz="1600" dirty="0" smtClean="0">
                <a:solidFill>
                  <a:srgbClr val="FF000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(ABR)</a:t>
            </a:r>
          </a:p>
          <a:p>
            <a:pPr marL="45720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200" dirty="0" smtClean="0">
                <a:solidFill>
                  <a:schemeClr val="accent6">
                    <a:lumMod val="50000"/>
                  </a:schemeClr>
                </a:solidFill>
                <a:effectLst>
                  <a:outerShdw blurRad="38100" dist="38100" dir="2700000" algn="tl">
                    <a:srgbClr val="000000">
                      <a:alpha val="43137"/>
                    </a:srgbClr>
                  </a:outerShdw>
                </a:effectLst>
              </a:rPr>
              <a:t>2000 mg TDD – step-up/7d</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16 </a:t>
            </a:r>
            <a:r>
              <a:rPr lang="hr-HR" altLang="sr-Latn-RS" sz="1600" dirty="0">
                <a:solidFill>
                  <a:srgbClr val="FF0000"/>
                </a:solidFill>
                <a:effectLst>
                  <a:outerShdw blurRad="38100" dist="38100" dir="2700000" algn="tl">
                    <a:srgbClr val="000000">
                      <a:alpha val="43137"/>
                    </a:srgbClr>
                  </a:outerShdw>
                </a:effectLst>
              </a:rPr>
              <a:t>vs. </a:t>
            </a:r>
            <a:r>
              <a:rPr lang="hr-HR" altLang="sr-Latn-RS" sz="1600" dirty="0" smtClean="0">
                <a:solidFill>
                  <a:srgbClr val="FF0000"/>
                </a:solidFill>
                <a:effectLst>
                  <a:outerShdw blurRad="38100" dist="38100" dir="2700000" algn="tl">
                    <a:srgbClr val="000000">
                      <a:alpha val="43137"/>
                    </a:srgbClr>
                  </a:outerShdw>
                </a:effectLst>
              </a:rPr>
              <a:t>5% </a:t>
            </a:r>
            <a:r>
              <a:rPr lang="hr-HR" altLang="sr-Latn-RS" sz="1600" dirty="0" smtClean="0">
                <a:solidFill>
                  <a:srgbClr val="002060"/>
                </a:solidFill>
                <a:effectLst>
                  <a:outerShdw blurRad="38100" dist="38100" dir="2700000" algn="tl">
                    <a:srgbClr val="000000">
                      <a:alpha val="43137"/>
                    </a:srgbClr>
                  </a:outerShdw>
                </a:effectLst>
              </a:rPr>
              <a:t>(dropout rate) </a:t>
            </a:r>
          </a:p>
          <a:p>
            <a:pPr marL="457200" lvl="1" indent="0" eaLnBrk="1" hangingPunct="1">
              <a:lnSpc>
                <a:spcPct val="80000"/>
              </a:lnSpc>
              <a:buNone/>
            </a:pPr>
            <a:r>
              <a:rPr lang="hr-HR" altLang="sr-Latn-RS" sz="2000" dirty="0" smtClean="0">
                <a:solidFill>
                  <a:srgbClr val="0070C0"/>
                </a:solidFill>
                <a:effectLst>
                  <a:outerShdw blurRad="38100" dist="38100" dir="2700000" algn="tl">
                    <a:srgbClr val="000000">
                      <a:alpha val="43137"/>
                    </a:srgbClr>
                  </a:outerShdw>
                </a:effectLst>
              </a:rPr>
              <a:t>        2008:</a:t>
            </a:r>
            <a:r>
              <a:rPr lang="hr-HR" altLang="sr-Latn-RS" sz="2000" dirty="0" smtClean="0">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RR 1.6 </a:t>
            </a:r>
            <a:r>
              <a:rPr lang="hr-HR" altLang="sr-Latn-RS" sz="1600" dirty="0" smtClean="0">
                <a:solidFill>
                  <a:srgbClr val="002060"/>
                </a:solidFill>
                <a:effectLst>
                  <a:outerShdw blurRad="38100" dist="38100" dir="2700000" algn="tl">
                    <a:srgbClr val="000000">
                      <a:alpha val="43137"/>
                    </a:srgbClr>
                  </a:outerShdw>
                </a:effectLst>
              </a:rPr>
              <a:t>(OPR, ≥28yrs &amp; WHR≥0.85)</a:t>
            </a:r>
          </a:p>
          <a:p>
            <a:pPr marL="457200" lvl="1" indent="0" eaLnBrk="1" hangingPunct="1">
              <a:lnSpc>
                <a:spcPct val="80000"/>
              </a:lnSpc>
              <a:buNone/>
            </a:pPr>
            <a:endParaRPr lang="hr-HR" altLang="sr-Latn-RS" sz="1600" dirty="0">
              <a:solidFill>
                <a:srgbClr val="002060"/>
              </a:solidFill>
              <a:effectLst>
                <a:outerShdw blurRad="38100" dist="38100" dir="2700000" algn="tl">
                  <a:srgbClr val="000000">
                    <a:alpha val="43137"/>
                  </a:srgbClr>
                </a:outerShdw>
              </a:effectLst>
            </a:endParaRPr>
          </a:p>
          <a:p>
            <a:pPr marL="342900" lvl="1" indent="-342900" eaLnBrk="1" hangingPunct="1">
              <a:lnSpc>
                <a:spcPct val="80000"/>
              </a:lnSpc>
              <a:buFontTx/>
              <a:buChar char="•"/>
            </a:pPr>
            <a:r>
              <a:rPr lang="hr-HR" altLang="sr-Latn-RS" sz="2000" dirty="0" smtClean="0">
                <a:solidFill>
                  <a:srgbClr val="0070C0"/>
                </a:solidFill>
                <a:effectLst>
                  <a:outerShdw blurRad="38100" dist="38100" dir="2700000" algn="tl">
                    <a:srgbClr val="000000">
                      <a:alpha val="43137"/>
                    </a:srgbClr>
                  </a:outerShdw>
                </a:effectLst>
              </a:rPr>
              <a:t>Legro, 2007: </a:t>
            </a:r>
            <a:r>
              <a:rPr lang="hr-HR" altLang="sr-Latn-RS" sz="2000" dirty="0" smtClean="0">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metformin   vs.  CC  vs.  metformin+CC      </a:t>
            </a:r>
            <a:r>
              <a:rPr lang="hr-HR" altLang="sr-Latn-RS" sz="1600" dirty="0">
                <a:solidFill>
                  <a:srgbClr val="FF0000"/>
                </a:solidFill>
                <a:effectLst>
                  <a:outerShdw blurRad="38100" dist="38100" dir="2700000" algn="tl">
                    <a:srgbClr val="000000">
                      <a:alpha val="43137"/>
                    </a:srgbClr>
                  </a:outerShdw>
                </a:effectLst>
              </a:rPr>
              <a:t>21.7 vs. 39.5 vs. 46%</a:t>
            </a:r>
            <a:r>
              <a:rPr lang="hr-HR" altLang="sr-Latn-RS" sz="1600" dirty="0">
                <a:solidFill>
                  <a:srgbClr val="002060"/>
                </a:solidFill>
                <a:effectLst>
                  <a:outerShdw blurRad="38100" dist="38100" dir="2700000" algn="tl">
                    <a:srgbClr val="000000">
                      <a:alpha val="43137"/>
                    </a:srgbClr>
                  </a:outerShdw>
                </a:effectLst>
              </a:rPr>
              <a:t> (PR</a:t>
            </a:r>
            <a:r>
              <a:rPr lang="hr-HR" altLang="sr-Latn-RS" sz="1600" dirty="0" smtClean="0">
                <a:solidFill>
                  <a:srgbClr val="002060"/>
                </a:solidFill>
                <a:effectLst>
                  <a:outerShdw blurRad="38100" dist="38100" dir="2700000" algn="tl">
                    <a:srgbClr val="000000">
                      <a:alpha val="43137"/>
                    </a:srgbClr>
                  </a:outerShdw>
                </a:effectLst>
              </a:rPr>
              <a:t>)</a:t>
            </a:r>
          </a:p>
          <a:p>
            <a:pPr marL="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2000" dirty="0" smtClean="0">
                <a:solidFill>
                  <a:srgbClr val="0070C0"/>
                </a:solidFill>
                <a:effectLst>
                  <a:outerShdw blurRad="38100" dist="38100" dir="2700000" algn="tl">
                    <a:srgbClr val="000000">
                      <a:alpha val="43137"/>
                    </a:srgbClr>
                  </a:outerShdw>
                </a:effectLst>
              </a:rPr>
              <a:t>(PP-COS I)</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7.2 vs. 22.5 vs. 26.8%</a:t>
            </a:r>
            <a:r>
              <a:rPr lang="hr-HR" altLang="sr-Latn-RS" sz="1600" dirty="0" smtClean="0">
                <a:solidFill>
                  <a:srgbClr val="002060"/>
                </a:solidFill>
                <a:effectLst>
                  <a:outerShdw blurRad="38100" dist="38100" dir="2700000" algn="tl">
                    <a:srgbClr val="000000">
                      <a:alpha val="43137"/>
                    </a:srgbClr>
                  </a:outerShdw>
                </a:effectLst>
              </a:rPr>
              <a:t> (LBR)</a:t>
            </a:r>
          </a:p>
          <a:p>
            <a:pPr marL="0" lvl="1" indent="0" eaLnBrk="1" hangingPunct="1">
              <a:lnSpc>
                <a:spcPct val="80000"/>
              </a:lnSpc>
              <a:buNone/>
            </a:pP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a:solidFill>
                  <a:srgbClr val="002060"/>
                </a:solidFill>
                <a:effectLst>
                  <a:outerShdw blurRad="38100" dist="38100" dir="2700000" algn="tl">
                    <a:srgbClr val="000000">
                      <a:alpha val="43137"/>
                    </a:srgbClr>
                  </a:outerShdw>
                </a:effectLst>
              </a:rPr>
              <a:t> </a:t>
            </a:r>
            <a:r>
              <a:rPr lang="hr-HR" altLang="sr-Latn-RS" sz="1600" dirty="0" smtClean="0">
                <a:solidFill>
                  <a:srgbClr val="00206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0 </a:t>
            </a:r>
            <a:r>
              <a:rPr lang="hr-HR" altLang="sr-Latn-RS" sz="1600" dirty="0">
                <a:solidFill>
                  <a:srgbClr val="FF0000"/>
                </a:solidFill>
                <a:effectLst>
                  <a:outerShdw blurRad="38100" dist="38100" dir="2700000" algn="tl">
                    <a:srgbClr val="000000">
                      <a:alpha val="43137"/>
                    </a:srgbClr>
                  </a:outerShdw>
                </a:effectLst>
              </a:rPr>
              <a:t>vs</a:t>
            </a:r>
            <a:r>
              <a:rPr lang="hr-HR" altLang="sr-Latn-RS" sz="1600" dirty="0" smtClean="0">
                <a:solidFill>
                  <a:srgbClr val="FF0000"/>
                </a:solidFill>
                <a:effectLst>
                  <a:outerShdw blurRad="38100" dist="38100" dir="2700000" algn="tl">
                    <a:srgbClr val="000000">
                      <a:alpha val="43137"/>
                    </a:srgbClr>
                  </a:outerShdw>
                </a:effectLst>
              </a:rPr>
              <a:t>. 6 vs</a:t>
            </a:r>
            <a:r>
              <a:rPr lang="hr-HR" altLang="sr-Latn-RS" sz="1600" dirty="0">
                <a:solidFill>
                  <a:srgbClr val="FF0000"/>
                </a:solidFill>
                <a:effectLst>
                  <a:outerShdw blurRad="38100" dist="38100" dir="2700000" algn="tl">
                    <a:srgbClr val="000000">
                      <a:alpha val="43137"/>
                    </a:srgbClr>
                  </a:outerShdw>
                </a:effectLst>
              </a:rPr>
              <a:t>. </a:t>
            </a:r>
            <a:r>
              <a:rPr lang="hr-HR" altLang="sr-Latn-RS" sz="1600" dirty="0" smtClean="0">
                <a:solidFill>
                  <a:srgbClr val="FF0000"/>
                </a:solidFill>
                <a:effectLst>
                  <a:outerShdw blurRad="38100" dist="38100" dir="2700000" algn="tl">
                    <a:srgbClr val="000000">
                      <a:alpha val="43137"/>
                    </a:srgbClr>
                  </a:outerShdw>
                </a:effectLst>
              </a:rPr>
              <a:t>3.1%</a:t>
            </a:r>
            <a:r>
              <a:rPr lang="hr-HR" altLang="sr-Latn-RS" sz="1600" dirty="0" smtClean="0">
                <a:solidFill>
                  <a:srgbClr val="002060"/>
                </a:solidFill>
                <a:effectLst>
                  <a:outerShdw blurRad="38100" dist="38100" dir="2700000" algn="tl">
                    <a:srgbClr val="000000">
                      <a:alpha val="43137"/>
                    </a:srgbClr>
                  </a:outerShdw>
                </a:effectLst>
              </a:rPr>
              <a:t> (MPR</a:t>
            </a:r>
            <a:r>
              <a:rPr lang="hr-HR" altLang="sr-Latn-RS" sz="1600" dirty="0">
                <a:solidFill>
                  <a:srgbClr val="002060"/>
                </a:solidFill>
                <a:effectLst>
                  <a:outerShdw blurRad="38100" dist="38100" dir="2700000" algn="tl">
                    <a:srgbClr val="000000">
                      <a:alpha val="43137"/>
                    </a:srgbClr>
                  </a:outerShdw>
                </a:effectLst>
              </a:rPr>
              <a:t>)                        	</a:t>
            </a:r>
            <a:endParaRPr lang="hr-HR" altLang="sr-Latn-RS" sz="1600" dirty="0" smtClean="0">
              <a:solidFill>
                <a:srgbClr val="00206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735"/>
          <a:stretch/>
        </p:blipFill>
        <p:spPr bwMode="auto">
          <a:xfrm>
            <a:off x="611560" y="4080048"/>
            <a:ext cx="3733800" cy="25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088085"/>
            <a:ext cx="373380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img1.wikia.nocookie.net/__cb20140228025438/cloudywithachanceofmeatballs/images/c/cd/Warning_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2348880"/>
            <a:ext cx="288032" cy="24844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23528" y="3068960"/>
            <a:ext cx="8496944"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857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P_A2010_TXT_Rotating_Puzzle_Solution">
  <a:themeElements>
    <a:clrScheme name="Custom 1">
      <a:dk1>
        <a:sysClr val="windowText" lastClr="000000"/>
      </a:dk1>
      <a:lt1>
        <a:sysClr val="window" lastClr="FFFFFF"/>
      </a:lt1>
      <a:dk2>
        <a:srgbClr val="303030"/>
      </a:dk2>
      <a:lt2>
        <a:srgbClr val="DEDEE0"/>
      </a:lt2>
      <a:accent1>
        <a:srgbClr val="CB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PPP_A2010_TXT_Rotating_Puzzle_Solution</Template>
  <TotalTime>7868</TotalTime>
  <Words>2689</Words>
  <Application>Microsoft Office PowerPoint</Application>
  <PresentationFormat>On-screen Show (4:3)</PresentationFormat>
  <Paragraphs>475</Paragraphs>
  <Slides>39</Slides>
  <Notes>36</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PPP_A2010_TXT_Rotating_Puzzle_Solution</vt:lpstr>
      <vt:lpstr>Uloga metformina u liječenju PCOS </vt:lpstr>
      <vt:lpstr>Diabète des femme á barbe</vt:lpstr>
      <vt:lpstr>PCOS:  ...veza s inzulinskom rezistencijom</vt:lpstr>
      <vt:lpstr>PCOS:  ...veza s inzulinskom rezistencijom</vt:lpstr>
      <vt:lpstr>PCOS:  ...veza s inzulinskom rezistencijom</vt:lpstr>
      <vt:lpstr>PCOS:  ...smisao liječenja IR</vt:lpstr>
      <vt:lpstr>PCOS &amp; METFORMIN:  ...klinički učinci...</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ANOVULACIJE / INFERTILITETA</vt:lpstr>
      <vt:lpstr>PCOS &amp; METFORMIN:  ...klinički učinci... LIJEČENJE HIRZUTIZMA / HIPERANDROGENIZMA</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...klinički učinci... UTJECAJ NA DEBLJINU / IR / METABOLIČKE RIZIKE</vt:lpstr>
      <vt:lpstr>PCOS &amp; METFORMIN:  ...umjesto zaključka</vt:lpstr>
      <vt:lpstr>PCOS &amp; METFORMIN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Uloga metformina u liječenju PCOS</dc:title>
  <dc:creator>Ivan</dc:creator>
  <cp:lastModifiedBy>Ivan</cp:lastModifiedBy>
  <cp:revision>327</cp:revision>
  <dcterms:created xsi:type="dcterms:W3CDTF">2014-02-12T09:45:41Z</dcterms:created>
  <dcterms:modified xsi:type="dcterms:W3CDTF">2014-05-16T04:38:52Z</dcterms:modified>
</cp:coreProperties>
</file>