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20" r:id="rId3"/>
    <p:sldId id="293" r:id="rId4"/>
    <p:sldId id="267" r:id="rId5"/>
    <p:sldId id="268" r:id="rId6"/>
    <p:sldId id="296" r:id="rId7"/>
    <p:sldId id="295" r:id="rId8"/>
    <p:sldId id="297" r:id="rId9"/>
    <p:sldId id="321" r:id="rId10"/>
    <p:sldId id="323" r:id="rId11"/>
    <p:sldId id="322" r:id="rId12"/>
    <p:sldId id="299" r:id="rId13"/>
    <p:sldId id="300" r:id="rId14"/>
    <p:sldId id="302" r:id="rId15"/>
    <p:sldId id="303" r:id="rId16"/>
    <p:sldId id="304" r:id="rId17"/>
    <p:sldId id="305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269" r:id="rId32"/>
    <p:sldId id="283" r:id="rId33"/>
    <p:sldId id="282" r:id="rId3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27A2-F2CA-4886-B553-7C766F51E5E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9A6-1A36-452F-A34D-C409BE2B6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467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27A2-F2CA-4886-B553-7C766F51E5E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9A6-1A36-452F-A34D-C409BE2B6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935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27A2-F2CA-4886-B553-7C766F51E5E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9A6-1A36-452F-A34D-C409BE2B6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95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27A2-F2CA-4886-B553-7C766F51E5E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9A6-1A36-452F-A34D-C409BE2B6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169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27A2-F2CA-4886-B553-7C766F51E5E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9A6-1A36-452F-A34D-C409BE2B6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45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27A2-F2CA-4886-B553-7C766F51E5E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9A6-1A36-452F-A34D-C409BE2B6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76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27A2-F2CA-4886-B553-7C766F51E5E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9A6-1A36-452F-A34D-C409BE2B6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946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27A2-F2CA-4886-B553-7C766F51E5E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9A6-1A36-452F-A34D-C409BE2B6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369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27A2-F2CA-4886-B553-7C766F51E5E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9A6-1A36-452F-A34D-C409BE2B6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09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27A2-F2CA-4886-B553-7C766F51E5E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9A6-1A36-452F-A34D-C409BE2B6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69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27A2-F2CA-4886-B553-7C766F51E5E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89A6-1A36-452F-A34D-C409BE2B6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8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27A2-F2CA-4886-B553-7C766F51E5E2}" type="datetimeFigureOut">
              <a:rPr lang="hr-HR" smtClean="0"/>
              <a:t>15.5.2014.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D89A6-1A36-452F-A34D-C409BE2B6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798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>
            <a:normAutofit/>
          </a:bodyPr>
          <a:lstStyle/>
          <a:p>
            <a:r>
              <a:rPr lang="hr-HR" sz="3600" dirty="0" smtClean="0"/>
              <a:t>Oralna kontracepcija i ginekološki karcinom</a:t>
            </a:r>
            <a:endParaRPr lang="hr-H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Goran Vujić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8100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293096"/>
            <a:ext cx="6400800" cy="1752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Smanjena učestalost u žena koje su </a:t>
            </a:r>
          </a:p>
          <a:p>
            <a:r>
              <a:rPr lang="hr-HR" sz="2800" dirty="0">
                <a:solidFill>
                  <a:schemeClr val="bg1"/>
                </a:solidFill>
              </a:rPr>
              <a:t>k</a:t>
            </a:r>
            <a:r>
              <a:rPr lang="hr-HR" sz="2800" dirty="0" smtClean="0">
                <a:solidFill>
                  <a:schemeClr val="bg1"/>
                </a:solidFill>
              </a:rPr>
              <a:t>oristile </a:t>
            </a:r>
            <a:r>
              <a:rPr lang="hr-HR" sz="2800" dirty="0" err="1" smtClean="0">
                <a:solidFill>
                  <a:schemeClr val="bg1"/>
                </a:solidFill>
              </a:rPr>
              <a:t>kontraceptive</a:t>
            </a:r>
            <a:r>
              <a:rPr lang="hr-HR" sz="2800" dirty="0" smtClean="0">
                <a:solidFill>
                  <a:schemeClr val="bg1"/>
                </a:solidFill>
              </a:rPr>
              <a:t> u skorijem</a:t>
            </a:r>
          </a:p>
          <a:p>
            <a:r>
              <a:rPr lang="hr-HR" sz="2800" dirty="0">
                <a:solidFill>
                  <a:schemeClr val="bg1"/>
                </a:solidFill>
              </a:rPr>
              <a:t>v</a:t>
            </a:r>
            <a:r>
              <a:rPr lang="hr-HR" sz="2800" dirty="0" smtClean="0">
                <a:solidFill>
                  <a:schemeClr val="bg1"/>
                </a:solidFill>
              </a:rPr>
              <a:t>remenskom intervalu.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836712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Estimated odds ratios by time since last OC use (ovarian cancer incidence) Time Interval </a:t>
            </a:r>
            <a:r>
              <a:rPr lang="en-US" sz="2800" dirty="0">
                <a:solidFill>
                  <a:prstClr val="white"/>
                </a:solidFill>
              </a:rPr>
              <a:t>	</a:t>
            </a:r>
            <a:r>
              <a:rPr lang="en-US" sz="2800" b="1" dirty="0">
                <a:solidFill>
                  <a:prstClr val="white"/>
                </a:solidFill>
              </a:rPr>
              <a:t>Odds Ratio (95% Confidence Interval) </a:t>
            </a:r>
            <a:r>
              <a:rPr lang="en-US" sz="2800" dirty="0">
                <a:solidFill>
                  <a:prstClr val="white"/>
                </a:solidFill>
              </a:rPr>
              <a:t>	</a:t>
            </a:r>
            <a:r>
              <a:rPr lang="en-US" sz="2800" b="1" dirty="0">
                <a:solidFill>
                  <a:prstClr val="white"/>
                </a:solidFill>
              </a:rPr>
              <a:t>P-value </a:t>
            </a:r>
            <a:r>
              <a:rPr lang="en-US" sz="2800" dirty="0">
                <a:solidFill>
                  <a:prstClr val="white"/>
                </a:solidFill>
              </a:rPr>
              <a:t>	</a:t>
            </a:r>
          </a:p>
          <a:p>
            <a:r>
              <a:rPr lang="en-US" sz="2800" dirty="0">
                <a:solidFill>
                  <a:prstClr val="white"/>
                </a:solidFill>
              </a:rPr>
              <a:t>0–10 years 	0.41 (0.34 to 0.50) 	&lt;0.0001 	</a:t>
            </a:r>
          </a:p>
          <a:p>
            <a:r>
              <a:rPr lang="en-US" sz="2800" dirty="0">
                <a:solidFill>
                  <a:prstClr val="white"/>
                </a:solidFill>
              </a:rPr>
              <a:t>10–20 years 	0.65 (0.56 to 0.74) 	&lt;0.0001 	</a:t>
            </a:r>
          </a:p>
          <a:p>
            <a:r>
              <a:rPr lang="en-US" sz="2800" dirty="0">
                <a:solidFill>
                  <a:prstClr val="white"/>
                </a:solidFill>
              </a:rPr>
              <a:t>20–30 years 	0.92 (0.76 to 1.12) 	0.3692 	</a:t>
            </a:r>
          </a:p>
          <a:p>
            <a:r>
              <a:rPr lang="en-US" sz="2800" dirty="0">
                <a:solidFill>
                  <a:prstClr val="white"/>
                </a:solidFill>
              </a:rPr>
              <a:t>&gt;30 years 	0.79 (0.58 to 1.12) 	0.1036 </a:t>
            </a:r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1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21" y="1700808"/>
            <a:ext cx="76104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Forest plot for low-dose estrogen (ovarian cancer incidence)</a:t>
            </a:r>
            <a:endParaRPr lang="hr-H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254459" y="1019723"/>
            <a:ext cx="221233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prstClr val="black"/>
                </a:solidFill>
              </a:rPr>
              <a:t>&lt; 35 </a:t>
            </a:r>
            <a:r>
              <a:rPr lang="hr-HR" sz="2000" dirty="0" err="1" smtClean="0">
                <a:solidFill>
                  <a:prstClr val="black"/>
                </a:solidFill>
              </a:rPr>
              <a:t>mcg</a:t>
            </a:r>
            <a:r>
              <a:rPr lang="hr-HR" sz="2000" dirty="0" smtClean="0">
                <a:solidFill>
                  <a:prstClr val="black"/>
                </a:solidFill>
              </a:rPr>
              <a:t> </a:t>
            </a:r>
            <a:r>
              <a:rPr lang="hr-HR" sz="2000" dirty="0" err="1" smtClean="0">
                <a:solidFill>
                  <a:prstClr val="black"/>
                </a:solidFill>
              </a:rPr>
              <a:t>estradiola</a:t>
            </a:r>
            <a:endParaRPr lang="hr-H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44824"/>
            <a:ext cx="76866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260648"/>
            <a:ext cx="7227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Forest plot for high-dose estrogen (ovarian cancer incidence)</a:t>
            </a:r>
            <a:endParaRPr lang="hr-HR" sz="28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1214755"/>
            <a:ext cx="264315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sz="2800" dirty="0" smtClean="0"/>
              <a:t>0,55 VS. 0,62  NS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47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0" y="2304034"/>
            <a:ext cx="8094708" cy="418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Forest plot for high-dose progestin (ovarian cancer incidence)</a:t>
            </a:r>
            <a:endParaRPr lang="hr-H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86675" y="1534593"/>
            <a:ext cx="159370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OR 0,55 </a:t>
            </a:r>
            <a:endParaRPr lang="hr-H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2" y="1916832"/>
            <a:ext cx="863569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Forest plot for low-dose progestin (ovarian cancer incidence)</a:t>
            </a:r>
            <a:endParaRPr lang="hr-H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411491" y="1202647"/>
            <a:ext cx="231852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0,55 </a:t>
            </a:r>
            <a:r>
              <a:rPr lang="hr-HR" sz="2400" dirty="0" err="1" smtClean="0">
                <a:solidFill>
                  <a:schemeClr val="bg1"/>
                </a:solidFill>
              </a:rPr>
              <a:t>vs</a:t>
            </a:r>
            <a:r>
              <a:rPr lang="hr-HR" sz="2400" dirty="0" smtClean="0">
                <a:solidFill>
                  <a:schemeClr val="bg1"/>
                </a:solidFill>
              </a:rPr>
              <a:t>. 0,81  </a:t>
            </a:r>
            <a:r>
              <a:rPr lang="hr-HR" sz="2400" dirty="0" err="1" smtClean="0">
                <a:solidFill>
                  <a:schemeClr val="bg1"/>
                </a:solidFill>
              </a:rPr>
              <a:t>n.s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1" y="1844824"/>
            <a:ext cx="90582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Forest plot for BRCA1 or BRCA2 carriers (ovarian cancer incidence)</a:t>
            </a:r>
            <a:endParaRPr lang="hr-H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450634" y="1158223"/>
            <a:ext cx="269336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0,58 </a:t>
            </a:r>
            <a:r>
              <a:rPr lang="hr-HR" sz="2800" dirty="0" err="1" smtClean="0">
                <a:solidFill>
                  <a:schemeClr val="bg1"/>
                </a:solidFill>
              </a:rPr>
              <a:t>vs</a:t>
            </a:r>
            <a:r>
              <a:rPr lang="hr-HR" sz="2800" dirty="0" smtClean="0">
                <a:solidFill>
                  <a:schemeClr val="bg1"/>
                </a:solidFill>
              </a:rPr>
              <a:t>. 0,65  </a:t>
            </a:r>
            <a:r>
              <a:rPr lang="hr-HR" sz="2800" dirty="0" err="1" smtClean="0">
                <a:solidFill>
                  <a:schemeClr val="bg1"/>
                </a:solidFill>
              </a:rPr>
              <a:t>n.s</a:t>
            </a:r>
            <a:r>
              <a:rPr lang="hr-HR" sz="2800" dirty="0" smtClean="0">
                <a:solidFill>
                  <a:schemeClr val="bg1"/>
                </a:solidFill>
              </a:rPr>
              <a:t>.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722" y="2350990"/>
            <a:ext cx="12097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</a:rPr>
              <a:t>Studya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b="1" dirty="0">
                <a:solidFill>
                  <a:prstClr val="white"/>
                </a:solidFill>
              </a:rPr>
              <a:t>Study Details </a:t>
            </a: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b="1" dirty="0">
                <a:solidFill>
                  <a:prstClr val="white"/>
                </a:solidFill>
              </a:rPr>
              <a:t>OR </a:t>
            </a: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b="1" dirty="0">
                <a:solidFill>
                  <a:prstClr val="white"/>
                </a:solidFill>
              </a:rPr>
              <a:t>95% CI </a:t>
            </a:r>
            <a:r>
              <a:rPr lang="en-US" dirty="0">
                <a:solidFill>
                  <a:prstClr val="white"/>
                </a:solidFill>
              </a:rPr>
              <a:t>		</a:t>
            </a:r>
          </a:p>
          <a:p>
            <a:r>
              <a:rPr lang="hr-HR" b="1" i="1" dirty="0" err="1">
                <a:solidFill>
                  <a:prstClr val="white"/>
                </a:solidFill>
              </a:rPr>
              <a:t>Cohort</a:t>
            </a:r>
            <a:r>
              <a:rPr lang="hr-HR" b="1" i="1" dirty="0">
                <a:solidFill>
                  <a:prstClr val="white"/>
                </a:solidFill>
              </a:rPr>
              <a:t> </a:t>
            </a:r>
            <a:r>
              <a:rPr lang="hr-HR" dirty="0">
                <a:solidFill>
                  <a:prstClr val="white"/>
                </a:solidFill>
              </a:rPr>
              <a:t>	</a:t>
            </a:r>
          </a:p>
          <a:p>
            <a:r>
              <a:rPr lang="en-US" b="1" i="1" dirty="0">
                <a:solidFill>
                  <a:prstClr val="white"/>
                </a:solidFill>
              </a:rPr>
              <a:t>Survival After Diagnosis of Ovarian Cancer </a:t>
            </a:r>
            <a:r>
              <a:rPr lang="en-US" dirty="0">
                <a:solidFill>
                  <a:prstClr val="white"/>
                </a:solidFill>
              </a:rPr>
              <a:t>	</a:t>
            </a:r>
          </a:p>
          <a:p>
            <a:r>
              <a:rPr lang="en-US" dirty="0">
                <a:solidFill>
                  <a:prstClr val="white"/>
                </a:solidFill>
              </a:rPr>
              <a:t>Nagle, 2008167 	</a:t>
            </a:r>
          </a:p>
          <a:p>
            <a:r>
              <a:rPr lang="hr-HR" u="sng" dirty="0" err="1">
                <a:solidFill>
                  <a:prstClr val="white"/>
                </a:solidFill>
              </a:rPr>
              <a:t>Exposed</a:t>
            </a:r>
            <a:r>
              <a:rPr lang="hr-HR" u="sng" dirty="0">
                <a:solidFill>
                  <a:prstClr val="white"/>
                </a:solidFill>
              </a:rPr>
              <a:t>: </a:t>
            </a:r>
            <a:r>
              <a:rPr lang="hr-HR" dirty="0">
                <a:solidFill>
                  <a:prstClr val="white"/>
                </a:solidFill>
              </a:rPr>
              <a:t>310 </a:t>
            </a:r>
            <a:r>
              <a:rPr lang="hr-HR" dirty="0" err="1">
                <a:solidFill>
                  <a:prstClr val="white"/>
                </a:solidFill>
              </a:rPr>
              <a:t>women</a:t>
            </a:r>
            <a:r>
              <a:rPr lang="hr-HR" dirty="0">
                <a:solidFill>
                  <a:prstClr val="white"/>
                </a:solidFill>
              </a:rPr>
              <a:t> </a:t>
            </a:r>
          </a:p>
          <a:p>
            <a:r>
              <a:rPr lang="en-US" u="sng" dirty="0">
                <a:solidFill>
                  <a:prstClr val="white"/>
                </a:solidFill>
              </a:rPr>
              <a:t>Unexposed:</a:t>
            </a:r>
            <a:r>
              <a:rPr lang="en-US" dirty="0">
                <a:solidFill>
                  <a:prstClr val="white"/>
                </a:solidFill>
              </a:rPr>
              <a:t>366 women 	0.88 	0.70 to 1.11 	</a:t>
            </a:r>
            <a:endParaRPr lang="hr-HR" dirty="0" smtClean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		</a:t>
            </a:r>
          </a:p>
          <a:p>
            <a:r>
              <a:rPr lang="hr-HR" b="1" i="1" dirty="0" err="1">
                <a:solidFill>
                  <a:prstClr val="white"/>
                </a:solidFill>
              </a:rPr>
              <a:t>Population</a:t>
            </a:r>
            <a:r>
              <a:rPr lang="hr-HR" b="1" i="1" dirty="0">
                <a:solidFill>
                  <a:prstClr val="white"/>
                </a:solidFill>
              </a:rPr>
              <a:t>-</a:t>
            </a:r>
            <a:r>
              <a:rPr lang="hr-HR" b="1" i="1" dirty="0" err="1">
                <a:solidFill>
                  <a:prstClr val="white"/>
                </a:solidFill>
              </a:rPr>
              <a:t>Level</a:t>
            </a:r>
            <a:r>
              <a:rPr lang="hr-HR" b="1" i="1" dirty="0">
                <a:solidFill>
                  <a:prstClr val="white"/>
                </a:solidFill>
              </a:rPr>
              <a:t> </a:t>
            </a:r>
            <a:r>
              <a:rPr lang="hr-HR" b="1" i="1" dirty="0" err="1">
                <a:solidFill>
                  <a:prstClr val="white"/>
                </a:solidFill>
              </a:rPr>
              <a:t>Mortality</a:t>
            </a:r>
            <a:r>
              <a:rPr lang="hr-HR" b="1" i="1" dirty="0">
                <a:solidFill>
                  <a:prstClr val="white"/>
                </a:solidFill>
              </a:rPr>
              <a:t> </a:t>
            </a:r>
            <a:r>
              <a:rPr lang="hr-HR" dirty="0">
                <a:solidFill>
                  <a:prstClr val="white"/>
                </a:solidFill>
              </a:rPr>
              <a:t>	</a:t>
            </a:r>
          </a:p>
          <a:p>
            <a:r>
              <a:rPr lang="en-US" dirty="0">
                <a:solidFill>
                  <a:prstClr val="white"/>
                </a:solidFill>
              </a:rPr>
              <a:t>Hannaford, 201033 	Royal College General Practitioners Oral Contraceptive Study </a:t>
            </a:r>
          </a:p>
          <a:p>
            <a:r>
              <a:rPr lang="hr-HR" u="sng" dirty="0" err="1">
                <a:solidFill>
                  <a:prstClr val="white"/>
                </a:solidFill>
              </a:rPr>
              <a:t>Exposed</a:t>
            </a:r>
            <a:r>
              <a:rPr lang="hr-HR" dirty="0">
                <a:solidFill>
                  <a:prstClr val="white"/>
                </a:solidFill>
              </a:rPr>
              <a:t>: 28,806 </a:t>
            </a:r>
            <a:r>
              <a:rPr lang="hr-HR" dirty="0" err="1">
                <a:solidFill>
                  <a:prstClr val="white"/>
                </a:solidFill>
              </a:rPr>
              <a:t>women</a:t>
            </a:r>
            <a:r>
              <a:rPr lang="hr-HR" dirty="0">
                <a:solidFill>
                  <a:prstClr val="white"/>
                </a:solidFill>
              </a:rPr>
              <a:t> </a:t>
            </a:r>
          </a:p>
          <a:p>
            <a:r>
              <a:rPr lang="en-US" u="sng" dirty="0">
                <a:solidFill>
                  <a:prstClr val="white"/>
                </a:solidFill>
              </a:rPr>
              <a:t>Unexposed</a:t>
            </a:r>
            <a:r>
              <a:rPr lang="en-US" dirty="0">
                <a:solidFill>
                  <a:prstClr val="white"/>
                </a:solidFill>
              </a:rPr>
              <a:t>: 17,306 women 	0.53 	0.38 to 0.72 </a:t>
            </a:r>
            <a:endParaRPr lang="hr-HR" dirty="0" smtClean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		</a:t>
            </a:r>
          </a:p>
          <a:p>
            <a:r>
              <a:rPr lang="en-US" dirty="0" err="1">
                <a:solidFill>
                  <a:prstClr val="white"/>
                </a:solidFill>
              </a:rPr>
              <a:t>Vessey</a:t>
            </a:r>
            <a:r>
              <a:rPr lang="en-US" dirty="0">
                <a:solidFill>
                  <a:prstClr val="white"/>
                </a:solidFill>
              </a:rPr>
              <a:t>, 2010165 	Oxford Family Planning Association contraception study </a:t>
            </a:r>
          </a:p>
          <a:p>
            <a:r>
              <a:rPr lang="en-US" dirty="0">
                <a:solidFill>
                  <a:prstClr val="white"/>
                </a:solidFill>
              </a:rPr>
              <a:t>602,700 person-years of observation for unexposed and exposed 	</a:t>
            </a:r>
            <a:endParaRPr lang="hr-HR" dirty="0" smtClean="0">
              <a:solidFill>
                <a:prstClr val="white"/>
              </a:solidFill>
            </a:endParaRPr>
          </a:p>
          <a:p>
            <a:r>
              <a:rPr lang="hr-HR" dirty="0">
                <a:solidFill>
                  <a:prstClr val="white"/>
                </a:solidFill>
              </a:rPr>
              <a:t>	</a:t>
            </a:r>
            <a:r>
              <a:rPr lang="hr-HR" dirty="0" smtClean="0">
                <a:solidFill>
                  <a:prstClr val="white"/>
                </a:solidFill>
              </a:rPr>
              <a:t>		</a:t>
            </a:r>
            <a:r>
              <a:rPr lang="en-US" dirty="0" smtClean="0">
                <a:solidFill>
                  <a:prstClr val="white"/>
                </a:solidFill>
              </a:rPr>
              <a:t>0.87 </a:t>
            </a:r>
            <a:r>
              <a:rPr lang="en-US" dirty="0">
                <a:solidFill>
                  <a:prstClr val="white"/>
                </a:solidFill>
              </a:rPr>
              <a:t>	0.79 to 0.96 	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9672" y="764704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>
                <a:solidFill>
                  <a:prstClr val="white"/>
                </a:solidFill>
              </a:rPr>
              <a:t>Data for </a:t>
            </a:r>
            <a:r>
              <a:rPr lang="hr-HR" sz="3200" dirty="0" err="1" smtClean="0">
                <a:solidFill>
                  <a:prstClr val="white"/>
                </a:solidFill>
              </a:rPr>
              <a:t>ovarian</a:t>
            </a:r>
            <a:r>
              <a:rPr lang="hr-HR" sz="3200" dirty="0" smtClean="0">
                <a:solidFill>
                  <a:prstClr val="white"/>
                </a:solidFill>
              </a:rPr>
              <a:t> </a:t>
            </a:r>
            <a:r>
              <a:rPr lang="hr-HR" sz="3200" dirty="0" err="1" smtClean="0">
                <a:solidFill>
                  <a:prstClr val="white"/>
                </a:solidFill>
              </a:rPr>
              <a:t>cancer</a:t>
            </a:r>
            <a:r>
              <a:rPr lang="hr-HR" sz="3200" dirty="0" smtClean="0">
                <a:solidFill>
                  <a:prstClr val="white"/>
                </a:solidFill>
              </a:rPr>
              <a:t> </a:t>
            </a:r>
            <a:r>
              <a:rPr lang="hr-HR" sz="3200" dirty="0" err="1" smtClean="0">
                <a:solidFill>
                  <a:prstClr val="white"/>
                </a:solidFill>
              </a:rPr>
              <a:t>mortality</a:t>
            </a:r>
            <a:endParaRPr lang="hr-HR" sz="32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394" y="2636912"/>
            <a:ext cx="2167581" cy="52322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OR  0,53-0,88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1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32430"/>
            <a:ext cx="5927378" cy="49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Forest plot for ever versus never OC use (case-control studies, breast cancer incidence)</a:t>
            </a:r>
            <a:endParaRPr lang="hr-HR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474357" y="1632430"/>
            <a:ext cx="133722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OR 1,08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72084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Estimated odds ratios by duration of OC use (breast cancer incidence) Duration Interval </a:t>
            </a:r>
            <a:r>
              <a:rPr lang="en-US" sz="2000" dirty="0">
                <a:solidFill>
                  <a:prstClr val="white"/>
                </a:solidFill>
              </a:rPr>
              <a:t>	</a:t>
            </a:r>
            <a:r>
              <a:rPr lang="en-US" sz="2000" b="1" dirty="0">
                <a:solidFill>
                  <a:prstClr val="white"/>
                </a:solidFill>
              </a:rPr>
              <a:t>Odds Ratio (95% Confidence Interval) </a:t>
            </a:r>
            <a:r>
              <a:rPr lang="en-US" sz="2000" dirty="0">
                <a:solidFill>
                  <a:prstClr val="white"/>
                </a:solidFill>
              </a:rPr>
              <a:t>	</a:t>
            </a:r>
            <a:r>
              <a:rPr lang="en-US" sz="2000" b="1" dirty="0">
                <a:solidFill>
                  <a:prstClr val="white"/>
                </a:solidFill>
              </a:rPr>
              <a:t>P-Value </a:t>
            </a:r>
            <a:r>
              <a:rPr lang="en-US" sz="2000" dirty="0">
                <a:solidFill>
                  <a:prstClr val="white"/>
                </a:solidFill>
              </a:rPr>
              <a:t>	</a:t>
            </a:r>
          </a:p>
          <a:p>
            <a:r>
              <a:rPr lang="en-US" sz="2000" dirty="0">
                <a:solidFill>
                  <a:prstClr val="white"/>
                </a:solidFill>
              </a:rPr>
              <a:t>0–12 months 	0.95 (0.83 to 1.09) 	0.465 	</a:t>
            </a:r>
          </a:p>
          <a:p>
            <a:r>
              <a:rPr lang="en-US" sz="2000" dirty="0">
                <a:solidFill>
                  <a:prstClr val="white"/>
                </a:solidFill>
              </a:rPr>
              <a:t>13–60 months 	1.03 (0.92 to 1.15) 	0.644 	</a:t>
            </a:r>
          </a:p>
          <a:p>
            <a:r>
              <a:rPr lang="en-US" sz="2000" dirty="0">
                <a:solidFill>
                  <a:prstClr val="white"/>
                </a:solidFill>
              </a:rPr>
              <a:t>61–120 months 	1.01 (0.90 to 1.13) 	0.895 	</a:t>
            </a:r>
          </a:p>
          <a:p>
            <a:r>
              <a:rPr lang="en-US" sz="2000" dirty="0">
                <a:solidFill>
                  <a:prstClr val="white"/>
                </a:solidFill>
              </a:rPr>
              <a:t>&gt;120 months 	1.04 (0.93 to 1.17) 	0.457 </a:t>
            </a:r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6176" y="3659832"/>
            <a:ext cx="2315057" cy="5232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0,95-1,04  </a:t>
            </a:r>
            <a:r>
              <a:rPr lang="hr-HR" sz="2800" dirty="0" err="1" smtClean="0">
                <a:solidFill>
                  <a:schemeClr val="bg1"/>
                </a:solidFill>
              </a:rPr>
              <a:t>N.S</a:t>
            </a:r>
            <a:r>
              <a:rPr lang="hr-HR" sz="2800" dirty="0" smtClean="0">
                <a:solidFill>
                  <a:schemeClr val="bg1"/>
                </a:solidFill>
              </a:rPr>
              <a:t>.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7" y="1844824"/>
            <a:ext cx="8027814" cy="461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3107" y="620688"/>
            <a:ext cx="8027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Forest plot for ever versus never OC use (case-control studies, cervical cancer incidence)</a:t>
            </a:r>
            <a:endParaRPr lang="hr-HR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1340768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  <a:p>
            <a:r>
              <a:rPr lang="en-US" sz="2400" dirty="0">
                <a:solidFill>
                  <a:prstClr val="white"/>
                </a:solidFill>
              </a:rPr>
              <a:t>Evidence Reports/Technology Assessments, No. 212.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 err="1">
                <a:solidFill>
                  <a:prstClr val="white"/>
                </a:solidFill>
              </a:rPr>
              <a:t>Havrilesky</a:t>
            </a:r>
            <a:r>
              <a:rPr lang="en-US" sz="2400" dirty="0">
                <a:solidFill>
                  <a:prstClr val="white"/>
                </a:solidFill>
              </a:rPr>
              <a:t> LJ, </a:t>
            </a:r>
            <a:r>
              <a:rPr lang="en-US" sz="2400" dirty="0" err="1">
                <a:solidFill>
                  <a:prstClr val="white"/>
                </a:solidFill>
              </a:rPr>
              <a:t>Gierisch</a:t>
            </a:r>
            <a:r>
              <a:rPr lang="en-US" sz="2400" dirty="0">
                <a:solidFill>
                  <a:prstClr val="white"/>
                </a:solidFill>
              </a:rPr>
              <a:t> JM, Moorman PG, et al.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>
                <a:solidFill>
                  <a:prstClr val="white"/>
                </a:solidFill>
              </a:rPr>
              <a:t>Rockville (MD): Agency for Healthcare Research and Quality (US); 2013 Jun.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>
                <a:solidFill>
                  <a:prstClr val="white"/>
                </a:solidFill>
              </a:rPr>
              <a:t>Copyright Notice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>
                <a:solidFill>
                  <a:prstClr val="white"/>
                </a:solidFill>
              </a:rPr>
              <a:t>PubMed Health. A service of the National Library of Medicine, National Institutes of Health.</a:t>
            </a:r>
          </a:p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218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916832"/>
            <a:ext cx="85689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Estimated odds ratios by duration of OC use (cervical cancer incidence) Duration </a:t>
            </a: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b="1" dirty="0">
                <a:solidFill>
                  <a:prstClr val="white"/>
                </a:solidFill>
              </a:rPr>
              <a:t>Odds Ratio (95% Confidence Interval) </a:t>
            </a:r>
            <a:r>
              <a:rPr lang="hr-HR" b="1" dirty="0" smtClean="0">
                <a:solidFill>
                  <a:prstClr val="white"/>
                </a:solidFill>
              </a:rPr>
              <a:t>	</a:t>
            </a: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b="1" dirty="0">
                <a:solidFill>
                  <a:prstClr val="white"/>
                </a:solidFill>
              </a:rPr>
              <a:t>P-value </a:t>
            </a:r>
            <a:r>
              <a:rPr lang="en-US" dirty="0">
                <a:solidFill>
                  <a:prstClr val="white"/>
                </a:solidFill>
              </a:rPr>
              <a:t>	</a:t>
            </a:r>
            <a:endParaRPr lang="hr-HR" dirty="0" smtClean="0">
              <a:solidFill>
                <a:prstClr val="white"/>
              </a:solidFill>
            </a:endParaRPr>
          </a:p>
          <a:p>
            <a:endParaRPr lang="hr-HR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&lt; 60 months 	0.99 (0.58 to 1.70) 	</a:t>
            </a:r>
            <a:r>
              <a:rPr lang="hr-HR" dirty="0" smtClean="0">
                <a:solidFill>
                  <a:prstClr val="white"/>
                </a:solidFill>
              </a:rPr>
              <a:t>			</a:t>
            </a:r>
            <a:r>
              <a:rPr lang="en-US" dirty="0" smtClean="0">
                <a:solidFill>
                  <a:prstClr val="white"/>
                </a:solidFill>
              </a:rPr>
              <a:t>0.975 </a:t>
            </a:r>
            <a:endParaRPr lang="hr-HR" dirty="0" smtClean="0">
              <a:solidFill>
                <a:prstClr val="white"/>
              </a:solidFill>
            </a:endParaRPr>
          </a:p>
          <a:p>
            <a:endParaRPr lang="hr-HR" dirty="0">
              <a:solidFill>
                <a:prstClr val="white"/>
              </a:solidFill>
            </a:endParaRPr>
          </a:p>
          <a:p>
            <a:endParaRPr lang="hr-HR" dirty="0" smtClean="0">
              <a:solidFill>
                <a:prstClr val="white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r>
              <a:rPr lang="en-US" sz="2000" dirty="0">
                <a:solidFill>
                  <a:schemeClr val="bg1"/>
                </a:solidFill>
              </a:rPr>
              <a:t>&gt; 60 months 	1.47 (0.91 to 2.38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r>
              <a:rPr lang="hr-HR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hr-HR" sz="20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0.097 </a:t>
            </a:r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147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1640" y="980728"/>
            <a:ext cx="69127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>
              <a:solidFill>
                <a:prstClr val="white"/>
              </a:solidFill>
            </a:endParaRPr>
          </a:p>
          <a:p>
            <a:r>
              <a:rPr lang="en-US" b="1" dirty="0">
                <a:solidFill>
                  <a:prstClr val="white"/>
                </a:solidFill>
              </a:rPr>
              <a:t>Table 29. Study characteristics and association between OC use </a:t>
            </a:r>
            <a:endParaRPr lang="hr-HR" b="1" dirty="0" smtClean="0">
              <a:solidFill>
                <a:prstClr val="white"/>
              </a:solidFill>
            </a:endParaRPr>
          </a:p>
          <a:p>
            <a:r>
              <a:rPr lang="en-US" b="1" dirty="0" smtClean="0">
                <a:solidFill>
                  <a:prstClr val="white"/>
                </a:solidFill>
              </a:rPr>
              <a:t>and </a:t>
            </a:r>
            <a:r>
              <a:rPr lang="en-US" b="1" dirty="0">
                <a:solidFill>
                  <a:prstClr val="white"/>
                </a:solidFill>
              </a:rPr>
              <a:t>cervical cancer mortality Study </a:t>
            </a:r>
            <a:r>
              <a:rPr lang="en-US" dirty="0">
                <a:solidFill>
                  <a:prstClr val="white"/>
                </a:solidFill>
              </a:rPr>
              <a:t>	</a:t>
            </a:r>
            <a:endParaRPr lang="hr-HR" b="1" dirty="0" smtClean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			</a:t>
            </a:r>
          </a:p>
          <a:p>
            <a:r>
              <a:rPr lang="hr-HR" b="1" i="1" dirty="0" err="1">
                <a:solidFill>
                  <a:prstClr val="white"/>
                </a:solidFill>
              </a:rPr>
              <a:t>Cohort</a:t>
            </a:r>
            <a:r>
              <a:rPr lang="hr-HR" b="1" i="1" dirty="0">
                <a:solidFill>
                  <a:prstClr val="white"/>
                </a:solidFill>
              </a:rPr>
              <a:t> </a:t>
            </a:r>
            <a:r>
              <a:rPr lang="hr-HR" dirty="0">
                <a:solidFill>
                  <a:prstClr val="white"/>
                </a:solidFill>
              </a:rPr>
              <a:t>	</a:t>
            </a:r>
          </a:p>
          <a:p>
            <a:r>
              <a:rPr lang="en-US" dirty="0">
                <a:solidFill>
                  <a:prstClr val="white"/>
                </a:solidFill>
              </a:rPr>
              <a:t>Hannaford, 201033 	</a:t>
            </a:r>
            <a:endParaRPr lang="hr-HR" dirty="0" smtClean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prstClr val="white"/>
                </a:solidFill>
              </a:rPr>
              <a:t>Royal </a:t>
            </a:r>
            <a:r>
              <a:rPr lang="en-US" dirty="0">
                <a:solidFill>
                  <a:prstClr val="white"/>
                </a:solidFill>
              </a:rPr>
              <a:t>College of General Practitioner’s Oral Contraception study </a:t>
            </a:r>
          </a:p>
          <a:p>
            <a:r>
              <a:rPr lang="hr-HR" u="sng" dirty="0" err="1">
                <a:solidFill>
                  <a:prstClr val="white"/>
                </a:solidFill>
              </a:rPr>
              <a:t>Exposed</a:t>
            </a:r>
            <a:r>
              <a:rPr lang="hr-HR" dirty="0">
                <a:solidFill>
                  <a:prstClr val="white"/>
                </a:solidFill>
              </a:rPr>
              <a:t>: 28,806 </a:t>
            </a:r>
          </a:p>
          <a:p>
            <a:r>
              <a:rPr lang="hr-HR" u="sng" dirty="0" err="1">
                <a:solidFill>
                  <a:prstClr val="white"/>
                </a:solidFill>
              </a:rPr>
              <a:t>Unexposed</a:t>
            </a:r>
            <a:r>
              <a:rPr lang="hr-HR" dirty="0">
                <a:solidFill>
                  <a:prstClr val="white"/>
                </a:solidFill>
              </a:rPr>
              <a:t>: 17,306 </a:t>
            </a:r>
          </a:p>
          <a:p>
            <a:r>
              <a:rPr lang="en-US" dirty="0">
                <a:solidFill>
                  <a:prstClr val="white"/>
                </a:solidFill>
              </a:rPr>
              <a:t>Mean age at entry: 29 </a:t>
            </a:r>
            <a:r>
              <a:rPr lang="en-US" dirty="0" err="1">
                <a:solidFill>
                  <a:prstClr val="white"/>
                </a:solidFill>
              </a:rPr>
              <a:t>yr</a:t>
            </a:r>
            <a:r>
              <a:rPr lang="en-US" dirty="0">
                <a:solidFill>
                  <a:prstClr val="white"/>
                </a:solidFill>
              </a:rPr>
              <a:t> (SD 6.6) </a:t>
            </a:r>
          </a:p>
          <a:p>
            <a:r>
              <a:rPr lang="hr-HR" dirty="0" err="1">
                <a:solidFill>
                  <a:prstClr val="white"/>
                </a:solidFill>
              </a:rPr>
              <a:t>Recruitment</a:t>
            </a:r>
            <a:r>
              <a:rPr lang="hr-HR" dirty="0">
                <a:solidFill>
                  <a:prstClr val="white"/>
                </a:solidFill>
              </a:rPr>
              <a:t> period: 1968–1970 	1.34 </a:t>
            </a:r>
            <a:r>
              <a:rPr lang="en-US" dirty="0" smtClean="0">
                <a:solidFill>
                  <a:prstClr val="white"/>
                </a:solidFill>
              </a:rPr>
              <a:t>(</a:t>
            </a:r>
            <a:r>
              <a:rPr lang="en-US" dirty="0">
                <a:solidFill>
                  <a:prstClr val="white"/>
                </a:solidFill>
              </a:rPr>
              <a:t>0.74 to 2.44) </a:t>
            </a:r>
            <a:r>
              <a:rPr lang="hr-HR" dirty="0">
                <a:solidFill>
                  <a:prstClr val="white"/>
                </a:solidFill>
              </a:rPr>
              <a:t>	</a:t>
            </a:r>
            <a:r>
              <a:rPr lang="hr-HR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		</a:t>
            </a:r>
            <a:endParaRPr lang="hr-HR" dirty="0" smtClean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	</a:t>
            </a:r>
          </a:p>
          <a:p>
            <a:r>
              <a:rPr lang="en-US" dirty="0" err="1">
                <a:solidFill>
                  <a:prstClr val="white"/>
                </a:solidFill>
              </a:rPr>
              <a:t>Vessey</a:t>
            </a:r>
            <a:r>
              <a:rPr lang="en-US" dirty="0">
                <a:solidFill>
                  <a:prstClr val="white"/>
                </a:solidFill>
              </a:rPr>
              <a:t>, </a:t>
            </a:r>
            <a:r>
              <a:rPr lang="en-US" dirty="0" smtClean="0">
                <a:solidFill>
                  <a:prstClr val="white"/>
                </a:solidFill>
              </a:rPr>
              <a:t>201</a:t>
            </a:r>
            <a:r>
              <a:rPr lang="hr-HR" dirty="0" smtClean="0">
                <a:solidFill>
                  <a:prstClr val="white"/>
                </a:solidFill>
              </a:rPr>
              <a:t>0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Oxford Family Planning Association Contraceptive Study </a:t>
            </a:r>
          </a:p>
          <a:p>
            <a:r>
              <a:rPr lang="en-US" dirty="0">
                <a:solidFill>
                  <a:prstClr val="white"/>
                </a:solidFill>
              </a:rPr>
              <a:t>602,700 person-</a:t>
            </a:r>
            <a:r>
              <a:rPr lang="en-US" dirty="0" err="1">
                <a:solidFill>
                  <a:prstClr val="white"/>
                </a:solidFill>
              </a:rPr>
              <a:t>yr</a:t>
            </a:r>
            <a:r>
              <a:rPr lang="en-US" dirty="0">
                <a:solidFill>
                  <a:prstClr val="white"/>
                </a:solidFill>
              </a:rPr>
              <a:t> (total for exposed and unexposed) </a:t>
            </a:r>
          </a:p>
          <a:p>
            <a:r>
              <a:rPr lang="hr-HR" dirty="0" err="1">
                <a:solidFill>
                  <a:prstClr val="white"/>
                </a:solidFill>
              </a:rPr>
              <a:t>Recruitment</a:t>
            </a:r>
            <a:r>
              <a:rPr lang="hr-HR" dirty="0">
                <a:solidFill>
                  <a:prstClr val="white"/>
                </a:solidFill>
              </a:rPr>
              <a:t> period: 1968–1974 	7.3 </a:t>
            </a:r>
            <a:r>
              <a:rPr lang="hr-HR" dirty="0" smtClean="0">
                <a:solidFill>
                  <a:prstClr val="white"/>
                </a:solidFill>
              </a:rPr>
              <a:t>(</a:t>
            </a:r>
            <a:r>
              <a:rPr lang="hr-HR" dirty="0">
                <a:solidFill>
                  <a:prstClr val="white"/>
                </a:solidFill>
              </a:rPr>
              <a:t>1.2 to 305.0) 	</a:t>
            </a:r>
            <a:r>
              <a:rPr lang="hr-HR" dirty="0" smtClean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462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2750"/>
            <a:ext cx="5309905" cy="311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3107" y="609906"/>
            <a:ext cx="813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Forest plot for ever versus never OC use (case-control and pooled studies, colorectal cancer incidence)</a:t>
            </a:r>
            <a:endParaRPr lang="hr-HR" dirty="0">
              <a:solidFill>
                <a:prstClr val="white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57" y="3793243"/>
            <a:ext cx="4481013" cy="296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589240"/>
            <a:ext cx="1593706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OR  0,86</a:t>
            </a:r>
            <a:endParaRPr lang="hr-H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899592" y="1268760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prstClr val="white"/>
                </a:solidFill>
              </a:rPr>
              <a:t>Estimated odds ratios by duration of OC use (colorectal cancer incidence</a:t>
            </a:r>
            <a:r>
              <a:rPr lang="en-US" sz="2000" b="1" dirty="0" smtClean="0">
                <a:solidFill>
                  <a:prstClr val="white"/>
                </a:solidFill>
              </a:rPr>
              <a:t>)</a:t>
            </a:r>
            <a:endParaRPr lang="hr-HR" sz="2000" b="1" dirty="0" smtClean="0">
              <a:solidFill>
                <a:prstClr val="white"/>
              </a:solidFill>
            </a:endParaRPr>
          </a:p>
          <a:p>
            <a:pPr>
              <a:lnSpc>
                <a:spcPct val="200000"/>
              </a:lnSpc>
            </a:pPr>
            <a:endParaRPr lang="hr-HR" sz="2000" b="1" dirty="0">
              <a:solidFill>
                <a:prstClr val="white"/>
              </a:solidFill>
            </a:endParaRPr>
          </a:p>
          <a:p>
            <a:pPr>
              <a:lnSpc>
                <a:spcPct val="200000"/>
              </a:lnSpc>
            </a:pPr>
            <a:endParaRPr lang="hr-HR" sz="2000" b="1" dirty="0" smtClean="0">
              <a:solidFill>
                <a:prstClr val="white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dirty="0">
                <a:solidFill>
                  <a:prstClr val="white"/>
                </a:solidFill>
              </a:rPr>
              <a:t>Duration </a:t>
            </a:r>
            <a:r>
              <a:rPr lang="en-US" sz="2000" dirty="0">
                <a:solidFill>
                  <a:prstClr val="white"/>
                </a:solidFill>
              </a:rPr>
              <a:t>	</a:t>
            </a:r>
            <a:r>
              <a:rPr lang="en-US" sz="2000" b="1" dirty="0">
                <a:solidFill>
                  <a:prstClr val="white"/>
                </a:solidFill>
              </a:rPr>
              <a:t>Odds Ratio (95% Confidence Interval) </a:t>
            </a:r>
            <a:r>
              <a:rPr lang="en-US" sz="2000" dirty="0">
                <a:solidFill>
                  <a:prstClr val="white"/>
                </a:solidFill>
              </a:rPr>
              <a:t>	</a:t>
            </a:r>
            <a:r>
              <a:rPr lang="en-US" sz="2000" b="1" dirty="0">
                <a:solidFill>
                  <a:prstClr val="white"/>
                </a:solidFill>
              </a:rPr>
              <a:t>P-value </a:t>
            </a:r>
            <a:r>
              <a:rPr lang="en-US" sz="2000" dirty="0">
                <a:solidFill>
                  <a:prstClr val="white"/>
                </a:solidFill>
              </a:rPr>
              <a:t>	</a:t>
            </a:r>
            <a:endParaRPr lang="hr-HR" sz="2000" dirty="0" smtClean="0">
              <a:solidFill>
                <a:prstClr val="white"/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>
              <a:solidFill>
                <a:prstClr val="white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prstClr val="white"/>
                </a:solidFill>
              </a:rPr>
              <a:t>&lt; 60 months 	</a:t>
            </a:r>
            <a:r>
              <a:rPr lang="hr-HR" sz="2000" dirty="0" smtClean="0">
                <a:solidFill>
                  <a:prstClr val="white"/>
                </a:solidFill>
              </a:rPr>
              <a:t>	</a:t>
            </a:r>
            <a:r>
              <a:rPr lang="en-US" sz="2000" dirty="0" smtClean="0">
                <a:solidFill>
                  <a:prstClr val="white"/>
                </a:solidFill>
              </a:rPr>
              <a:t>0.88 </a:t>
            </a:r>
            <a:r>
              <a:rPr lang="en-US" sz="2000" dirty="0">
                <a:solidFill>
                  <a:prstClr val="white"/>
                </a:solidFill>
              </a:rPr>
              <a:t>(0.77 to 1.01) 	</a:t>
            </a:r>
            <a:r>
              <a:rPr lang="hr-HR" sz="2000" dirty="0" smtClean="0">
                <a:solidFill>
                  <a:prstClr val="white"/>
                </a:solidFill>
              </a:rPr>
              <a:t>	</a:t>
            </a:r>
            <a:r>
              <a:rPr lang="en-US" sz="2000" dirty="0" smtClean="0">
                <a:solidFill>
                  <a:prstClr val="white"/>
                </a:solidFill>
              </a:rPr>
              <a:t>0.063 </a:t>
            </a:r>
            <a:r>
              <a:rPr lang="en-US" sz="2000" dirty="0">
                <a:solidFill>
                  <a:prstClr val="white"/>
                </a:solidFill>
              </a:rPr>
              <a:t>	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prstClr val="white"/>
                </a:solidFill>
              </a:rPr>
              <a:t>&gt; 60 months 	</a:t>
            </a:r>
            <a:r>
              <a:rPr lang="hr-HR" sz="2000" dirty="0" smtClean="0">
                <a:solidFill>
                  <a:prstClr val="white"/>
                </a:solidFill>
              </a:rPr>
              <a:t>	</a:t>
            </a:r>
            <a:r>
              <a:rPr lang="en-US" sz="2000" dirty="0" smtClean="0">
                <a:solidFill>
                  <a:prstClr val="white"/>
                </a:solidFill>
              </a:rPr>
              <a:t>0.88 </a:t>
            </a:r>
            <a:r>
              <a:rPr lang="en-US" sz="2000" dirty="0">
                <a:solidFill>
                  <a:prstClr val="white"/>
                </a:solidFill>
              </a:rPr>
              <a:t>(0.76 to 1.01) 	</a:t>
            </a:r>
            <a:r>
              <a:rPr lang="hr-HR" sz="2000" dirty="0" smtClean="0">
                <a:solidFill>
                  <a:prstClr val="white"/>
                </a:solidFill>
              </a:rPr>
              <a:t>	</a:t>
            </a:r>
            <a:r>
              <a:rPr lang="en-US" sz="2000" dirty="0" smtClean="0">
                <a:solidFill>
                  <a:prstClr val="white"/>
                </a:solidFill>
              </a:rPr>
              <a:t>0.061</a:t>
            </a:r>
            <a:r>
              <a:rPr lang="en-US" sz="2000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2320" y="2488700"/>
            <a:ext cx="75212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</a:rPr>
              <a:t>NS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359174" cy="44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62068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Estimated age-specific incidence of ovarian cancer among ever versus never OC users</a:t>
            </a: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4243" y="2780928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&lt; 20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071003"/>
            <a:ext cx="6623026" cy="480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106" y="332656"/>
            <a:ext cx="7939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Estimated age-specific incidence of breast cancer among ever versus never OC users</a:t>
            </a: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211936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&gt; 45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94165" cy="500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54868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Estimated age-specific incidence of cervical cancer among ever versus never OC users</a:t>
            </a:r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2838" y="212414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&gt; 4</a:t>
            </a:r>
            <a:endParaRPr lang="hr-H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67" y="1124744"/>
            <a:ext cx="7326784" cy="530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7" y="188640"/>
            <a:ext cx="8406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Estimated age-specific incidence of colorectal cancer among ever versus never OC users</a:t>
            </a:r>
            <a:endParaRPr lang="hr-HR" dirty="0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812360" y="2119368"/>
            <a:ext cx="0" cy="44553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72200" y="222709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&lt; 50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69278"/>
            <a:ext cx="7470800" cy="540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470" y="121529"/>
            <a:ext cx="8369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Estimated age-specific incidence of endometrial cancer among ever versus never OC users</a:t>
            </a:r>
            <a:endParaRPr lang="hr-HR" dirty="0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156176" y="1844824"/>
            <a:ext cx="0" cy="15121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44208" y="2780928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&lt;60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34" y="45860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dirty="0" smtClean="0"/>
              <a:t>Increase in age-specific incidence of vascular events in current OC users versus noncurrent users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158484" cy="51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7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1101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Projected ovarian cancer incidence and mortality for 2010 to 2050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1747"/>
            <a:ext cx="7776864" cy="52565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63688" y="1753652"/>
            <a:ext cx="2701381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</a:rPr>
              <a:t>2 x (15000) &gt;40%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061" y="17453"/>
            <a:ext cx="7772400" cy="1470025"/>
          </a:xfrm>
        </p:spPr>
        <p:txBody>
          <a:bodyPr>
            <a:noAutofit/>
          </a:bodyPr>
          <a:lstStyle/>
          <a:p>
            <a:r>
              <a:rPr lang="en-US" sz="2400" dirty="0" smtClean="0"/>
              <a:t> Increase or decrease in age-specific incidence of cancers in ever OC users versus never users</a:t>
            </a:r>
            <a:endParaRPr lang="hr-H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8219"/>
            <a:ext cx="7250291" cy="523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0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zaključno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/>
              <a:t>ZNAČAJNO SMANJENA UČESTALOST RAKA</a:t>
            </a:r>
          </a:p>
          <a:p>
            <a:pPr lvl="1">
              <a:lnSpc>
                <a:spcPct val="150000"/>
              </a:lnSpc>
            </a:pPr>
            <a:r>
              <a:rPr lang="hr-HR" sz="2400" dirty="0" smtClean="0"/>
              <a:t>JAJNIKA			OR	0,73</a:t>
            </a:r>
          </a:p>
          <a:p>
            <a:pPr lvl="1">
              <a:lnSpc>
                <a:spcPct val="150000"/>
              </a:lnSpc>
            </a:pPr>
            <a:r>
              <a:rPr lang="hr-HR" sz="2400" dirty="0" smtClean="0"/>
              <a:t>DEBELOG CRIJEVA	OR	0,86</a:t>
            </a:r>
          </a:p>
          <a:p>
            <a:pPr lvl="1">
              <a:lnSpc>
                <a:spcPct val="150000"/>
              </a:lnSpc>
            </a:pPr>
            <a:r>
              <a:rPr lang="hr-HR" sz="2400" dirty="0" smtClean="0"/>
              <a:t>ENDOMETRIJA		OR	0,57</a:t>
            </a:r>
          </a:p>
          <a:p>
            <a:pPr>
              <a:lnSpc>
                <a:spcPct val="150000"/>
              </a:lnSpc>
            </a:pPr>
            <a:r>
              <a:rPr lang="hr-HR" sz="2800" dirty="0" smtClean="0"/>
              <a:t>BLAGO ALI ZNAČAJNO POVIŠENA UČESTALOST</a:t>
            </a:r>
          </a:p>
          <a:p>
            <a:pPr lvl="1">
              <a:lnSpc>
                <a:spcPct val="150000"/>
              </a:lnSpc>
            </a:pPr>
            <a:r>
              <a:rPr lang="hr-HR" dirty="0" smtClean="0"/>
              <a:t>DOJKE			OR	1,08</a:t>
            </a:r>
          </a:p>
          <a:p>
            <a:pPr lvl="1">
              <a:lnSpc>
                <a:spcPct val="150000"/>
              </a:lnSpc>
            </a:pPr>
            <a:r>
              <a:rPr lang="hr-HR" dirty="0" smtClean="0"/>
              <a:t>VRATA MATERNICE (HPV POZ.)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6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 smtClean="0"/>
              <a:t>ORALNA KONTRACEPCIJA NIJE </a:t>
            </a:r>
            <a:r>
              <a:rPr lang="hr-HR" smtClean="0"/>
              <a:t>METODA </a:t>
            </a:r>
            <a:r>
              <a:rPr lang="hr-HR" smtClean="0"/>
              <a:t>IZBORA</a:t>
            </a:r>
            <a:r>
              <a:rPr lang="hr-HR" smtClean="0"/>
              <a:t> </a:t>
            </a:r>
            <a:r>
              <a:rPr lang="hr-HR" dirty="0" smtClean="0"/>
              <a:t>U PREVENCIJI GINEKOLOŠKIH KARCINOMA PA NITI VISOKORIZIČNIH SKUPINA (BRCA 1,2) AKO SE UZMU U OBZIR NEGATIVNI UČINCI NA KARDIOVASKULARNE BOLESTI, POJAVNOST RAKA DOJKE I RAKA VRATA MATERNICE U ŽENA SA HPV INFEKCIJOM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12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107" y="211936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	</a:t>
            </a:r>
          </a:p>
        </p:txBody>
      </p:sp>
      <p:pic>
        <p:nvPicPr>
          <p:cNvPr id="1028" name="Picture 4" descr="E:\RIBE ULOVI\samsung1 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6745"/>
            <a:ext cx="8670152" cy="65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2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121" y="302791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Age-specific incidence and mortality for ovarian </a:t>
            </a:r>
            <a:r>
              <a:rPr lang="en-US" sz="2800" dirty="0" err="1" smtClean="0"/>
              <a:t>cancera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574806" cy="486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588224" y="3356992"/>
            <a:ext cx="0" cy="201622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4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5274" y="1628800"/>
            <a:ext cx="4600733" cy="352839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Age-adjusted ovarian cancer incidence and mortality rates</a:t>
            </a:r>
            <a:endParaRPr lang="hr-H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963755" cy="585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059832" y="2780928"/>
            <a:ext cx="0" cy="180020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9479" y="3212976"/>
            <a:ext cx="2477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- </a:t>
            </a:r>
            <a:r>
              <a:rPr lang="hr-HR" dirty="0" err="1" smtClean="0">
                <a:solidFill>
                  <a:schemeClr val="bg1"/>
                </a:solidFill>
              </a:rPr>
              <a:t>screening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- </a:t>
            </a:r>
            <a:r>
              <a:rPr lang="hr-HR" dirty="0" err="1" smtClean="0">
                <a:solidFill>
                  <a:schemeClr val="bg1"/>
                </a:solidFill>
              </a:rPr>
              <a:t>citoreduktivna</a:t>
            </a:r>
            <a:r>
              <a:rPr lang="hr-HR" dirty="0" smtClean="0">
                <a:solidFill>
                  <a:schemeClr val="bg1"/>
                </a:solidFill>
              </a:rPr>
              <a:t> kirurgija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KTH (</a:t>
            </a:r>
            <a:r>
              <a:rPr lang="hr-HR" dirty="0" err="1" smtClean="0">
                <a:solidFill>
                  <a:schemeClr val="bg1"/>
                </a:solidFill>
              </a:rPr>
              <a:t>taxani</a:t>
            </a:r>
            <a:r>
              <a:rPr lang="hr-HR" dirty="0" smtClean="0">
                <a:solidFill>
                  <a:schemeClr val="bg1"/>
                </a:solidFill>
              </a:rPr>
              <a:t>, platina)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- &lt; učestalost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969198" cy="661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92080" y="188641"/>
            <a:ext cx="3672408" cy="32368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Forest plot for ever versus never OC use (case-control studies, ovarian cancer incidence)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8316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147" y="332656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Forest plot for ever versus never OC use (cohort studies, ovarian cancer incidence)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33494" cy="464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3533" y="2364849"/>
            <a:ext cx="1005403" cy="40011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OR 0,73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557739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Table 7. Estimated odds ratios by duration of OC use (ovarian cancer incidence) Duration Interval </a:t>
            </a: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b="1" dirty="0">
                <a:solidFill>
                  <a:prstClr val="white"/>
                </a:solidFill>
              </a:rPr>
              <a:t>Odds Ratio (95% Confidence Interval) </a:t>
            </a: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b="1" dirty="0">
                <a:solidFill>
                  <a:prstClr val="white"/>
                </a:solidFill>
              </a:rPr>
              <a:t>P-Value </a:t>
            </a:r>
            <a:r>
              <a:rPr lang="en-US" dirty="0">
                <a:solidFill>
                  <a:prstClr val="white"/>
                </a:solidFill>
              </a:rPr>
              <a:t>	</a:t>
            </a:r>
          </a:p>
          <a:p>
            <a:r>
              <a:rPr lang="en-US" dirty="0">
                <a:solidFill>
                  <a:prstClr val="white"/>
                </a:solidFill>
              </a:rPr>
              <a:t>1–12 months 	0.91 (0.78 to 1.07) 	0.2504 	</a:t>
            </a:r>
          </a:p>
          <a:p>
            <a:r>
              <a:rPr lang="en-US" dirty="0">
                <a:solidFill>
                  <a:prstClr val="white"/>
                </a:solidFill>
              </a:rPr>
              <a:t>13–60 months 	0.77 (0.66 to 0.89) 	0.0014 	</a:t>
            </a:r>
          </a:p>
          <a:p>
            <a:r>
              <a:rPr lang="en-US" dirty="0">
                <a:solidFill>
                  <a:prstClr val="white"/>
                </a:solidFill>
              </a:rPr>
              <a:t>61–120 months 	0.65 (0.55 to 0.77) 	&lt;0.0001 	</a:t>
            </a:r>
          </a:p>
          <a:p>
            <a:r>
              <a:rPr lang="en-US" dirty="0">
                <a:solidFill>
                  <a:prstClr val="white"/>
                </a:solidFill>
              </a:rPr>
              <a:t>&gt;120 months 	0.43 (0.37 to 0.51) 	&lt;0.0001 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328" y="4869160"/>
            <a:ext cx="5352812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r-HR" sz="2000" dirty="0" smtClean="0"/>
              <a:t>TRAJANJE UZIMANJA KONTRACEPTIVA ZNAČAJNO</a:t>
            </a:r>
          </a:p>
          <a:p>
            <a:pPr algn="ctr"/>
            <a:r>
              <a:rPr lang="hr-HR" sz="2000" dirty="0" smtClean="0"/>
              <a:t>SNIZUJE POJAVNOST RAKA JAJNIKA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854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Impact of duration of OC use on ovarian cancer incidence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52" y="1196752"/>
            <a:ext cx="7259863" cy="528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4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554</Words>
  <Application>Microsoft Office PowerPoint</Application>
  <PresentationFormat>On-screen Show (4:3)</PresentationFormat>
  <Paragraphs>152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Oralna kontracepcija i ginekološki karcinom</vt:lpstr>
      <vt:lpstr>PowerPoint Presentation</vt:lpstr>
      <vt:lpstr>Projected ovarian cancer incidence and mortality for 2010 to 2050</vt:lpstr>
      <vt:lpstr>Age-specific incidence and mortality for ovarian cancera</vt:lpstr>
      <vt:lpstr>Age-adjusted ovarian cancer incidence and mortality rates</vt:lpstr>
      <vt:lpstr>Forest plot for ever versus never OC use (case-control studies, ovarian cancer incidence)</vt:lpstr>
      <vt:lpstr>Forest plot for ever versus never OC use (cohort studies, ovarian cancer incidence)</vt:lpstr>
      <vt:lpstr>PowerPoint Presentation</vt:lpstr>
      <vt:lpstr>Impact of duration of OC use on ovarian cancer incidence</vt:lpstr>
      <vt:lpstr>PowerPoint Presentation</vt:lpstr>
      <vt:lpstr>Forest plot for low-dose estrogen (ovarian cancer incidence)</vt:lpstr>
      <vt:lpstr>PowerPoint Presentation</vt:lpstr>
      <vt:lpstr>Forest plot for high-dose progestin (ovarian cancer incidence)</vt:lpstr>
      <vt:lpstr>Forest plot for low-dose progestin (ovarian cancer incidence)</vt:lpstr>
      <vt:lpstr>Forest plot for BRCA1 or BRCA2 carriers (ovarian cancer incidence)</vt:lpstr>
      <vt:lpstr>PowerPoint Presentation</vt:lpstr>
      <vt:lpstr>Forest plot for ever versus never OC use (case-control studies, breast cancer incidence)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Increase in age-specific incidence of vascular events in current OC users versus noncurrent users</vt:lpstr>
      <vt:lpstr> Increase or decrease in age-specific incidence of cancers in ever OC users versus never users</vt:lpstr>
      <vt:lpstr>zaključno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</dc:creator>
  <cp:lastModifiedBy>Jana</cp:lastModifiedBy>
  <cp:revision>27</cp:revision>
  <dcterms:created xsi:type="dcterms:W3CDTF">2014-05-04T15:46:38Z</dcterms:created>
  <dcterms:modified xsi:type="dcterms:W3CDTF">2014-05-15T12:54:14Z</dcterms:modified>
</cp:coreProperties>
</file>